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5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70" r:id="rId13"/>
    <p:sldId id="272" r:id="rId14"/>
    <p:sldId id="274" r:id="rId15"/>
    <p:sldId id="275" r:id="rId16"/>
    <p:sldId id="276" r:id="rId17"/>
    <p:sldId id="287" r:id="rId18"/>
    <p:sldId id="283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-675" y="-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4741069"/>
            <a:ext cx="604838" cy="9048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847725"/>
            <a:ext cx="3448050" cy="34480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213" y="3967162"/>
            <a:ext cx="1966913" cy="5381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4741069"/>
            <a:ext cx="604838" cy="90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038" y="952500"/>
            <a:ext cx="2662238" cy="4229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4741069"/>
            <a:ext cx="604838" cy="9048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038" y="1109663"/>
            <a:ext cx="3448050" cy="3448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161E907-4296-41BA-AC17-17BE058E6CAF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4082F17-0C19-47FE-956D-4A1A02465D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6715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15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161E907-4296-41BA-AC17-17BE058E6CAF}" type="datetimeFigureOut">
              <a:rPr lang="zh-TW" altLang="en-US" smtClean="0"/>
              <a:pPr/>
              <a:t>2025/3/4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4082F17-0C19-47FE-956D-4A1A02465D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6938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-21-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-24-11.svg"/><Relationship Id="rId3" Type="http://schemas.openxmlformats.org/officeDocument/2006/relationships/image" Target="../media/image31.jpeg"/><Relationship Id="rId21" Type="http://schemas.openxmlformats.org/officeDocument/2006/relationships/image" Target="../media/image-24-21.svg"/><Relationship Id="rId7" Type="http://schemas.openxmlformats.org/officeDocument/2006/relationships/image" Target="../media/image-24-5.svg"/><Relationship Id="rId12" Type="http://schemas.openxmlformats.org/officeDocument/2006/relationships/image" Target="../media/image36.png"/><Relationship Id="rId17" Type="http://schemas.openxmlformats.org/officeDocument/2006/relationships/image" Target="../media/image-24-17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-24-15.sv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-24-9.svg"/><Relationship Id="rId5" Type="http://schemas.openxmlformats.org/officeDocument/2006/relationships/image" Target="../media/image-24-3.svg"/><Relationship Id="rId15" Type="http://schemas.openxmlformats.org/officeDocument/2006/relationships/image" Target="../media/image37.png"/><Relationship Id="rId10" Type="http://schemas.openxmlformats.org/officeDocument/2006/relationships/image" Target="../media/image35.png"/><Relationship Id="rId19" Type="http://schemas.openxmlformats.org/officeDocument/2006/relationships/image" Target="../media/image-24-19.svg"/><Relationship Id="rId4" Type="http://schemas.openxmlformats.org/officeDocument/2006/relationships/image" Target="../media/image32.png"/><Relationship Id="rId9" Type="http://schemas.openxmlformats.org/officeDocument/2006/relationships/image" Target="../media/image-24-7.svg"/><Relationship Id="rId14" Type="http://schemas.openxmlformats.org/officeDocument/2006/relationships/image" Target="../media/image-24-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-27-7.svg"/><Relationship Id="rId3" Type="http://schemas.openxmlformats.org/officeDocument/2006/relationships/image" Target="../media/image14.png"/><Relationship Id="rId7" Type="http://schemas.openxmlformats.org/officeDocument/2006/relationships/image" Target="../media/image-27-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0" Type="http://schemas.openxmlformats.org/officeDocument/2006/relationships/image" Target="../media/image42.jpeg"/><Relationship Id="rId4" Type="http://schemas.openxmlformats.org/officeDocument/2006/relationships/image" Target="../media/image-27-2.svg"/><Relationship Id="rId9" Type="http://schemas.openxmlformats.org/officeDocument/2006/relationships/image" Target="../media/image-27-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-29-6.svg"/><Relationship Id="rId3" Type="http://schemas.openxmlformats.org/officeDocument/2006/relationships/image" Target="../media/image1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-29-4.svg"/><Relationship Id="rId5" Type="http://schemas.openxmlformats.org/officeDocument/2006/relationships/image" Target="../media/image44.png"/><Relationship Id="rId4" Type="http://schemas.openxmlformats.org/officeDocument/2006/relationships/image" Target="../media/image-29-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jpeg"/><Relationship Id="rId7" Type="http://schemas.openxmlformats.org/officeDocument/2006/relationships/image" Target="../media/image-30-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-30-11.svg"/><Relationship Id="rId5" Type="http://schemas.openxmlformats.org/officeDocument/2006/relationships/image" Target="../media/image-30-3.svg"/><Relationship Id="rId10" Type="http://schemas.openxmlformats.org/officeDocument/2006/relationships/image" Target="../media/image-30-9.svg"/><Relationship Id="rId4" Type="http://schemas.openxmlformats.org/officeDocument/2006/relationships/image" Target="../media/image47.png"/><Relationship Id="rId9" Type="http://schemas.openxmlformats.org/officeDocument/2006/relationships/image" Target="../media/image-30-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facebook.com/profile.php?id=100063878013362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-14-6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-14-4.svg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openxmlformats.org/officeDocument/2006/relationships/image" Target="../media/image-14-8.svg"/><Relationship Id="rId4" Type="http://schemas.openxmlformats.org/officeDocument/2006/relationships/image" Target="../media/image-14-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-15-3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-18-13.svg"/><Relationship Id="rId3" Type="http://schemas.openxmlformats.org/officeDocument/2006/relationships/image" Target="../media/image14.png"/><Relationship Id="rId7" Type="http://schemas.openxmlformats.org/officeDocument/2006/relationships/image" Target="../media/image-18-5.svg"/><Relationship Id="rId12" Type="http://schemas.openxmlformats.org/officeDocument/2006/relationships/image" Target="../media/image-18-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jpeg"/><Relationship Id="rId15" Type="http://schemas.openxmlformats.org/officeDocument/2006/relationships/image" Target="../media/image-18-15.svg"/><Relationship Id="rId10" Type="http://schemas.openxmlformats.org/officeDocument/2006/relationships/image" Target="../media/image-18-9.svg"/><Relationship Id="rId4" Type="http://schemas.openxmlformats.org/officeDocument/2006/relationships/image" Target="../media/image-18-2.svg"/><Relationship Id="rId9" Type="http://schemas.openxmlformats.org/officeDocument/2006/relationships/image" Target="../media/image-18-7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-20-4.svg"/><Relationship Id="rId5" Type="http://schemas.openxmlformats.org/officeDocument/2006/relationships/image" Target="../media/image28.png"/><Relationship Id="rId4" Type="http://schemas.openxmlformats.org/officeDocument/2006/relationships/image" Target="../media/image-20-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3681" y="2228370"/>
            <a:ext cx="2650992" cy="590609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marL="0" indent="0" algn="l">
              <a:buNone/>
            </a:pPr>
            <a:r>
              <a:rPr lang="en-US" sz="2400" b="1" dirty="0" err="1" smtClean="0">
                <a:solidFill>
                  <a:srgbClr val="00B0F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探索世界的領航者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153680" y="2382050"/>
            <a:ext cx="3088982" cy="13604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B5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出境領隊的職場祕密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575982" y="3466300"/>
            <a:ext cx="1943100" cy="276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Cherry姐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83879" y="3258030"/>
            <a:ext cx="1943100" cy="65314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TW" altLang="en-US" sz="1400" dirty="0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               </a:t>
            </a:r>
            <a:r>
              <a:rPr lang="en-US" sz="1400" dirty="0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2025-03-05</a:t>
            </a:r>
            <a:endParaRPr lang="en-US" sz="1400" dirty="0"/>
          </a:p>
        </p:txBody>
      </p:sp>
      <p:pic>
        <p:nvPicPr>
          <p:cNvPr id="6" name="Picture 2" descr="https://scontent.ftpe8-2.fna.fbcdn.net/v/t1.6435-9/158360091_116644247141509_5543501998301110877_n.jpg?_nc_cat=101&amp;ccb=1-7&amp;_nc_sid=e3f864&amp;_nc_ohc=tDHx4VxTXcMAX8eqw_9&amp;_nc_ht=scontent.ftpe8-2.fna&amp;oh=00_AT-cEzp0jFYBf42w0ZKcJbsyiUYICBfTDLalc7lxC6o0Nw&amp;oe=634D1A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4673" y="394792"/>
            <a:ext cx="3142769" cy="4207944"/>
          </a:xfrm>
          <a:prstGeom prst="rect">
            <a:avLst/>
          </a:prstGeom>
          <a:noFill/>
        </p:spPr>
      </p:pic>
      <p:pic>
        <p:nvPicPr>
          <p:cNvPr id="7" name="Picture 2" descr="C:\Users\picky\Desktop\watermark\Photo_1621661377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7442" y="394792"/>
            <a:ext cx="3070524" cy="420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77037" y="1619250"/>
            <a:ext cx="2109788" cy="1905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進入行業的路徑</a:t>
            </a:r>
            <a:endParaRPr lang="en-US" sz="2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rcRect t="24747" b="24747"/>
          <a:stretch/>
        </p:blipFill>
        <p:spPr>
          <a:xfrm>
            <a:off x="3938588" y="1619250"/>
            <a:ext cx="2514600" cy="19050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00050" y="909638"/>
            <a:ext cx="3176588" cy="33194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證照考取</a:t>
            </a: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t/>
            </a:r>
            <a:br/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需取得領隊證照，了解考取的重點與準備方式。
</a:t>
            </a:r>
            <a:endParaRPr lang="en-US" sz="1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語言能力</a:t>
            </a: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t/>
            </a:r>
            <a:br/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英語或其他熱門旅遊語言的能力將是巨大優勢。
</a:t>
            </a:r>
            <a:endParaRPr lang="en-US" sz="1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海外經驗</a:t>
            </a: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t/>
            </a:r>
            <a:br/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具有交換、留學或自助旅行的背景可加分。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l="21149" r="21149"/>
          <a:stretch/>
        </p:blipFill>
        <p:spPr>
          <a:xfrm>
            <a:off x="5176838" y="942975"/>
            <a:ext cx="3276600" cy="37909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475" y="1171575"/>
            <a:ext cx="5619750" cy="333375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71475" y="233363"/>
            <a:ext cx="8081963" cy="552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66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必要素質</a:t>
            </a:r>
            <a:endParaRPr lang="en-US" sz="2660" dirty="0"/>
          </a:p>
        </p:txBody>
      </p:sp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375" y="1495425"/>
            <a:ext cx="500063" cy="50006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7250" y="1662112"/>
            <a:ext cx="200025" cy="17145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1390650" y="1266825"/>
            <a:ext cx="4433888" cy="962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解決問題能力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t/>
            </a:r>
            <a:br/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面對突發情況時，迅速有效地解決問題。</a:t>
            </a:r>
            <a:endParaRPr lang="en-US" sz="1400" dirty="0"/>
          </a:p>
        </p:txBody>
      </p:sp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2025" y="1985963"/>
            <a:ext cx="23812" cy="528638"/>
          </a:xfrm>
          <a:prstGeom prst="rect">
            <a:avLst/>
          </a:prstGeom>
        </p:spPr>
      </p:pic>
      <p:pic>
        <p:nvPicPr>
          <p:cNvPr id="10" name="Imag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4375" y="2509838"/>
            <a:ext cx="500063" cy="500063"/>
          </a:xfrm>
          <a:prstGeom prst="rect">
            <a:avLst/>
          </a:prstGeom>
        </p:spPr>
      </p:pic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3437" y="2676525"/>
            <a:ext cx="252413" cy="171450"/>
          </a:xfrm>
          <a:prstGeom prst="rect">
            <a:avLst/>
          </a:prstGeom>
        </p:spPr>
      </p:pic>
      <p:sp>
        <p:nvSpPr>
          <p:cNvPr id="12" name="Text 2"/>
          <p:cNvSpPr/>
          <p:nvPr/>
        </p:nvSpPr>
        <p:spPr>
          <a:xfrm>
            <a:off x="1390650" y="2281238"/>
            <a:ext cx="4433888" cy="962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人際溝通技巧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t/>
            </a:r>
            <a:br/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能夠與團員進行良好的溝通，提高團體合作效率。</a:t>
            </a:r>
            <a:endParaRPr lang="en-US" sz="1400" dirty="0"/>
          </a:p>
        </p:txBody>
      </p:sp>
      <p:pic>
        <p:nvPicPr>
          <p:cNvPr id="13" name="Image 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2025" y="3009900"/>
            <a:ext cx="23812" cy="528638"/>
          </a:xfrm>
          <a:prstGeom prst="rect">
            <a:avLst/>
          </a:prstGeom>
        </p:spPr>
      </p:pic>
      <p:pic>
        <p:nvPicPr>
          <p:cNvPr id="14" name="Image 9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4375" y="3524250"/>
            <a:ext cx="500063" cy="500063"/>
          </a:xfrm>
          <a:prstGeom prst="rect">
            <a:avLst/>
          </a:prstGeom>
        </p:spPr>
      </p:pic>
      <p:pic>
        <p:nvPicPr>
          <p:cNvPr id="15" name="Image 10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33437" y="3690938"/>
            <a:ext cx="257175" cy="171450"/>
          </a:xfrm>
          <a:prstGeom prst="rect">
            <a:avLst/>
          </a:prstGeom>
        </p:spPr>
      </p:pic>
      <p:sp>
        <p:nvSpPr>
          <p:cNvPr id="16" name="Text 3"/>
          <p:cNvSpPr/>
          <p:nvPr/>
        </p:nvSpPr>
        <p:spPr>
          <a:xfrm>
            <a:off x="1390650" y="3295650"/>
            <a:ext cx="4433888" cy="962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語言能力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t/>
            </a:r>
            <a:br/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精通語言有助於與當地人及團員有效交流。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1962" y="1824038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461962" y="2881313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 err="1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常見挑戰</a:t>
            </a:r>
            <a:endParaRPr lang="en-US" sz="2800" b="1" dirty="0" smtClean="0">
              <a:solidFill>
                <a:srgbClr val="FFFFFF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與</a:t>
            </a:r>
          </a:p>
          <a:p>
            <a:pPr marL="0" indent="0" algn="l">
              <a:buNone/>
            </a:pPr>
            <a:r>
              <a:rPr lang="en-US" sz="2800" b="1" dirty="0" err="1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應對策略</a:t>
            </a:r>
            <a:endParaRPr lang="en-US" sz="2800" dirty="0"/>
          </a:p>
        </p:txBody>
      </p:sp>
      <p:pic>
        <p:nvPicPr>
          <p:cNvPr id="4" name="內容版面配置區 3" descr="IMG_1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707467" y="936995"/>
            <a:ext cx="4966770" cy="344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4375" y="228600"/>
            <a:ext cx="7610475" cy="552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660" b="1" dirty="0">
                <a:solidFill>
                  <a:srgbClr val="FFB5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危機處理</a:t>
            </a:r>
            <a:endParaRPr lang="en-US" sz="266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375" y="995362"/>
            <a:ext cx="3076575" cy="40481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52487" y="1014413"/>
            <a:ext cx="2800350" cy="3714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護照遺失應對</a:t>
            </a:r>
            <a:endParaRPr lang="en-US" sz="1400" dirty="0"/>
          </a:p>
        </p:txBody>
      </p:sp>
      <p:sp>
        <p:nvSpPr>
          <p:cNvPr id="7" name="Text 2"/>
          <p:cNvSpPr/>
          <p:nvPr/>
        </p:nvSpPr>
        <p:spPr>
          <a:xfrm>
            <a:off x="714375" y="1447800"/>
            <a:ext cx="3076575" cy="7429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當旅客護照遺失時，需協助聯絡當地台灣辦事處，及時辦理臨時證件。</a:t>
            </a:r>
            <a:endParaRPr lang="en-US" sz="1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375" y="2324100"/>
            <a:ext cx="3076575" cy="40481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852487" y="2343150"/>
            <a:ext cx="2800350" cy="3714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航班延誤處理</a:t>
            </a:r>
            <a:endParaRPr lang="en-US" sz="1400" dirty="0"/>
          </a:p>
        </p:txBody>
      </p:sp>
      <p:sp>
        <p:nvSpPr>
          <p:cNvPr id="10" name="Text 4"/>
          <p:cNvSpPr/>
          <p:nvPr/>
        </p:nvSpPr>
        <p:spPr>
          <a:xfrm>
            <a:off x="714375" y="2824163"/>
            <a:ext cx="3076575" cy="7429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需立即與航空公司聯繫，調整行程以確保團員不受影響。</a:t>
            </a:r>
            <a:endParaRPr lang="en-US" sz="14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375" y="3652838"/>
            <a:ext cx="3076575" cy="404813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852487" y="3671888"/>
            <a:ext cx="2800350" cy="3714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突發疾病處理</a:t>
            </a:r>
            <a:endParaRPr lang="en-US" sz="1400" dirty="0"/>
          </a:p>
        </p:txBody>
      </p:sp>
      <p:sp>
        <p:nvSpPr>
          <p:cNvPr id="13" name="Text 6"/>
          <p:cNvSpPr/>
          <p:nvPr/>
        </p:nvSpPr>
        <p:spPr>
          <a:xfrm>
            <a:off x="714375" y="4200525"/>
            <a:ext cx="3076575" cy="7429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若團員突發健康問題，需迅速安排就醫並協助生前處理事宜。</a:t>
            </a:r>
            <a:endParaRPr lang="en-US" sz="14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10"/>
          <a:srcRect t="27503" b="27503"/>
          <a:stretch/>
        </p:blipFill>
        <p:spPr>
          <a:xfrm>
            <a:off x="4319588" y="1728788"/>
            <a:ext cx="4005263" cy="2252663"/>
          </a:xfrm>
          <a:prstGeom prst="rect">
            <a:avLst/>
          </a:prstGeom>
        </p:spPr>
      </p:pic>
      <p:pic>
        <p:nvPicPr>
          <p:cNvPr id="15" name="內容版面配置區 3" descr="20190906_18304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03166" y="634213"/>
            <a:ext cx="4384103" cy="3898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213" y="1138238"/>
            <a:ext cx="2767013" cy="284321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5226" y="822191"/>
            <a:ext cx="4970048" cy="3338512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5148263" y="1223963"/>
            <a:ext cx="2976562" cy="409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endParaRPr lang="en-US" sz="1960" dirty="0"/>
          </a:p>
        </p:txBody>
      </p:sp>
      <p:sp>
        <p:nvSpPr>
          <p:cNvPr id="7" name="Text 1"/>
          <p:cNvSpPr/>
          <p:nvPr/>
        </p:nvSpPr>
        <p:spPr>
          <a:xfrm>
            <a:off x="5148263" y="1695450"/>
            <a:ext cx="2976562" cy="20478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dirty="0"/>
              <a:t/>
            </a:r>
            <a:br>
              <a:rPr dirty="0"/>
            </a:br>
            <a:endParaRPr 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4491317" y="1223963"/>
            <a:ext cx="33156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Morning call</a:t>
            </a:r>
            <a:r>
              <a:rPr lang="zh-TW" altLang="en-US" dirty="0" smtClean="0"/>
              <a:t>／早餐</a:t>
            </a:r>
            <a:endParaRPr lang="en-US" altLang="zh-TW" dirty="0" smtClean="0"/>
          </a:p>
          <a:p>
            <a:r>
              <a:rPr lang="zh-TW" altLang="en-US" dirty="0" smtClean="0"/>
              <a:t>出發提醒退房</a:t>
            </a:r>
            <a:endParaRPr lang="en-US" altLang="zh-TW" dirty="0" smtClean="0"/>
          </a:p>
          <a:p>
            <a:r>
              <a:rPr lang="zh-TW" altLang="en-US" dirty="0" smtClean="0"/>
              <a:t>司機行李開車                                           </a:t>
            </a:r>
            <a:endParaRPr lang="en-US" altLang="zh-TW" dirty="0" smtClean="0"/>
          </a:p>
          <a:p>
            <a:r>
              <a:rPr lang="zh-TW" altLang="en-US" dirty="0" smtClean="0"/>
              <a:t>遊覽上講解</a:t>
            </a:r>
            <a:endParaRPr lang="en-US" altLang="zh-TW" dirty="0" smtClean="0"/>
          </a:p>
          <a:p>
            <a:r>
              <a:rPr lang="zh-TW" altLang="en-US" dirty="0" smtClean="0"/>
              <a:t>午餐</a:t>
            </a:r>
            <a:endParaRPr lang="en-US" altLang="zh-TW" dirty="0" smtClean="0"/>
          </a:p>
          <a:p>
            <a:r>
              <a:rPr lang="zh-TW" altLang="en-US" dirty="0" smtClean="0"/>
              <a:t>景點講解</a:t>
            </a:r>
            <a:endParaRPr lang="en-US" altLang="zh-TW" dirty="0" smtClean="0"/>
          </a:p>
          <a:p>
            <a:r>
              <a:rPr lang="zh-TW" altLang="en-US" dirty="0" smtClean="0"/>
              <a:t>明日行程確認</a:t>
            </a:r>
            <a:endParaRPr lang="en-US" altLang="zh-TW" dirty="0" smtClean="0"/>
          </a:p>
          <a:p>
            <a:r>
              <a:rPr lang="zh-TW" altLang="en-US" dirty="0" smtClean="0"/>
              <a:t>晚餐</a:t>
            </a:r>
            <a:endParaRPr lang="en-US" altLang="zh-TW" dirty="0" smtClean="0"/>
          </a:p>
          <a:p>
            <a:r>
              <a:rPr lang="zh-TW" altLang="en-US" dirty="0" smtClean="0"/>
              <a:t>飯店</a:t>
            </a:r>
            <a:r>
              <a:rPr lang="en-US" altLang="zh-TW" dirty="0" smtClean="0"/>
              <a:t>check in</a:t>
            </a:r>
          </a:p>
          <a:p>
            <a:r>
              <a:rPr lang="en-US" altLang="zh-TW" dirty="0" smtClean="0"/>
              <a:t>And…………….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15508" b="15508"/>
          <a:stretch/>
        </p:blipFill>
        <p:spPr>
          <a:xfrm>
            <a:off x="5519738" y="1400175"/>
            <a:ext cx="3624262" cy="37433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9275" y="1595438"/>
            <a:ext cx="2528888" cy="3548063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590550" y="484094"/>
            <a:ext cx="7567613" cy="7191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甘苦談</a:t>
            </a:r>
            <a:endParaRPr lang="en-US" sz="2800" dirty="0"/>
          </a:p>
        </p:txBody>
      </p:sp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1988" y="1747837"/>
            <a:ext cx="290513" cy="290513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157288" y="1747837"/>
            <a:ext cx="3876675" cy="228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職業甘甜</a:t>
            </a:r>
            <a:endParaRPr lang="en-US" sz="1120" dirty="0"/>
          </a:p>
        </p:txBody>
      </p:sp>
      <p:sp>
        <p:nvSpPr>
          <p:cNvPr id="8" name="Text 2"/>
          <p:cNvSpPr/>
          <p:nvPr/>
        </p:nvSpPr>
        <p:spPr>
          <a:xfrm>
            <a:off x="1157288" y="2057400"/>
            <a:ext cx="3876675" cy="5715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可以免費遊歷世界，結交來自不同國家的朋友，充滿成就感。</a:t>
            </a:r>
            <a:endParaRPr lang="en-US" sz="1120" dirty="0"/>
          </a:p>
        </p:txBody>
      </p:sp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1988" y="2733675"/>
            <a:ext cx="290513" cy="290513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1157288" y="2733675"/>
            <a:ext cx="3876675" cy="228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職業艱辛</a:t>
            </a:r>
            <a:endParaRPr lang="en-US" sz="1120" dirty="0"/>
          </a:p>
        </p:txBody>
      </p:sp>
      <p:sp>
        <p:nvSpPr>
          <p:cNvPr id="11" name="Text 4"/>
          <p:cNvSpPr/>
          <p:nvPr/>
        </p:nvSpPr>
        <p:spPr>
          <a:xfrm>
            <a:off x="1157288" y="3043238"/>
            <a:ext cx="3876675" cy="5715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工作時間長，與家人相處時間有限，需要承受較大的壓力與挑戰。</a:t>
            </a:r>
            <a:endParaRPr lang="en-US" sz="1120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1988" y="3719512"/>
            <a:ext cx="290513" cy="29051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157288" y="3719512"/>
            <a:ext cx="3876675" cy="228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持續學習</a:t>
            </a:r>
            <a:endParaRPr lang="en-US" sz="1120" dirty="0"/>
          </a:p>
        </p:txBody>
      </p:sp>
      <p:sp>
        <p:nvSpPr>
          <p:cNvPr id="14" name="Text 6"/>
          <p:cNvSpPr/>
          <p:nvPr/>
        </p:nvSpPr>
        <p:spPr>
          <a:xfrm>
            <a:off x="1157288" y="4029075"/>
            <a:ext cx="3876675" cy="5715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隨著業界變化，出境領隊也需不斷學習提升自身的專業能力。</a:t>
            </a:r>
            <a:endParaRPr lang="en-US" sz="11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1962" y="1824038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322729" y="2627939"/>
            <a:ext cx="5101590" cy="18136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 err="1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這個職業的現況</a:t>
            </a:r>
            <a:endParaRPr lang="en-US" sz="2800" b="1" dirty="0" smtClean="0">
              <a:solidFill>
                <a:srgbClr val="FFFFFF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與</a:t>
            </a:r>
          </a:p>
          <a:p>
            <a:pPr marL="0" indent="0" algn="l">
              <a:buNone/>
            </a:pPr>
            <a:r>
              <a:rPr lang="en-US" sz="2800" b="1" dirty="0" err="1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未來趨勢</a:t>
            </a:r>
            <a:endParaRPr 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56" y="809412"/>
            <a:ext cx="4896312" cy="433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237609"/>
            <a:ext cx="6929919" cy="36529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en-US" altLang="zh-TW" sz="3200" b="1" dirty="0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</a:rPr>
              <a:t/>
            </a:r>
            <a:br>
              <a:rPr lang="en-US" altLang="zh-TW" sz="3200" b="1" dirty="0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</a:rPr>
            </a:br>
            <a:r>
              <a:rPr lang="en-US" altLang="zh-TW" sz="3200" b="1" dirty="0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</a:rPr>
              <a:t/>
            </a:r>
            <a:br>
              <a:rPr lang="en-US" altLang="zh-TW" sz="3200" b="1" dirty="0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</a:rPr>
            </a:br>
            <a:r>
              <a:rPr lang="zh-TW" altLang="en-US" sz="1100" b="1" dirty="0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</a:rPr>
              <a:t>行業</a:t>
            </a:r>
            <a:r>
              <a:rPr lang="en-US" altLang="zh-TW" sz="5000" dirty="0" smtClean="0">
                <a:solidFill>
                  <a:srgbClr val="FF0000"/>
                </a:solidFill>
                <a:latin typeface="Wide Latin" pitchFamily="18" charset="0"/>
              </a:rPr>
              <a:t/>
            </a:r>
            <a:br>
              <a:rPr lang="en-US" altLang="zh-TW" sz="5000" dirty="0" smtClean="0">
                <a:solidFill>
                  <a:srgbClr val="FF0000"/>
                </a:solidFill>
                <a:latin typeface="Wide Latin" pitchFamily="18" charset="0"/>
              </a:rPr>
            </a:br>
            <a:r>
              <a:rPr lang="en-US" altLang="zh-TW" sz="5000" dirty="0" smtClean="0">
                <a:solidFill>
                  <a:srgbClr val="FF0000"/>
                </a:solidFill>
                <a:latin typeface="Wide Latin" pitchFamily="18" charset="0"/>
              </a:rPr>
              <a:t/>
            </a:r>
            <a:br>
              <a:rPr lang="en-US" altLang="zh-TW" sz="5000" dirty="0" smtClean="0">
                <a:solidFill>
                  <a:srgbClr val="FF0000"/>
                </a:solidFill>
                <a:latin typeface="Wide Latin" pitchFamily="18" charset="0"/>
              </a:rPr>
            </a:br>
            <a:endParaRPr lang="zh-TW" altLang="en-US" sz="5000" dirty="0">
              <a:solidFill>
                <a:srgbClr val="7030A0"/>
              </a:solidFill>
              <a:latin typeface="Wide Lati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flipH="1">
            <a:off x="822192" y="4003381"/>
            <a:ext cx="320808" cy="291993"/>
          </a:xfrm>
        </p:spPr>
        <p:txBody>
          <a:bodyPr>
            <a:noAutofit/>
          </a:bodyPr>
          <a:lstStyle/>
          <a:p>
            <a:endParaRPr lang="zh-TW" altLang="en-US" sz="3300" dirty="0">
              <a:solidFill>
                <a:srgbClr val="FF66FF"/>
              </a:solidFill>
              <a:latin typeface="Cooper Black" pitchFamily="18" charset="0"/>
              <a:ea typeface="SimSun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0003" y="463556"/>
            <a:ext cx="4572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後疫情復甦</a:t>
            </a:r>
            <a:r>
              <a:rPr lang="en-US" altLang="zh-TW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rPr lang="zh-TW" altLang="en-US" dirty="0" smtClean="0">
                <a:solidFill>
                  <a:srgbClr val="CC00CC"/>
                </a:solidFill>
              </a:rPr>
              <a:t/>
            </a:r>
            <a:br>
              <a:rPr lang="zh-TW" altLang="en-US" dirty="0" smtClean="0">
                <a:solidFill>
                  <a:srgbClr val="CC00CC"/>
                </a:solidFill>
              </a:rPr>
            </a:br>
            <a:r>
              <a:rPr lang="zh-TW" altLang="en-US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旅遊業正在逐步</a:t>
            </a:r>
            <a:r>
              <a:rPr lang="zh-TW" altLang="en-US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復甦，出境</a:t>
            </a:r>
            <a:r>
              <a:rPr lang="zh-TW" altLang="en-US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團的需求持續上升。
</a:t>
            </a:r>
            <a:r>
              <a:rPr lang="zh-TW" altLang="en-US" b="1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小團精緻化</a:t>
            </a:r>
            <a:r>
              <a:rPr lang="en-US" altLang="zh-TW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rPr lang="zh-TW" altLang="en-US" dirty="0" smtClean="0">
                <a:solidFill>
                  <a:srgbClr val="CC00CC"/>
                </a:solidFill>
              </a:rPr>
              <a:t/>
            </a:r>
            <a:br>
              <a:rPr lang="zh-TW" altLang="en-US" dirty="0" smtClean="0">
                <a:solidFill>
                  <a:srgbClr val="CC00CC"/>
                </a:solidFill>
              </a:rPr>
            </a:br>
            <a:r>
              <a:rPr lang="zh-TW" altLang="en-US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越來越多的旅客偏好小團體旅行，需求領隊具備更深厚的文化導覽能力。</a:t>
            </a:r>
            <a:endParaRPr lang="en-US" altLang="zh-TW" dirty="0" smtClean="0">
              <a:solidFill>
                <a:srgbClr val="CC00CC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永續與環保</a:t>
            </a:r>
            <a:r>
              <a:rPr lang="en-US" altLang="zh-TW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rPr lang="zh-TW" altLang="en-US" dirty="0" smtClean="0">
                <a:solidFill>
                  <a:srgbClr val="CC00CC"/>
                </a:solidFill>
              </a:rPr>
              <a:t/>
            </a:r>
            <a:br>
              <a:rPr lang="zh-TW" altLang="en-US" dirty="0" smtClean="0">
                <a:solidFill>
                  <a:srgbClr val="CC00CC"/>
                </a:solidFill>
              </a:rPr>
            </a:br>
            <a:r>
              <a:rPr lang="zh-TW" altLang="en-US" dirty="0" smtClean="0">
                <a:solidFill>
                  <a:srgbClr val="CC00C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越來越重視永續旅遊，領隊應了解這些優良的旅遊風格</a:t>
            </a:r>
            <a:r>
              <a:rPr lang="zh-TW" altLang="en-US" dirty="0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6492" y="602898"/>
            <a:ext cx="6929919" cy="2440821"/>
          </a:xfrm>
        </p:spPr>
        <p:txBody>
          <a:bodyPr>
            <a:normAutofit fontScale="90000"/>
          </a:bodyPr>
          <a:lstStyle/>
          <a:p>
            <a:r>
              <a:rPr lang="en-US" altLang="zh-TW" sz="5000" dirty="0" smtClean="0">
                <a:solidFill>
                  <a:srgbClr val="FF0000"/>
                </a:solidFill>
                <a:latin typeface="Wide Latin" pitchFamily="18" charset="0"/>
              </a:rPr>
              <a:t/>
            </a:r>
            <a:br>
              <a:rPr lang="en-US" altLang="zh-TW" sz="5000" dirty="0" smtClean="0">
                <a:solidFill>
                  <a:srgbClr val="FF0000"/>
                </a:solidFill>
                <a:latin typeface="Wide Latin" pitchFamily="18" charset="0"/>
              </a:rPr>
            </a:br>
            <a:r>
              <a:rPr lang="en-US" altLang="zh-TW" sz="5000" dirty="0" smtClean="0">
                <a:solidFill>
                  <a:srgbClr val="FF0000"/>
                </a:solidFill>
                <a:latin typeface="Wide Latin" pitchFamily="18" charset="0"/>
              </a:rPr>
              <a:t/>
            </a:r>
            <a:br>
              <a:rPr lang="en-US" altLang="zh-TW" sz="5000" dirty="0" smtClean="0">
                <a:solidFill>
                  <a:srgbClr val="FF0000"/>
                </a:solidFill>
                <a:latin typeface="Wide Latin" pitchFamily="18" charset="0"/>
              </a:rPr>
            </a:br>
            <a:r>
              <a:rPr lang="en-US" altLang="zh-TW" sz="5000" dirty="0" smtClean="0">
                <a:solidFill>
                  <a:srgbClr val="FF0000"/>
                </a:solidFill>
                <a:latin typeface="Wide Latin" pitchFamily="18" charset="0"/>
              </a:rPr>
              <a:t>Travel</a:t>
            </a:r>
            <a:r>
              <a:rPr lang="en-US" altLang="zh-TW" sz="5000" dirty="0" smtClean="0">
                <a:latin typeface="Wide Latin" pitchFamily="18" charset="0"/>
              </a:rPr>
              <a:t>  </a:t>
            </a:r>
            <a:r>
              <a:rPr lang="en-US" altLang="zh-TW" sz="5000" dirty="0" smtClean="0">
                <a:solidFill>
                  <a:srgbClr val="0070C0"/>
                </a:solidFill>
                <a:latin typeface="Wide Latin" pitchFamily="18" charset="0"/>
              </a:rPr>
              <a:t>Respect</a:t>
            </a:r>
            <a:r>
              <a:rPr lang="en-US" altLang="zh-TW" sz="5000" dirty="0" smtClean="0">
                <a:latin typeface="Wide Latin" pitchFamily="18" charset="0"/>
              </a:rPr>
              <a:t>  </a:t>
            </a:r>
            <a:r>
              <a:rPr lang="en-US" altLang="zh-TW" sz="5000" dirty="0" smtClean="0">
                <a:solidFill>
                  <a:srgbClr val="7030A0"/>
                </a:solidFill>
                <a:latin typeface="Wide Latin" pitchFamily="18" charset="0"/>
              </a:rPr>
              <a:t>Enjoy</a:t>
            </a:r>
            <a:endParaRPr lang="zh-TW" altLang="en-US" sz="5000" dirty="0">
              <a:solidFill>
                <a:srgbClr val="7030A0"/>
              </a:solidFill>
              <a:latin typeface="Wide Lati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13935"/>
            <a:ext cx="6858000" cy="329415"/>
          </a:xfrm>
        </p:spPr>
        <p:txBody>
          <a:bodyPr>
            <a:noAutofit/>
          </a:bodyPr>
          <a:lstStyle/>
          <a:p>
            <a:r>
              <a:rPr lang="en-US" altLang="zh-TW" sz="3300" dirty="0" smtClean="0">
                <a:solidFill>
                  <a:srgbClr val="FF66FF"/>
                </a:solidFill>
                <a:latin typeface="Cooper Black" pitchFamily="18" charset="0"/>
                <a:ea typeface="SimSun" pitchFamily="2" charset="-122"/>
              </a:rPr>
              <a:t>Cherry</a:t>
            </a:r>
            <a:r>
              <a:rPr lang="zh-TW" altLang="en-US" sz="3300" dirty="0" smtClean="0">
                <a:solidFill>
                  <a:srgbClr val="FF66FF"/>
                </a:solidFill>
                <a:latin typeface="標楷體" pitchFamily="65" charset="-120"/>
                <a:ea typeface="標楷體" pitchFamily="65" charset="-120"/>
              </a:rPr>
              <a:t>姐</a:t>
            </a:r>
            <a:endParaRPr lang="zh-TW" altLang="en-US" sz="3300" dirty="0">
              <a:solidFill>
                <a:srgbClr val="FF66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05050" y="600075"/>
            <a:ext cx="5162550" cy="828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FFB5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CONTENTS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2305050" y="1452563"/>
            <a:ext cx="5386388" cy="3219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出境領隊的核心職責</a:t>
            </a:r>
            <a:endParaRPr lang="en-US" sz="168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為何選擇出境領隊這份工作？</a:t>
            </a:r>
            <a:endParaRPr lang="en-US" sz="168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如何進入出境領隊行業？</a:t>
            </a:r>
            <a:endParaRPr lang="en-US" sz="168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出境領隊的必備技能</a:t>
            </a:r>
            <a:endParaRPr lang="en-US" sz="168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常見挑戰與應對策略</a:t>
            </a:r>
            <a:endParaRPr lang="en-US" sz="168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職業生涯的甜酸苦辣</a:t>
            </a:r>
            <a:endParaRPr lang="en-US" sz="1680" dirty="0"/>
          </a:p>
          <a:p>
            <a:pPr marL="190500" indent="-190500" algn="l">
              <a:lnSpc>
                <a:spcPct val="150000"/>
              </a:lnSpc>
              <a:buSzPct val="100000"/>
              <a:buChar char="•"/>
            </a:pPr>
            <a:r>
              <a:rPr lang="en-US" sz="168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這個職業的現況與未來趨勢</a:t>
            </a:r>
            <a:endParaRPr lang="en-US" sz="16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2273" y="220436"/>
            <a:ext cx="8362188" cy="4284632"/>
          </a:xfrm>
        </p:spPr>
        <p:txBody>
          <a:bodyPr>
            <a:noAutofit/>
          </a:bodyPr>
          <a:lstStyle/>
          <a:p>
            <a:endParaRPr lang="en-US" altLang="zh-TW" sz="2100" dirty="0" smtClean="0"/>
          </a:p>
          <a:p>
            <a:r>
              <a:rPr lang="zh-TW" altLang="en-US" sz="2100" dirty="0" smtClean="0"/>
              <a:t>工作資歷</a:t>
            </a:r>
            <a:endParaRPr lang="en-US" altLang="zh-TW" sz="2100" dirty="0" smtClean="0"/>
          </a:p>
          <a:p>
            <a:pPr>
              <a:buNone/>
            </a:pPr>
            <a:r>
              <a:rPr lang="en-US" altLang="zh-TW" sz="2100" dirty="0" smtClean="0"/>
              <a:t/>
            </a:r>
            <a:br>
              <a:rPr lang="en-US" altLang="zh-TW" sz="2100" dirty="0" smtClean="0"/>
            </a:br>
            <a:r>
              <a:rPr lang="zh-TW" altLang="en-US" sz="2100" dirty="0" smtClean="0"/>
              <a:t>東南旅行社</a:t>
            </a:r>
            <a:r>
              <a:rPr lang="en-US" altLang="zh-TW" sz="2100" dirty="0" smtClean="0">
                <a:solidFill>
                  <a:srgbClr val="FF0000"/>
                </a:solidFill>
              </a:rPr>
              <a:t>OP</a:t>
            </a:r>
            <a:r>
              <a:rPr lang="zh-TW" altLang="en-US" sz="2100" dirty="0" smtClean="0">
                <a:solidFill>
                  <a:srgbClr val="FF0000"/>
                </a:solidFill>
              </a:rPr>
              <a:t>內勤人員</a:t>
            </a:r>
            <a:r>
              <a:rPr lang="en-US" altLang="zh-TW" sz="2100" dirty="0" smtClean="0">
                <a:solidFill>
                  <a:srgbClr val="FF0000"/>
                </a:solidFill>
              </a:rPr>
              <a:t/>
            </a:r>
            <a:br>
              <a:rPr lang="en-US" altLang="zh-TW" sz="2100" dirty="0" smtClean="0">
                <a:solidFill>
                  <a:srgbClr val="FF0000"/>
                </a:solidFill>
              </a:rPr>
            </a:br>
            <a:r>
              <a:rPr lang="zh-TW" altLang="en-US" sz="2100" dirty="0" smtClean="0"/>
              <a:t>康福旅行社</a:t>
            </a:r>
            <a:r>
              <a:rPr lang="zh-TW" altLang="en-US" sz="2100" dirty="0" smtClean="0">
                <a:solidFill>
                  <a:srgbClr val="FF0000"/>
                </a:solidFill>
              </a:rPr>
              <a:t>業務助理→團控→線控</a:t>
            </a:r>
            <a:r>
              <a:rPr lang="en-US" altLang="zh-TW" sz="2100" dirty="0" smtClean="0">
                <a:solidFill>
                  <a:srgbClr val="FF0000"/>
                </a:solidFill>
              </a:rPr>
              <a:t/>
            </a:r>
            <a:br>
              <a:rPr lang="en-US" altLang="zh-TW" sz="2100" dirty="0" smtClean="0">
                <a:solidFill>
                  <a:srgbClr val="FF0000"/>
                </a:solidFill>
              </a:rPr>
            </a:br>
            <a:r>
              <a:rPr lang="zh-TW" altLang="en-US" sz="2100" dirty="0" smtClean="0"/>
              <a:t>喜鴻旅行社</a:t>
            </a:r>
            <a:r>
              <a:rPr lang="zh-TW" altLang="en-US" sz="2100" dirty="0" smtClean="0">
                <a:solidFill>
                  <a:srgbClr val="FF0000"/>
                </a:solidFill>
              </a:rPr>
              <a:t>專業領隊</a:t>
            </a:r>
            <a:endParaRPr lang="en-US" altLang="zh-TW" sz="2100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sz="2100" dirty="0" smtClean="0">
                <a:hlinkClick r:id="rId2"/>
              </a:rPr>
              <a:t>FB</a:t>
            </a:r>
            <a:r>
              <a:rPr lang="zh-TW" altLang="en-US" sz="2100" dirty="0" smtClean="0">
                <a:hlinkClick r:id="rId2"/>
              </a:rPr>
              <a:t>：喜鴻旅行社</a:t>
            </a:r>
            <a:r>
              <a:rPr lang="en-US" altLang="zh-TW" sz="2100" dirty="0" smtClean="0">
                <a:hlinkClick r:id="rId2"/>
              </a:rPr>
              <a:t>-Cherry</a:t>
            </a:r>
            <a:r>
              <a:rPr lang="zh-TW" altLang="en-US" sz="2100" dirty="0" smtClean="0">
                <a:hlinkClick r:id="rId2"/>
              </a:rPr>
              <a:t>姐</a:t>
            </a:r>
            <a:endParaRPr lang="en-US" altLang="zh-TW" sz="2100" dirty="0" smtClean="0"/>
          </a:p>
          <a:p>
            <a:r>
              <a:rPr lang="en-US" altLang="zh-TW" sz="2100" u="sng" dirty="0" smtClean="0"/>
              <a:t>IG</a:t>
            </a:r>
            <a:r>
              <a:rPr lang="zh-TW" altLang="en-US" sz="2100" u="sng" dirty="0" smtClean="0"/>
              <a:t>：</a:t>
            </a:r>
            <a:r>
              <a:rPr lang="en-US" altLang="zh-TW" sz="2100" u="sng" dirty="0" err="1" smtClean="0"/>
              <a:t>taiwancherry</a:t>
            </a:r>
            <a:endParaRPr lang="en-US" altLang="zh-TW" sz="2100" u="sng" dirty="0" smtClean="0"/>
          </a:p>
          <a:p>
            <a:r>
              <a:rPr lang="en-US" altLang="zh-TW" sz="2100" u="sng" dirty="0" smtClean="0"/>
              <a:t>G.M.</a:t>
            </a:r>
            <a:r>
              <a:rPr lang="zh-TW" altLang="en-US" sz="2100" u="sng" dirty="0" smtClean="0"/>
              <a:t>：</a:t>
            </a:r>
            <a:r>
              <a:rPr lang="en-US" altLang="zh-TW" sz="2100" u="sng" dirty="0" smtClean="0"/>
              <a:t>Taiwan Cherry</a:t>
            </a:r>
          </a:p>
          <a:p>
            <a:r>
              <a:rPr lang="en-US" altLang="zh-TW" sz="2100" u="sng" dirty="0" smtClean="0"/>
              <a:t>Podcast</a:t>
            </a:r>
            <a:r>
              <a:rPr lang="zh-TW" altLang="en-US" sz="2100" u="sng" dirty="0" smtClean="0"/>
              <a:t>：各位貴賓大家好－我是</a:t>
            </a:r>
            <a:r>
              <a:rPr lang="en-US" altLang="zh-TW" sz="2100" u="sng" dirty="0" smtClean="0"/>
              <a:t>Cherry</a:t>
            </a:r>
            <a:r>
              <a:rPr lang="zh-TW" altLang="en-US" sz="2100" u="sng" dirty="0" smtClean="0"/>
              <a:t>姐</a:t>
            </a:r>
            <a:endParaRPr lang="en-US" altLang="zh-TW" sz="2100" u="sng" dirty="0" smtClean="0"/>
          </a:p>
          <a:p>
            <a:pPr>
              <a:buNone/>
            </a:pPr>
            <a:endParaRPr lang="en-US" altLang="zh-TW" sz="2100" u="sng" dirty="0" smtClean="0"/>
          </a:p>
          <a:p>
            <a:endParaRPr lang="en-US" altLang="zh-TW" sz="2400" u="sng" dirty="0" smtClean="0"/>
          </a:p>
          <a:p>
            <a:endParaRPr lang="zh-TW" altLang="en-US" sz="2700" dirty="0"/>
          </a:p>
        </p:txBody>
      </p:sp>
      <p:pic>
        <p:nvPicPr>
          <p:cNvPr id="3074" name="Picture 2" descr="可能是 1 人、站立和戶外的圖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77586"/>
            <a:ext cx="3306536" cy="3747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57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038" y="1166813"/>
            <a:ext cx="8096250" cy="35575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23875" y="328613"/>
            <a:ext cx="8096250" cy="5524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660" b="1" dirty="0">
                <a:solidFill>
                  <a:srgbClr val="FFB5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出境領隊的核心職責</a:t>
            </a:r>
            <a:endParaRPr lang="en-US" sz="266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875" y="1023938"/>
            <a:ext cx="8096250" cy="355758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96200" y="4338638"/>
            <a:ext cx="923925" cy="481013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76300" y="1471613"/>
            <a:ext cx="7391400" cy="27860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</a:t>
            </a:r>
            <a:endParaRPr lang="en-US" sz="1400" dirty="0"/>
          </a:p>
        </p:txBody>
      </p:sp>
      <p:pic>
        <p:nvPicPr>
          <p:cNvPr id="8" name="圖片 7" descr="Photo_16553630198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37845" y="1023939"/>
            <a:ext cx="5126804" cy="3557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 t="32058" b="32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81038" y="468726"/>
            <a:ext cx="2652713" cy="5993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職責概述</a:t>
            </a:r>
            <a:endParaRPr lang="en-US" sz="2800" dirty="0"/>
          </a:p>
        </p:txBody>
      </p:sp>
      <p:sp>
        <p:nvSpPr>
          <p:cNvPr id="5" name="Text 1"/>
          <p:cNvSpPr/>
          <p:nvPr/>
        </p:nvSpPr>
        <p:spPr>
          <a:xfrm>
            <a:off x="681037" y="1068081"/>
            <a:ext cx="3299291" cy="3749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組織旅行團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 err="1" smtClean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出境領隊負責全程組織並帶領境外旅行團的活動</a:t>
            </a:r>
            <a:r>
              <a:rPr lang="en-US" sz="1400" dirty="0" err="1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，確保行程流暢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
</a:t>
            </a:r>
            <a:r>
              <a:rPr lang="en-US" sz="1400" b="1" dirty="0" err="1" smtClean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實務操作處理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 err="1" smtClean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負責通關</a:t>
            </a:r>
            <a:r>
              <a:rPr lang="en-US" sz="1400" dirty="0" err="1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、交通及住宿的實務操作，讓旅客無後顧之憂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
</a:t>
            </a:r>
            <a:r>
              <a:rPr lang="en-US" sz="1400" b="1" dirty="0" err="1" smtClean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文化介紹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 err="1" smtClean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提供當地文化和歷史背景的介紹</a:t>
            </a:r>
            <a:r>
              <a:rPr lang="en-US" sz="1400" dirty="0" err="1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，以提升旅遊體驗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。
</a:t>
            </a:r>
            <a:r>
              <a:rPr lang="en-US" sz="1400" b="1" dirty="0" err="1" smtClean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突發事件應對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隨時應對各種突發事件，確保旅程的順利進行。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1962" y="1824038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184417" y="2743200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 err="1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為何選擇</a:t>
            </a:r>
            <a:endParaRPr lang="en-US" sz="2800" b="1" dirty="0" smtClean="0">
              <a:solidFill>
                <a:srgbClr val="FFFFFF"/>
              </a:solidFill>
              <a:latin typeface="Noto Sans SC" pitchFamily="34" charset="0"/>
              <a:ea typeface="Noto Sans SC" pitchFamily="34" charset="-122"/>
              <a:cs typeface="Noto Sans SC" pitchFamily="34" charset="-120"/>
            </a:endParaRPr>
          </a:p>
          <a:p>
            <a:pPr marL="0" indent="0" algn="l">
              <a:buNone/>
            </a:pPr>
            <a:r>
              <a:rPr lang="en-US" sz="2800" b="1" dirty="0" err="1" smtClean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出境領隊這份工作</a:t>
            </a:r>
            <a:r>
              <a:rPr lang="en-US" sz="28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？</a:t>
            </a:r>
            <a:endParaRPr lang="en-US" sz="2800" dirty="0"/>
          </a:p>
        </p:txBody>
      </p:sp>
      <p:pic>
        <p:nvPicPr>
          <p:cNvPr id="4" name="Picture 2" descr="C:\Users\picky\Desktop\高餐旅圖片\奧捷\1450851943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3989" y="130628"/>
            <a:ext cx="3524036" cy="501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2925" y="366713"/>
            <a:ext cx="6362700" cy="1219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B5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職業吸引力</a:t>
            </a:r>
            <a:endParaRPr lang="en-US" sz="2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rcRect l="37915" r="37915"/>
          <a:stretch/>
        </p:blipFill>
        <p:spPr>
          <a:xfrm>
            <a:off x="7281863" y="0"/>
            <a:ext cx="1862138" cy="51435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925" y="1138238"/>
            <a:ext cx="700088" cy="126206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725" y="1714500"/>
            <a:ext cx="80963" cy="204788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557338" y="1300163"/>
            <a:ext cx="4633912" cy="942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多樣文化接觸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t/>
            </a:r>
            <a:br/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工作過程中能接觸多國文化，讓人眼界大開。</a:t>
            </a:r>
            <a:endParaRPr lang="en-US" sz="1400" dirty="0"/>
          </a:p>
        </p:txBody>
      </p:sp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925" y="2400300"/>
            <a:ext cx="700088" cy="1262063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913" y="2924175"/>
            <a:ext cx="142875" cy="209550"/>
          </a:xfrm>
          <a:prstGeom prst="rect">
            <a:avLst/>
          </a:prstGeom>
        </p:spPr>
      </p:pic>
      <p:sp>
        <p:nvSpPr>
          <p:cNvPr id="10" name="Text 2"/>
          <p:cNvSpPr/>
          <p:nvPr/>
        </p:nvSpPr>
        <p:spPr>
          <a:xfrm>
            <a:off x="1557338" y="2457450"/>
            <a:ext cx="4633912" cy="942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人際互動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t/>
            </a:r>
            <a:br/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有機會結識來自不同背景的人，提升跨文化溝通能力。</a:t>
            </a:r>
            <a:endParaRPr lang="en-US" sz="1400" dirty="0"/>
          </a:p>
        </p:txBody>
      </p:sp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2925" y="3657600"/>
            <a:ext cx="700088" cy="1262063"/>
          </a:xfrm>
          <a:prstGeom prst="rect">
            <a:avLst/>
          </a:prstGeom>
        </p:spPr>
      </p:pic>
      <p:pic>
        <p:nvPicPr>
          <p:cNvPr id="12" name="Image 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9150" y="4138612"/>
            <a:ext cx="147638" cy="214312"/>
          </a:xfrm>
          <a:prstGeom prst="rect">
            <a:avLst/>
          </a:prstGeom>
        </p:spPr>
      </p:pic>
      <p:sp>
        <p:nvSpPr>
          <p:cNvPr id="13" name="Text 3"/>
          <p:cNvSpPr/>
          <p:nvPr/>
        </p:nvSpPr>
        <p:spPr>
          <a:xfrm>
            <a:off x="1557338" y="3614737"/>
            <a:ext cx="4633912" cy="942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成就感與快樂</a:t>
            </a: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r>
              <a:t/>
            </a:r>
            <a:br/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幫助旅客創造難忘回憶，帶來巨大的成就感。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1962" y="1824038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145997" y="2780299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如何進入出境領隊行業？</a:t>
            </a:r>
            <a:endParaRPr lang="en-US" sz="2400" dirty="0"/>
          </a:p>
        </p:txBody>
      </p:sp>
      <p:pic>
        <p:nvPicPr>
          <p:cNvPr id="4" name="Picture 2" descr="C:\Users\picky\Desktop\奧 捷\1438188432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6308" y="384202"/>
            <a:ext cx="4424737" cy="4759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4088" y="1166813"/>
            <a:ext cx="633413" cy="4953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200400" y="1147763"/>
            <a:ext cx="3423237" cy="742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50000"/>
              </a:lnSpc>
            </a:pPr>
            <a:r>
              <a:rPr lang="en-US" sz="2450" b="1" dirty="0" err="1" smtClean="0">
                <a:solidFill>
                  <a:srgbClr val="FFB5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如何進入出境領隊行</a:t>
            </a:r>
            <a:r>
              <a:rPr lang="zh-TW" altLang="en-US" sz="2450" b="1" dirty="0" smtClean="0">
                <a:solidFill>
                  <a:srgbClr val="FFB52A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業？</a:t>
            </a:r>
            <a:endParaRPr lang="en-US" sz="2450" dirty="0"/>
          </a:p>
        </p:txBody>
      </p:sp>
      <p:sp>
        <p:nvSpPr>
          <p:cNvPr id="6" name="Text 1"/>
          <p:cNvSpPr/>
          <p:nvPr/>
        </p:nvSpPr>
        <p:spPr>
          <a:xfrm>
            <a:off x="809625" y="2374365"/>
            <a:ext cx="7596187" cy="22690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 smtClean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r>
              <a:rPr dirty="0"/>
              <a:t/>
            </a:r>
            <a:br>
              <a:rPr dirty="0"/>
            </a:br>
            <a:endParaRPr 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2382050" y="2020901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外語領隊帶台灣人出國去全世界玩（含中港澳）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zh-TW" altLang="en-US" sz="1400" dirty="0" smtClean="0"/>
              <a:t>外語導遊帶外國人（含大陸人）在台灣玩，跟外語領隊一樣，但是還要準備第二試－口試</a:t>
            </a:r>
            <a:br>
              <a:rPr lang="zh-TW" altLang="en-US" sz="1400" dirty="0" smtClean="0"/>
            </a:br>
            <a:r>
              <a:rPr lang="zh-TW" altLang="en-US" sz="1400" dirty="0" smtClean="0"/>
              <a:t>華語導遊帶大陸人在台灣玩，跟華語領隊一樣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zh-TW" altLang="en-US" sz="1400" dirty="0" smtClean="0"/>
              <a:t>華語領隊帶台灣人出國去華語地區玩（僅中港澳）</a:t>
            </a:r>
            <a:br>
              <a:rPr lang="zh-TW" altLang="en-US" sz="1400" dirty="0" smtClean="0"/>
            </a:br>
            <a:r>
              <a:rPr lang="zh-TW" altLang="en-US" sz="1400" dirty="0" smtClean="0"/>
              <a:t>每年</a:t>
            </a:r>
            <a:r>
              <a:rPr lang="en-US" altLang="zh-TW" sz="1400" dirty="0" smtClean="0"/>
              <a:t>11</a:t>
            </a:r>
            <a:r>
              <a:rPr lang="zh-TW" altLang="en-US" sz="1400" dirty="0" smtClean="0"/>
              <a:t>月底至</a:t>
            </a:r>
            <a:r>
              <a:rPr lang="en-US" altLang="zh-TW" sz="1400" dirty="0" smtClean="0"/>
              <a:t>12</a:t>
            </a:r>
            <a:r>
              <a:rPr lang="zh-TW" altLang="en-US" sz="1400" dirty="0" smtClean="0"/>
              <a:t>月開放網路報名，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月舉行考試，一年考一次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zh-TW" altLang="en-US" sz="1400" dirty="0" smtClean="0"/>
              <a:t>國家考試網路報名資訊系統（</a:t>
            </a:r>
            <a:r>
              <a:rPr lang="zh-TW" altLang="en-US" sz="1400" dirty="0" smtClean="0">
                <a:solidFill>
                  <a:srgbClr val="FF0000"/>
                </a:solidFill>
              </a:rPr>
              <a:t>觀光局</a:t>
            </a:r>
            <a:r>
              <a:rPr lang="zh-TW" altLang="en-US" sz="1400" dirty="0" smtClean="0"/>
              <a:t>）</a:t>
            </a:r>
            <a:br>
              <a:rPr lang="zh-TW" altLang="en-US" sz="1400" dirty="0" smtClean="0"/>
            </a:br>
            <a:r>
              <a:rPr lang="zh-TW" altLang="en-US" sz="1400" dirty="0" smtClean="0"/>
              <a:t>中華民國國民，</a:t>
            </a:r>
            <a:r>
              <a:rPr lang="zh-TW" altLang="en-US" sz="1400" dirty="0" smtClean="0">
                <a:solidFill>
                  <a:srgbClr val="FF0000"/>
                </a:solidFill>
              </a:rPr>
              <a:t>有高中／高職畢業學歷</a:t>
            </a:r>
            <a:r>
              <a:rPr lang="zh-TW" altLang="en-US" sz="1400" dirty="0" smtClean="0"/>
              <a:t/>
            </a:r>
            <a:br>
              <a:rPr lang="zh-TW" altLang="en-US" sz="1400" dirty="0" smtClean="0"/>
            </a:br>
            <a:r>
              <a:rPr lang="zh-TW" altLang="en-US" sz="1400" dirty="0" smtClean="0">
                <a:solidFill>
                  <a:srgbClr val="FF0000"/>
                </a:solidFill>
              </a:rPr>
              <a:t>報名費</a:t>
            </a:r>
            <a:r>
              <a:rPr lang="en-US" altLang="zh-TW" sz="1400" dirty="0" smtClean="0">
                <a:solidFill>
                  <a:srgbClr val="FF0000"/>
                </a:solidFill>
              </a:rPr>
              <a:t>1000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301</TotalTime>
  <Words>154</Words>
  <Application>Microsoft Office PowerPoint</Application>
  <PresentationFormat>如螢幕大小 (16:9)</PresentationFormat>
  <Paragraphs>95</Paragraphs>
  <Slides>18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Theme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  行業  </vt:lpstr>
      <vt:lpstr>  Travel  Respect  Enjoy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探索世界的領航者：</dc:title>
  <dc:subject>出境領隊的職場祕密</dc:subject>
  <dc:creator>Cherry姐</dc:creator>
  <cp:lastModifiedBy>picky46@msn.com</cp:lastModifiedBy>
  <cp:revision>12</cp:revision>
  <dcterms:created xsi:type="dcterms:W3CDTF">2025-03-03T06:38:12Z</dcterms:created>
  <dcterms:modified xsi:type="dcterms:W3CDTF">2025-03-04T13:32:49Z</dcterms:modified>
</cp:coreProperties>
</file>