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  <p:sldMasterId id="2147483693" r:id="rId2"/>
    <p:sldMasterId id="2147483694" r:id="rId3"/>
  </p:sldMasterIdLst>
  <p:notesMasterIdLst>
    <p:notesMasterId r:id="rId33"/>
  </p:notesMasterIdLst>
  <p:sldIdLst>
    <p:sldId id="256" r:id="rId4"/>
    <p:sldId id="287" r:id="rId5"/>
    <p:sldId id="257" r:id="rId6"/>
    <p:sldId id="258" r:id="rId7"/>
    <p:sldId id="259" r:id="rId8"/>
    <p:sldId id="260" r:id="rId9"/>
    <p:sldId id="268" r:id="rId10"/>
    <p:sldId id="269" r:id="rId11"/>
    <p:sldId id="270" r:id="rId12"/>
    <p:sldId id="271" r:id="rId13"/>
    <p:sldId id="272" r:id="rId14"/>
    <p:sldId id="273" r:id="rId15"/>
    <p:sldId id="262" r:id="rId16"/>
    <p:sldId id="263" r:id="rId17"/>
    <p:sldId id="264" r:id="rId18"/>
    <p:sldId id="265" r:id="rId19"/>
    <p:sldId id="274" r:id="rId20"/>
    <p:sldId id="275" r:id="rId21"/>
    <p:sldId id="267" r:id="rId22"/>
    <p:sldId id="276" r:id="rId23"/>
    <p:sldId id="286" r:id="rId24"/>
    <p:sldId id="282" r:id="rId25"/>
    <p:sldId id="283" r:id="rId26"/>
    <p:sldId id="284" r:id="rId27"/>
    <p:sldId id="285" r:id="rId28"/>
    <p:sldId id="277" r:id="rId29"/>
    <p:sldId id="278" r:id="rId30"/>
    <p:sldId id="281" r:id="rId31"/>
    <p:sldId id="279" r:id="rId32"/>
  </p:sldIdLst>
  <p:sldSz cx="12192000" cy="6858000"/>
  <p:notesSz cx="6858000" cy="9144000"/>
  <p:defaultTextStyle>
    <a:defPPr lvl="0">
      <a:defRPr lang="zh-TW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C271"/>
    <a:srgbClr val="C0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4ad7935c879bcd8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64ad7935c879bcd8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e7daf87cb253865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4e7daf87cb253865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97a48954a55596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197a48954a55596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81350f7a72a8cfd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181350f7a72a8cfd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4D63DF-6D76-4E04-9E6B-0763F1890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C5CB0FD-02A8-4262-9401-A947A48B7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21A913B-B9B9-4ADC-831F-6F2D57DC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630B3-960B-4983-A290-09A25548B82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43426E-8669-4F27-A08A-1CC8DBEB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6FFA6A6-5AC5-4FCB-BA37-B305A6859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437D5-4B2D-4663-AAB3-E9A49CA7EF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307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D7D9F4-BC9A-4B3A-A744-B7ED0061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977BA30-C5C8-4AE9-A68E-2A26340D5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0B5878C-76F5-45B2-ADCA-09DF7D8BD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630B3-960B-4983-A290-09A25548B82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6BD7004-EF23-4657-BD19-A4F05B09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F25163-9BFB-4FAF-A3BC-9C307DAB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437D5-4B2D-4663-AAB3-E9A49CA7EF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790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1B543BA-52CE-4FEE-970A-B46963F999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DA95292-17CA-4588-9479-1BEF70A52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C4B6EA2-97EA-41DC-A20E-540AFAC45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630B3-960B-4983-A290-09A25548B82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8850F-E56E-4179-8BB1-CAFD735B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1D84E2-B33E-4B26-B46E-87ABBE3C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437D5-4B2D-4663-AAB3-E9A49CA7EF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686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201" name="Google Shape;20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202" name="Google Shape;20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內文" type="tx">
  <p:cSld name="TITLE_AND_BOD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9" name="Google Shape;20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兩欄" type="twoColTx">
  <p:cSld name="TITLE_AND_TWO_COLUMNS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4" name="Google Shape;21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單欄文字">
  <p:cSld name="ONE_COLUMN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要點">
  <p:cSld name="MAIN_POI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24" name="Google Shape;22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式標題與說明">
  <p:cSld name="SECTION_TITLE_AND_DESCRIPTI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28" name="Google Shape;22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9" name="Google Shape;22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0" name="Google Shape;23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0CFFDC-CDDD-4E14-A988-109205F27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34F41E-D3AD-470D-804F-B40C1AB66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850029-DEF4-4E67-9EFB-748896F80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630B3-960B-4983-A290-09A25548B82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67341D-D8D5-430A-80E1-BBF82450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C3597B0-202A-4ABE-B9FC-242248DB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437D5-4B2D-4663-AAB3-E9A49CA7EF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0569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說明文字">
  <p:cSld name="CAPTION_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233" name="Google Shape;23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字編號">
  <p:cSld name="BIG_NUMBER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6" name="Google Shape;23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7" name="Google Shape;23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265" name="Google Shape;265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266" name="Google Shape;266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內文" type="tx">
  <p:cSld name="TITLE_AND_BODY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0" name="Google Shape;270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兩欄" type="twoColTx">
  <p:cSld name="TITLE_AND_TWO_COLUMN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單欄文字">
  <p:cSld name="ONE_COLUMN_TE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84" name="Google Shape;28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5" name="Google Shape;28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要點">
  <p:cSld name="MAIN_POIN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88" name="Google Shape;288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AB8364-E03D-4262-A19C-DAAC2490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BC6A679-E530-47AE-A5DD-81E390960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1DA629-D254-4B7C-ADEA-2105456B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630B3-960B-4983-A290-09A25548B82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3C58785-19D5-4CBB-AE41-3F8B43EF5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909D3A8-A9D8-4AAE-AD6C-A163C681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437D5-4B2D-4663-AAB3-E9A49CA7EF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21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式標題與說明">
  <p:cSld name="SECTION_TITLE_AND_DESCRI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92" name="Google Shape;29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3" name="Google Shape;29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4" name="Google Shape;294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說明文字">
  <p:cSld name="CAPTION_ONLY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297" name="Google Shape;297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字編號">
  <p:cSld name="BIG_NUMBER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0" name="Google Shape;300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01" name="Google Shape;301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A2E3A3-DA57-4C4F-82D1-63338F8B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122DA5-5742-4D85-8378-3CD882413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19BADC7-7790-41B2-9461-E7CDD986B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7AE1549-59D3-4564-88EE-0B1E6F365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630B3-960B-4983-A290-09A25548B82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C58EF7E-BA9F-4C53-807D-87ACF6065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37F5B88-F155-4D56-A701-EE5F4D6B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437D5-4B2D-4663-AAB3-E9A49CA7EF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99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F77EC3-6420-439B-A8A3-71A51C2D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D501C9-1F2E-4E8F-BB55-E5EE206A2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199D4B9-B130-409C-A266-AAEA4815B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A1473F9-67B4-41D5-A7F3-E98584865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7C00CC9-E2F9-40EB-9EBE-07B9D1AF0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7785E90-920E-4A38-B4AD-2326FD943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630B3-960B-4983-A290-09A25548B82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5989910-B9EA-40C4-8B0A-3CE7F609B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A84A5A0-DB38-4576-97F4-46CCAB4B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437D5-4B2D-4663-AAB3-E9A49CA7EF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041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4DE8AA-FF6D-4226-9338-02CFB9D2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E98EA53-06DA-4FAC-BF9D-890781FB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630B3-960B-4983-A290-09A25548B82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2DED6DB-D9FF-4176-8971-C67189ED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7EFED65-2626-4367-AEF3-6BDD22BE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437D5-4B2D-4663-AAB3-E9A49CA7EF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062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3747D84-0334-4050-B354-EB5ADB52C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630B3-960B-4983-A290-09A25548B82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227391F-8A65-4771-BC19-2B506DF3E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CB3670E-F784-4DF2-A4C8-A4261B720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437D5-4B2D-4663-AAB3-E9A49CA7EF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081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600467-B289-42B4-8FBE-D85F058B3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96AA46-548A-44A8-B298-1E94D3BEA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73DFE7A-14F7-4679-B9C8-1BE26CA8D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940B9AE-8FDE-4B23-AF6B-9EF3FDC4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630B3-960B-4983-A290-09A25548B82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6F4F8F-5B17-499A-BB23-67C8BAFE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27BAFF2-864D-4163-A1BC-51C5C073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437D5-4B2D-4663-AAB3-E9A49CA7EF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064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66026A-05AE-441F-BFC6-F0548C6D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AECEA5C-EA4C-4EB5-B02E-21ECB7D97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AB2DC17-45F8-48D6-86DB-6DD369483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435AFA-5458-4DB5-B1F5-D878A1EC7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630B3-960B-4983-A290-09A25548B82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1EA7A35-EAD9-4596-9940-781B4EE8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CFACEF-1D31-432B-B281-F188D27B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437D5-4B2D-4663-AAB3-E9A49CA7EF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98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BDE16EA-2C08-491E-AE7A-97352AD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568E2C3-2F6E-41F5-973C-42E98F90B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2CE021E-8A1B-47DC-8FB5-D41FFCEE8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630B3-960B-4983-A290-09A25548B82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1F57FD-2DF6-4835-B072-BF81ACF5F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9A782-6216-44F2-8073-14EAF4CDB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437D5-4B2D-4663-AAB3-E9A49CA7EF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70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Google Shape;262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dn.com/upf/newmedia/2017_data/paranoid/wang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31730F-FA84-436E-B655-38B548FA1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6542"/>
            <a:ext cx="9144000" cy="1577788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solidFill>
                  <a:srgbClr val="00206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移動城堡 旅行文學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F1DE94A-F4F6-4FA1-BA75-04B08ED00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435" y="2447366"/>
            <a:ext cx="11958918" cy="4410634"/>
          </a:xfrm>
        </p:spPr>
        <p:txBody>
          <a:bodyPr>
            <a:normAutofit lnSpcReduction="10000"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algn="r"/>
            <a:endParaRPr lang="en-US" altLang="zh-TW" sz="3200" b="1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algn="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班級：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113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 姓名：彭子喬 座號：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29136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E82D2B72-499A-4163-9A1D-B2FD852D6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839" y="772998"/>
            <a:ext cx="8363465" cy="5743299"/>
          </a:xfrm>
          <a:prstGeom prst="snip2DiagRect">
            <a:avLst>
              <a:gd name="adj1" fmla="val 0"/>
              <a:gd name="adj2" fmla="val 1061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1EDD003-4676-4F8F-9216-1D86EE82BD1A}"/>
              </a:ext>
            </a:extLst>
          </p:cNvPr>
          <p:cNvSpPr txBox="1"/>
          <p:nvPr/>
        </p:nvSpPr>
        <p:spPr>
          <a:xfrm>
            <a:off x="255020" y="141402"/>
            <a:ext cx="923330" cy="66270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&lt;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一座安靜的城市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&gt;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AABA5BA-8EB4-4405-8EAE-D5529F926D50}"/>
              </a:ext>
            </a:extLst>
          </p:cNvPr>
          <p:cNvSpPr txBox="1"/>
          <p:nvPr/>
        </p:nvSpPr>
        <p:spPr>
          <a:xfrm>
            <a:off x="1346065" y="4270343"/>
            <a:ext cx="861774" cy="27054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廖玉蕙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E148389-D2A4-4384-B4CC-E7EC6848E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124" y="631254"/>
            <a:ext cx="1426588" cy="135342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445D00A-9636-4DDA-8A11-C654EF724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312431" y="5304612"/>
            <a:ext cx="1426588" cy="1353429"/>
          </a:xfrm>
          <a:prstGeom prst="rect">
            <a:avLst/>
          </a:prstGeom>
        </p:spPr>
      </p:pic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08C44D94-72A7-4F12-842C-57D6E144EC2B}"/>
              </a:ext>
            </a:extLst>
          </p:cNvPr>
          <p:cNvSpPr/>
          <p:nvPr/>
        </p:nvSpPr>
        <p:spPr>
          <a:xfrm>
            <a:off x="11022495" y="870872"/>
            <a:ext cx="1112879" cy="5380842"/>
          </a:xfrm>
          <a:prstGeom prst="wedgeRectCallout">
            <a:avLst>
              <a:gd name="adj1" fmla="val -77331"/>
              <a:gd name="adj2" fmla="val 19057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E320486-3E55-4427-8BA1-C442D032EB0A}"/>
              </a:ext>
            </a:extLst>
          </p:cNvPr>
          <p:cNvSpPr txBox="1"/>
          <p:nvPr/>
        </p:nvSpPr>
        <p:spPr>
          <a:xfrm>
            <a:off x="11022495" y="1112364"/>
            <a:ext cx="1046440" cy="50339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作者運用諸多的對比，營造出金門的另一個形象──「靜」。</a:t>
            </a:r>
          </a:p>
        </p:txBody>
      </p:sp>
    </p:spTree>
    <p:extLst>
      <p:ext uri="{BB962C8B-B14F-4D97-AF65-F5344CB8AC3E}">
        <p14:creationId xmlns:p14="http://schemas.microsoft.com/office/powerpoint/2010/main" val="179803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0C9BD6CF-737B-4091-B1CA-C6B289054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432" y="716437"/>
            <a:ext cx="8256891" cy="5784203"/>
          </a:xfrm>
          <a:prstGeom prst="snip2DiagRect">
            <a:avLst>
              <a:gd name="adj1" fmla="val 0"/>
              <a:gd name="adj2" fmla="val 1271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EE813C3-C957-4B5A-A6A8-45E7DF2F8775}"/>
              </a:ext>
            </a:extLst>
          </p:cNvPr>
          <p:cNvSpPr txBox="1"/>
          <p:nvPr/>
        </p:nvSpPr>
        <p:spPr>
          <a:xfrm>
            <a:off x="185457" y="0"/>
            <a:ext cx="923330" cy="68579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&lt;</a:t>
            </a: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惟山永恆</a:t>
            </a:r>
            <a:r>
              <a:rPr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&gt;</a:t>
            </a:r>
            <a:endParaRPr lang="zh-TW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26592A3-3773-41B2-A78A-FF2112169C0C}"/>
              </a:ext>
            </a:extLst>
          </p:cNvPr>
          <p:cNvSpPr txBox="1"/>
          <p:nvPr/>
        </p:nvSpPr>
        <p:spPr>
          <a:xfrm>
            <a:off x="1326234" y="4147794"/>
            <a:ext cx="861774" cy="21021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洪素麗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5E057D5-D671-42F7-8ED1-E8B012400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044" y="608029"/>
            <a:ext cx="1426588" cy="135342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3C1E603-54A3-4900-9D04-E3DE3D574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082716" y="5226532"/>
            <a:ext cx="1426588" cy="1353429"/>
          </a:xfrm>
          <a:prstGeom prst="rect">
            <a:avLst/>
          </a:prstGeom>
        </p:spPr>
      </p:pic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60DE6021-100F-499C-B7E2-5C3167AC7707}"/>
              </a:ext>
            </a:extLst>
          </p:cNvPr>
          <p:cNvSpPr/>
          <p:nvPr/>
        </p:nvSpPr>
        <p:spPr>
          <a:xfrm>
            <a:off x="10962861" y="855214"/>
            <a:ext cx="1168444" cy="5525708"/>
          </a:xfrm>
          <a:prstGeom prst="wedgeRectCallout">
            <a:avLst>
              <a:gd name="adj1" fmla="val -77442"/>
              <a:gd name="adj2" fmla="val 1813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B74C78A-445C-42F5-8446-CA6D617ED04D}"/>
              </a:ext>
            </a:extLst>
          </p:cNvPr>
          <p:cNvSpPr txBox="1"/>
          <p:nvPr/>
        </p:nvSpPr>
        <p:spPr>
          <a:xfrm>
            <a:off x="10960103" y="1074656"/>
            <a:ext cx="1046440" cy="51753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作者描寫了對生態的關切、對人情的體悟以及首登</a:t>
            </a:r>
            <a:r>
              <a:rPr lang="zh-TW" alt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玉山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的感動。</a:t>
            </a:r>
          </a:p>
        </p:txBody>
      </p:sp>
    </p:spTree>
    <p:extLst>
      <p:ext uri="{BB962C8B-B14F-4D97-AF65-F5344CB8AC3E}">
        <p14:creationId xmlns:p14="http://schemas.microsoft.com/office/powerpoint/2010/main" val="2546197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C0FA26EB-9071-490E-83FE-6645C0E04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712" y="738299"/>
            <a:ext cx="7920199" cy="5763185"/>
          </a:xfrm>
          <a:prstGeom prst="snip2DiagRect">
            <a:avLst>
              <a:gd name="adj1" fmla="val 0"/>
              <a:gd name="adj2" fmla="val 787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2BD78B3-416C-4648-AE63-D2C811B7BE04}"/>
              </a:ext>
            </a:extLst>
          </p:cNvPr>
          <p:cNvSpPr txBox="1"/>
          <p:nvPr/>
        </p:nvSpPr>
        <p:spPr>
          <a:xfrm>
            <a:off x="207886" y="669303"/>
            <a:ext cx="923330" cy="59011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旅遊文學讀寫練習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A6EE40C-FA88-4A60-88B1-3D57CA3BB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153" y="565267"/>
            <a:ext cx="1426588" cy="135342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4697C1C-021C-4B87-ABD4-8F1A7C01F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106293" y="5321087"/>
            <a:ext cx="1426588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79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"/>
          <p:cNvSpPr txBox="1">
            <a:spLocks noGrp="1"/>
          </p:cNvSpPr>
          <p:nvPr>
            <p:ph type="ctrTitle"/>
          </p:nvPr>
        </p:nvSpPr>
        <p:spPr>
          <a:xfrm>
            <a:off x="415600" y="504825"/>
            <a:ext cx="113607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</a:pPr>
            <a:r>
              <a:rPr lang="zh-TW" sz="8000" b="1" dirty="0">
                <a:solidFill>
                  <a:srgbClr val="00206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  <a:cs typeface="Microsoft JhengHei"/>
                <a:sym typeface="Microsoft JhengHei"/>
              </a:rPr>
              <a:t>崎 頂 踏 查</a:t>
            </a:r>
            <a:endParaRPr sz="8000" b="1" dirty="0">
              <a:solidFill>
                <a:srgbClr val="002060"/>
              </a:solidFill>
              <a:latin typeface="Yu Mincho Demibold" panose="02020600000000000000" pitchFamily="18" charset="-128"/>
              <a:ea typeface="Yu Mincho Demibold" panose="02020600000000000000" pitchFamily="18" charset="-128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</a:pPr>
            <a:endParaRPr dirty="0"/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1"/>
          </p:nvPr>
        </p:nvSpPr>
        <p:spPr>
          <a:xfrm>
            <a:off x="415600" y="4902784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zh-TW" b="1" dirty="0">
                <a:solidFill>
                  <a:srgbClr val="00206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班級:113</a:t>
            </a:r>
            <a:endParaRPr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zh-TW" b="1" dirty="0">
                <a:solidFill>
                  <a:srgbClr val="00206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姓名:彭子喬</a:t>
            </a:r>
            <a:endParaRPr b="1" dirty="0">
              <a:solidFill>
                <a:srgbClr val="002060"/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zh-TW" b="1" dirty="0">
                <a:solidFill>
                  <a:srgbClr val="00206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座號:31</a:t>
            </a:r>
            <a:endParaRPr b="1" dirty="0">
              <a:solidFill>
                <a:srgbClr val="002060"/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35877A6-534D-4809-9FC8-1F158AADEF8D}"/>
              </a:ext>
            </a:extLst>
          </p:cNvPr>
          <p:cNvSpPr txBox="1"/>
          <p:nvPr/>
        </p:nvSpPr>
        <p:spPr>
          <a:xfrm>
            <a:off x="3761294" y="6355119"/>
            <a:ext cx="870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2060"/>
                </a:solidFill>
              </a:rPr>
              <a:t>圖源 </a:t>
            </a:r>
            <a:r>
              <a:rPr lang="en-US" altLang="zh-TW" sz="2000" dirty="0">
                <a:solidFill>
                  <a:srgbClr val="002060"/>
                </a:solidFill>
              </a:rPr>
              <a:t>https://m.duitang.com/blog/?id=507037904&amp;belong_album=6802807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AF4"/>
            </a:gs>
            <a:gs pos="10000">
              <a:srgbClr val="FFFAF4"/>
            </a:gs>
            <a:gs pos="45000">
              <a:srgbClr val="FED8A8"/>
            </a:gs>
            <a:gs pos="69000">
              <a:srgbClr val="FED8A8"/>
            </a:gs>
            <a:gs pos="94000">
              <a:srgbClr val="FFE5C5"/>
            </a:gs>
            <a:gs pos="100000">
              <a:srgbClr val="FFE5C5"/>
            </a:gs>
          </a:gsLst>
          <a:lin ang="5400012" scaled="0"/>
        </a:gra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"/>
          <p:cNvSpPr txBox="1">
            <a:spLocks noGrp="1"/>
          </p:cNvSpPr>
          <p:nvPr>
            <p:ph type="title"/>
          </p:nvPr>
        </p:nvSpPr>
        <p:spPr>
          <a:xfrm>
            <a:off x="758500" y="209564"/>
            <a:ext cx="107145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zh-TW" sz="5900" b="1" dirty="0">
                <a:solidFill>
                  <a:srgbClr val="CC0000"/>
                </a:solidFill>
                <a:highlight>
                  <a:srgbClr val="F4CCCC"/>
                </a:highlight>
                <a:latin typeface="Yu Mincho Demibold" panose="02020600000000000000" pitchFamily="18" charset="-128"/>
                <a:ea typeface="Yu Mincho Demibold" panose="02020600000000000000" pitchFamily="18" charset="-128"/>
                <a:cs typeface="Microsoft JhengHei"/>
                <a:sym typeface="Microsoft JhengHei"/>
              </a:rPr>
              <a:t>草 莓 園</a:t>
            </a:r>
            <a:endParaRPr sz="5900" b="1" dirty="0">
              <a:solidFill>
                <a:srgbClr val="CC0000"/>
              </a:solidFill>
              <a:highlight>
                <a:srgbClr val="F4CCCC"/>
              </a:highlight>
              <a:latin typeface="Yu Mincho Demibold" panose="02020600000000000000" pitchFamily="18" charset="-128"/>
              <a:ea typeface="Yu Mincho Demibold" panose="02020600000000000000" pitchFamily="18" charset="-128"/>
              <a:cs typeface="Microsoft JhengHei"/>
              <a:sym typeface="Microsoft JhengHei"/>
            </a:endParaRPr>
          </a:p>
        </p:txBody>
      </p:sp>
      <p:pic>
        <p:nvPicPr>
          <p:cNvPr id="309" name="Google Shape;309;p14" descr="一張含有 草, 室外, 曠野, 花園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606" y="146115"/>
            <a:ext cx="5322634" cy="656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1" name="Google Shape;311;p14" descr="一張含有 花, 桌, 食物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53859" y="1892565"/>
            <a:ext cx="2897535" cy="464021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2" name="Google Shape;31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3240" y="2875359"/>
            <a:ext cx="3377268" cy="34290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sp>
        <p:nvSpPr>
          <p:cNvPr id="313" name="Google Shape;313;p14"/>
          <p:cNvSpPr txBox="1"/>
          <p:nvPr/>
        </p:nvSpPr>
        <p:spPr>
          <a:xfrm rot="5400000">
            <a:off x="4297348" y="760960"/>
            <a:ext cx="3281100" cy="820800"/>
          </a:xfrm>
          <a:prstGeom prst="rect">
            <a:avLst/>
          </a:prstGeom>
          <a:noFill/>
          <a:ln>
            <a:noFill/>
          </a:ln>
        </p:spPr>
        <p:txBody>
          <a:bodyPr spcFirstLastPara="1" vert="vert270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zh-TW" sz="3700" b="1" i="0" u="none" strike="noStrike" cap="none" dirty="0">
                <a:solidFill>
                  <a:srgbClr val="C000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  <a:cs typeface="Arial"/>
                <a:sym typeface="Arial"/>
              </a:rPr>
              <a:t>很多草莓</a:t>
            </a:r>
            <a:endParaRPr sz="1900" b="0" i="0" u="none" strike="noStrike" cap="none" dirty="0">
              <a:solidFill>
                <a:srgbClr val="000000"/>
              </a:solidFill>
              <a:latin typeface="Yu Mincho Demibold" panose="02020600000000000000" pitchFamily="18" charset="-128"/>
              <a:ea typeface="Yu Mincho Demibold" panose="02020600000000000000" pitchFamily="18" charset="-128"/>
              <a:cs typeface="Arial"/>
              <a:sym typeface="Arial"/>
            </a:endParaRPr>
          </a:p>
        </p:txBody>
      </p:sp>
      <p:sp>
        <p:nvSpPr>
          <p:cNvPr id="314" name="Google Shape;314;p14"/>
          <p:cNvSpPr/>
          <p:nvPr/>
        </p:nvSpPr>
        <p:spPr>
          <a:xfrm>
            <a:off x="5527498" y="2301010"/>
            <a:ext cx="561900" cy="5109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1AC1183-9797-4853-ADFA-8A4AC8BC0597}"/>
              </a:ext>
            </a:extLst>
          </p:cNvPr>
          <p:cNvSpPr txBox="1"/>
          <p:nvPr/>
        </p:nvSpPr>
        <p:spPr>
          <a:xfrm>
            <a:off x="7004116" y="6511829"/>
            <a:ext cx="5471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</a:rPr>
              <a:t>圖源 </a:t>
            </a:r>
            <a:r>
              <a:rPr lang="en-US" altLang="zh-TW" sz="2000" dirty="0">
                <a:solidFill>
                  <a:srgbClr val="C00000"/>
                </a:solidFill>
              </a:rPr>
              <a:t>https://m.ewebweb.com/jjcf/32122.html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AF4"/>
            </a:gs>
            <a:gs pos="1000">
              <a:srgbClr val="FFFAF4"/>
            </a:gs>
            <a:gs pos="34000">
              <a:srgbClr val="FED8A8"/>
            </a:gs>
            <a:gs pos="69000">
              <a:srgbClr val="FED8A8"/>
            </a:gs>
            <a:gs pos="94000">
              <a:srgbClr val="FFE5C5"/>
            </a:gs>
            <a:gs pos="100000">
              <a:srgbClr val="FFE5C5"/>
            </a:gs>
          </a:gsLst>
          <a:lin ang="5400012" scaled="0"/>
        </a:gra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"/>
          <p:cNvSpPr txBox="1">
            <a:spLocks noGrp="1"/>
          </p:cNvSpPr>
          <p:nvPr>
            <p:ph type="title"/>
          </p:nvPr>
        </p:nvSpPr>
        <p:spPr>
          <a:xfrm>
            <a:off x="-508325" y="0"/>
            <a:ext cx="11360700" cy="11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zh-TW" sz="4000" b="1" dirty="0">
                <a:solidFill>
                  <a:srgbClr val="CC0000"/>
                </a:solidFill>
                <a:highlight>
                  <a:srgbClr val="F4CC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6000" b="1" dirty="0">
                <a:solidFill>
                  <a:srgbClr val="CC0000"/>
                </a:solidFill>
                <a:highlight>
                  <a:srgbClr val="F4CCCC"/>
                </a:highlight>
                <a:latin typeface="Yu Mincho Demibold" panose="02020600000000000000" pitchFamily="18" charset="-128"/>
                <a:ea typeface="Yu Mincho Demibold" panose="02020600000000000000" pitchFamily="18" charset="-128"/>
                <a:cs typeface="Microsoft JhengHei"/>
                <a:sym typeface="Microsoft JhengHei"/>
              </a:rPr>
              <a:t>草 莓 園</a:t>
            </a:r>
            <a:endParaRPr sz="6000" b="1" dirty="0">
              <a:solidFill>
                <a:srgbClr val="CC0000"/>
              </a:solidFill>
              <a:highlight>
                <a:srgbClr val="F4CCCC"/>
              </a:highlight>
              <a:latin typeface="Yu Mincho Demibold" panose="02020600000000000000" pitchFamily="18" charset="-128"/>
              <a:ea typeface="Yu Mincho Demibold" panose="02020600000000000000" pitchFamily="18" charset="-128"/>
              <a:cs typeface="Microsoft JhengHei"/>
              <a:sym typeface="Microsoft JhengHei"/>
            </a:endParaRPr>
          </a:p>
        </p:txBody>
      </p:sp>
      <p:sp>
        <p:nvSpPr>
          <p:cNvPr id="317" name="Google Shape;317;p15"/>
          <p:cNvSpPr txBox="1">
            <a:spLocks noGrp="1"/>
          </p:cNvSpPr>
          <p:nvPr>
            <p:ph type="body" idx="1"/>
          </p:nvPr>
        </p:nvSpPr>
        <p:spPr>
          <a:xfrm>
            <a:off x="6654486" y="-103695"/>
            <a:ext cx="5462100" cy="6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sz="23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今天去了位於崎頂的草莓園，聽了講解後對於崎頂以及有機農業有了更進一步的認識和了解，這裡種植的都是有機作物，剛踩上裡面溫室的泥地時被嚇了一跳，有點訝異為何會這麼鬆軟，後來聽了老師解說後才了解，因為是有機的，泥土裡都會有蟲鑽動，自然會比用農藥種植的泥地來的更鬆軟，這裡到處飛的小蟲子也都是有機的證明呢!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sz="23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雖然我沒有去採草莓來吃，不過有些長的很大一顆，顏色又比其他的都來的鮮豔，都還要紅，光用看的就可以知道大概會很好吃!這就是所謂的賣相佳吧XD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sz="23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我拍的這張是溫室的圖，可能跟天氣以及我穿長褲長袖有關吧，真的是熱到不行!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sz="23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這應該會成為愉快又難得的回憶。</a:t>
            </a:r>
            <a:endParaRPr sz="2300" b="1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100" dirty="0"/>
          </a:p>
        </p:txBody>
      </p:sp>
      <p:pic>
        <p:nvPicPr>
          <p:cNvPr id="5" name="Google Shape;310;p14" descr="一張含有 室外, 水, 桌, 食物 的圖片&#10;&#10;自動產生的描述">
            <a:extLst>
              <a:ext uri="{FF2B5EF4-FFF2-40B4-BE49-F238E27FC236}">
                <a16:creationId xmlns:a16="http://schemas.microsoft.com/office/drawing/2014/main" id="{C2E57455-E0DB-4BAB-80E3-739BD010D3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306" y="1295595"/>
            <a:ext cx="6400749" cy="50649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C2CD009-0457-4A3C-8C8B-ABE0B9CB17F1}"/>
              </a:ext>
            </a:extLst>
          </p:cNvPr>
          <p:cNvSpPr/>
          <p:nvPr/>
        </p:nvSpPr>
        <p:spPr>
          <a:xfrm>
            <a:off x="6003635" y="1511680"/>
            <a:ext cx="184730" cy="9667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zh-TW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AF8FF">
                <a:alpha val="60000"/>
              </a:srgbClr>
            </a:gs>
            <a:gs pos="10000">
              <a:srgbClr val="BAF8FF">
                <a:alpha val="60000"/>
              </a:srgbClr>
            </a:gs>
            <a:gs pos="45000">
              <a:srgbClr val="75F2FF">
                <a:alpha val="49411"/>
              </a:srgbClr>
            </a:gs>
            <a:gs pos="69000">
              <a:srgbClr val="31EAFE">
                <a:alpha val="49411"/>
              </a:srgbClr>
            </a:gs>
            <a:gs pos="94000">
              <a:srgbClr val="00717D">
                <a:alpha val="40000"/>
              </a:srgbClr>
            </a:gs>
            <a:gs pos="100000">
              <a:srgbClr val="00717D">
                <a:alpha val="40000"/>
              </a:srgbClr>
            </a:gs>
          </a:gsLst>
          <a:lin ang="5400012" scaled="0"/>
        </a:gra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 txBox="1">
            <a:spLocks noGrp="1"/>
          </p:cNvSpPr>
          <p:nvPr>
            <p:ph type="title"/>
          </p:nvPr>
        </p:nvSpPr>
        <p:spPr>
          <a:xfrm>
            <a:off x="0" y="-132389"/>
            <a:ext cx="11360700" cy="15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zh-TW" sz="5900" b="1" dirty="0">
                <a:solidFill>
                  <a:srgbClr val="0000FF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  <a:cs typeface="Microsoft JhengHei"/>
                <a:sym typeface="Microsoft JhengHei"/>
              </a:rPr>
              <a:t>崎 頂 車 站 </a:t>
            </a:r>
            <a:endParaRPr sz="5900" b="1" dirty="0">
              <a:solidFill>
                <a:srgbClr val="0000FF"/>
              </a:solidFill>
              <a:latin typeface="Yu Mincho Demibold" panose="02020600000000000000" pitchFamily="18" charset="-128"/>
              <a:ea typeface="Yu Mincho Demibold" panose="02020600000000000000" pitchFamily="18" charset="-128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endParaRPr dirty="0"/>
          </a:p>
        </p:txBody>
      </p:sp>
      <p:pic>
        <p:nvPicPr>
          <p:cNvPr id="256" name="Google Shape;256;p15" descr="一張含有 室外, 圍欄, 火車, 跑道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600" y="1015584"/>
            <a:ext cx="6042635" cy="52214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7" name="Google Shape;257;p15"/>
          <p:cNvSpPr txBox="1"/>
          <p:nvPr/>
        </p:nvSpPr>
        <p:spPr>
          <a:xfrm>
            <a:off x="6610351" y="904875"/>
            <a:ext cx="5339700" cy="52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接著去了崎頂車站，可惜的是因為時間的關係所以並沒有在此停留太多的時間，我曾經來過這裡幾次，不過在下午這個時間點來還是第一次，午後的陽光讓這裡多添了幾分慵懶的氣息，連時間的流動似乎也在不知不覺中變慢，亦或是停止了。</a:t>
            </a:r>
            <a:endParaRPr sz="2400" b="1" i="0" u="none" strike="noStrike" cap="none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自從電影「你的名字」上映後，崎頂車站長長的樓梯就成為了一個名場景呢!許多情侶都會來這邊拍照作紀念。</a:t>
            </a:r>
            <a:endParaRPr sz="2400" b="1" i="0" u="none" strike="noStrike" cap="none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崎頂車站是個悠閒的好地方，印著「崎頂車站」四個字的大站牌也會一直在這裡目送著離去的人，迎接著歸來的人，以及到來的異鄉人。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106865-5D62-4757-BEC7-4D14090F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86" y="197441"/>
            <a:ext cx="11360700" cy="1150591"/>
          </a:xfrm>
        </p:spPr>
        <p:txBody>
          <a:bodyPr/>
          <a:lstStyle/>
          <a:p>
            <a:pPr algn="ctr"/>
            <a:r>
              <a:rPr lang="zh-TW" altLang="en-US" sz="6600" b="1" dirty="0"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電影心得</a:t>
            </a:r>
            <a:r>
              <a:rPr lang="en-US" altLang="zh-TW" sz="6600" b="1" dirty="0"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-</a:t>
            </a:r>
            <a:r>
              <a:rPr lang="zh-TW" altLang="en-US" sz="6600" b="1" dirty="0"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不思議列車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5D22690-6CA9-4F88-A4B8-6B29475EC35C}"/>
              </a:ext>
            </a:extLst>
          </p:cNvPr>
          <p:cNvSpPr txBox="1"/>
          <p:nvPr/>
        </p:nvSpPr>
        <p:spPr>
          <a:xfrm>
            <a:off x="9549353" y="6334780"/>
            <a:ext cx="295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113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31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 彭子喬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55AE603F-39B4-470B-9FE3-8D4218FFFB68}"/>
              </a:ext>
            </a:extLst>
          </p:cNvPr>
          <p:cNvSpPr/>
          <p:nvPr/>
        </p:nvSpPr>
        <p:spPr>
          <a:xfrm>
            <a:off x="0" y="1196502"/>
            <a:ext cx="11556460" cy="275925"/>
          </a:xfrm>
          <a:prstGeom prst="rightArrow">
            <a:avLst>
              <a:gd name="adj1" fmla="val 26540"/>
              <a:gd name="adj2" fmla="val 128328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DBE6CAF-572C-47D0-AEC1-1CE99F24FD02}"/>
              </a:ext>
            </a:extLst>
          </p:cNvPr>
          <p:cNvSpPr txBox="1"/>
          <p:nvPr/>
        </p:nvSpPr>
        <p:spPr>
          <a:xfrm>
            <a:off x="5674936" y="1463702"/>
            <a:ext cx="5688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-</a:t>
            </a:r>
            <a:r>
              <a:rPr lang="ja-JP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旅行の贈りもの－－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0</a:t>
            </a:r>
            <a:r>
              <a:rPr lang="ja-JP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：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00</a:t>
            </a:r>
            <a:r>
              <a:rPr lang="ja-JP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発</a:t>
            </a:r>
            <a:r>
              <a:rPr lang="en-US" altLang="zh-TW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-</a:t>
            </a:r>
            <a:endParaRPr lang="zh-TW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A5E141F-7607-4A91-9020-8E243DB7330D}"/>
              </a:ext>
            </a:extLst>
          </p:cNvPr>
          <p:cNvSpPr txBox="1"/>
          <p:nvPr/>
        </p:nvSpPr>
        <p:spPr>
          <a:xfrm>
            <a:off x="0" y="6396335"/>
            <a:ext cx="7729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圖源 </a:t>
            </a:r>
            <a:r>
              <a:rPr lang="en-US" altLang="zh-TW" sz="20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https://home.gamer.com.tw/creationDetail.php?sn=3036506</a:t>
            </a:r>
          </a:p>
        </p:txBody>
      </p:sp>
    </p:spTree>
    <p:extLst>
      <p:ext uri="{BB962C8B-B14F-4D97-AF65-F5344CB8AC3E}">
        <p14:creationId xmlns:p14="http://schemas.microsoft.com/office/powerpoint/2010/main" val="4049383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1C85A44B-FA29-4D73-825C-DA81F58E3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46" y="1502400"/>
            <a:ext cx="6909277" cy="4966794"/>
          </a:xfrm>
          <a:prstGeom prst="snip2DiagRect">
            <a:avLst>
              <a:gd name="adj1" fmla="val 0"/>
              <a:gd name="adj2" fmla="val 626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FA7BC0B-92C6-44E2-BA03-7675CA484577}"/>
              </a:ext>
            </a:extLst>
          </p:cNvPr>
          <p:cNvSpPr txBox="1"/>
          <p:nvPr/>
        </p:nvSpPr>
        <p:spPr>
          <a:xfrm>
            <a:off x="1468877" y="95311"/>
            <a:ext cx="95525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電影心得 </a:t>
            </a:r>
            <a:r>
              <a:rPr lang="en-US" altLang="zh-TW" sz="60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–</a:t>
            </a:r>
            <a:r>
              <a:rPr lang="zh-TW" altLang="en-US" sz="60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不思議列車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0F2E3D1-4FF4-4C68-809C-42B7F388B8E2}"/>
              </a:ext>
            </a:extLst>
          </p:cNvPr>
          <p:cNvSpPr txBox="1"/>
          <p:nvPr/>
        </p:nvSpPr>
        <p:spPr>
          <a:xfrm>
            <a:off x="7573617" y="1003852"/>
            <a:ext cx="4618383" cy="501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u="sng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心得</a:t>
            </a:r>
            <a:r>
              <a:rPr lang="en-US" altLang="zh-TW" sz="2400" b="1" u="sng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TW" altLang="en-US" sz="2400" b="1" u="sng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電影中出現的「風町」，就像詩人陶淵明心中的「桃花源」一樣，那裡的人們樸實無華且知足，與都市繁忙的生活不同，彷彿與世隔絕一般。</a:t>
            </a:r>
            <a:endParaRPr lang="en-US" altLang="zh-TW" sz="2400" b="1" u="sng" dirty="0">
              <a:ln w="66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u="sng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在那裡，好像就能暫時忘卻煩惱，放慢步調享受人生，也能夠多一些人與人之間交流的機會</a:t>
            </a:r>
            <a:r>
              <a:rPr lang="zh-TW" altLang="en-US" sz="1600" b="1" u="sng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b="1" u="sng" dirty="0">
              <a:ln w="66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8A1C4E3-0F94-4667-8A4F-89F3C9D377A7}"/>
              </a:ext>
            </a:extLst>
          </p:cNvPr>
          <p:cNvSpPr txBox="1"/>
          <p:nvPr/>
        </p:nvSpPr>
        <p:spPr>
          <a:xfrm>
            <a:off x="6088077" y="6496883"/>
            <a:ext cx="6403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圖源 </a:t>
            </a:r>
            <a:r>
              <a:rPr lang="en-US" altLang="zh-TW" sz="20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https://gnn.gamer.com.tw/detail.php?sn=197360</a:t>
            </a:r>
            <a:endParaRPr lang="zh-TW" altLang="en-US" sz="20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54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85000" pressure="5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051E77B5-E3FC-46E2-912C-6336A6E62E04}"/>
              </a:ext>
            </a:extLst>
          </p:cNvPr>
          <p:cNvSpPr/>
          <p:nvPr/>
        </p:nvSpPr>
        <p:spPr>
          <a:xfrm>
            <a:off x="433632" y="80501"/>
            <a:ext cx="10001840" cy="1269514"/>
          </a:xfrm>
          <a:prstGeom prst="wedgeRoundRectCallout">
            <a:avLst>
              <a:gd name="adj1" fmla="val -27616"/>
              <a:gd name="adj2" fmla="val 8943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我的</a:t>
            </a:r>
            <a:r>
              <a:rPr lang="zh-TW" altLang="en-US" sz="6600" dirty="0">
                <a:solidFill>
                  <a:schemeClr val="accent1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微</a:t>
            </a:r>
            <a:r>
              <a:rPr lang="zh-TW" altLang="en-US" sz="66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旅行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302622B-5B32-4C64-95E4-0AB5FEDB7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152" y="264186"/>
            <a:ext cx="816935" cy="93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F78484F-00AB-48F8-BB98-120D629B5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685" y="264115"/>
            <a:ext cx="823031" cy="90228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10E7C0A-08A2-4C0C-A0DA-222AD8B71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562" y="270211"/>
            <a:ext cx="823031" cy="896190"/>
          </a:xfrm>
          <a:prstGeom prst="rect">
            <a:avLst/>
          </a:prstGeom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BBCA220F-A09C-4D3A-B535-6B56EDDA297E}"/>
              </a:ext>
            </a:extLst>
          </p:cNvPr>
          <p:cNvSpPr/>
          <p:nvPr/>
        </p:nvSpPr>
        <p:spPr>
          <a:xfrm>
            <a:off x="0" y="3512079"/>
            <a:ext cx="11962614" cy="239790"/>
          </a:xfrm>
          <a:prstGeom prst="rightArrow">
            <a:avLst>
              <a:gd name="adj1" fmla="val 18550"/>
              <a:gd name="adj2" fmla="val 113451"/>
            </a:avLst>
          </a:prstGeom>
          <a:solidFill>
            <a:schemeClr val="accent4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1974D08B-467D-4B63-8B1C-A5ED986C8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236" y="1331162"/>
            <a:ext cx="8035224" cy="5913633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B7587A14-CCAB-4D2A-B9AF-8721E5D6C315}"/>
              </a:ext>
            </a:extLst>
          </p:cNvPr>
          <p:cNvSpPr txBox="1"/>
          <p:nvPr/>
        </p:nvSpPr>
        <p:spPr>
          <a:xfrm>
            <a:off x="7673153" y="2865748"/>
            <a:ext cx="4402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trip of daylily</a:t>
            </a:r>
            <a:endParaRPr lang="zh-TW" altLang="en-US" sz="36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1398AA2-0C3D-4D28-BD98-1F96A3E2927A}"/>
              </a:ext>
            </a:extLst>
          </p:cNvPr>
          <p:cNvSpPr txBox="1"/>
          <p:nvPr/>
        </p:nvSpPr>
        <p:spPr>
          <a:xfrm>
            <a:off x="8718062" y="5529698"/>
            <a:ext cx="343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113 31 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彭子喬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1563B83-548D-4AA4-AA59-328E3C330CB8}"/>
              </a:ext>
            </a:extLst>
          </p:cNvPr>
          <p:cNvSpPr txBox="1"/>
          <p:nvPr/>
        </p:nvSpPr>
        <p:spPr>
          <a:xfrm>
            <a:off x="5816338" y="6488668"/>
            <a:ext cx="6763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圖源 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</a:rPr>
              <a:t>http://www.chncomic.com/info/201608/40707.html</a:t>
            </a:r>
          </a:p>
        </p:txBody>
      </p:sp>
    </p:spTree>
    <p:extLst>
      <p:ext uri="{BB962C8B-B14F-4D97-AF65-F5344CB8AC3E}">
        <p14:creationId xmlns:p14="http://schemas.microsoft.com/office/powerpoint/2010/main" val="3348798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15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6B6039-6C2E-4650-BE2B-38A76124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47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目錄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6764D0-0E65-495A-96B2-F596DEA12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222513"/>
            <a:ext cx="11155017" cy="55188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1</a:t>
            </a:r>
            <a:r>
              <a:rPr lang="zh-TW" altLang="en-US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 旅行的定義</a:t>
            </a:r>
            <a:endParaRPr lang="en-US" altLang="zh-TW" sz="3600" dirty="0">
              <a:solidFill>
                <a:srgbClr val="993300"/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2</a:t>
            </a:r>
            <a:r>
              <a:rPr lang="zh-TW" altLang="en-US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 旅行文學作家介紹</a:t>
            </a:r>
            <a:endParaRPr lang="en-US" altLang="zh-TW" sz="3600" dirty="0">
              <a:solidFill>
                <a:srgbClr val="993300"/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3</a:t>
            </a:r>
            <a:r>
              <a:rPr lang="zh-TW" altLang="en-US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 學習單</a:t>
            </a:r>
            <a:endParaRPr lang="en-US" altLang="zh-TW" sz="3600" dirty="0">
              <a:solidFill>
                <a:srgbClr val="993300"/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4</a:t>
            </a:r>
            <a:r>
              <a:rPr lang="zh-TW" altLang="en-US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 崎頂踏</a:t>
            </a:r>
            <a:r>
              <a:rPr lang="zh-TW" altLang="en-US" sz="3600" b="1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查</a:t>
            </a:r>
            <a:endParaRPr lang="en-US" altLang="zh-TW" sz="3600" b="1" dirty="0">
              <a:solidFill>
                <a:srgbClr val="993300"/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5</a:t>
            </a:r>
            <a:r>
              <a:rPr lang="zh-TW" altLang="en-US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 電影心得</a:t>
            </a:r>
            <a:r>
              <a:rPr lang="en-US" altLang="zh-TW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-</a:t>
            </a:r>
            <a:r>
              <a:rPr lang="zh-TW" altLang="en-US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不思議幸福列車</a:t>
            </a:r>
            <a:endParaRPr lang="en-US" altLang="zh-TW" sz="3600" dirty="0">
              <a:solidFill>
                <a:srgbClr val="993300"/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6</a:t>
            </a:r>
            <a:r>
              <a:rPr lang="zh-TW" altLang="en-US" sz="3600" dirty="0">
                <a:solidFill>
                  <a:srgbClr val="9933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 我的微旅行</a:t>
            </a:r>
            <a:endParaRPr lang="en-US" altLang="zh-TW" sz="3600" dirty="0">
              <a:solidFill>
                <a:srgbClr val="993300"/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3600" dirty="0">
                <a:solidFill>
                  <a:srgbClr val="00206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7</a:t>
            </a:r>
            <a:r>
              <a:rPr lang="zh-TW" altLang="en-US" sz="3600" dirty="0">
                <a:solidFill>
                  <a:srgbClr val="00206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 心得與省思</a:t>
            </a:r>
          </a:p>
        </p:txBody>
      </p:sp>
      <p:pic>
        <p:nvPicPr>
          <p:cNvPr id="5" name="圖片 4" descr="一張含有 桌, 室內, 坐, 時鐘 的圖片&#10;&#10;自動產生的描述">
            <a:extLst>
              <a:ext uri="{FF2B5EF4-FFF2-40B4-BE49-F238E27FC236}">
                <a16:creationId xmlns:a16="http://schemas.microsoft.com/office/drawing/2014/main" id="{9A9107B0-4191-4CC3-A4AE-171BDE581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96" b="89851" l="6988" r="94488">
                        <a14:foregroundMark x1="12966" y1="37293" x2="7065" y2="32179"/>
                        <a14:foregroundMark x1="7065" y1="32337" x2="7065" y2="28324"/>
                        <a14:foregroundMark x1="38742" y1="56412" x2="39519" y2="66719"/>
                        <a14:foregroundMark x1="39519" y1="66719" x2="43012" y2="56806"/>
                        <a14:foregroundMark x1="43012" y1="56806" x2="33618" y2="58694"/>
                        <a14:foregroundMark x1="33618" y1="58694" x2="34938" y2="61920"/>
                        <a14:foregroundMark x1="42314" y1="64437" x2="38509" y2="65146"/>
                        <a14:foregroundMark x1="88820" y1="80409" x2="95807" y2="72463"/>
                        <a14:foregroundMark x1="95807" y1="72463" x2="92314" y2="63021"/>
                        <a14:foregroundMark x1="92314" y1="63021" x2="94488" y2="50826"/>
                        <a14:foregroundMark x1="84084" y1="47600" x2="91460" y2="40362"/>
                        <a14:foregroundMark x1="91460" y1="40362" x2="89053" y2="30842"/>
                        <a14:foregroundMark x1="89053" y1="30842" x2="80745" y2="36585"/>
                        <a14:foregroundMark x1="80745" y1="36585" x2="80435" y2="46971"/>
                        <a14:foregroundMark x1="80435" y1="46971" x2="79037" y2="49489"/>
                        <a14:foregroundMark x1="14053" y1="52164" x2="23991" y2="48623"/>
                        <a14:foregroundMark x1="23991" y1="48623" x2="33152" y2="41306"/>
                        <a14:foregroundMark x1="33152" y1="41306" x2="29115" y2="31393"/>
                        <a14:foregroundMark x1="29115" y1="31393" x2="18866" y2="33124"/>
                        <a14:foregroundMark x1="18866" y1="33124" x2="14519" y2="41778"/>
                        <a14:foregroundMark x1="14519" y1="41778" x2="14208" y2="51928"/>
                        <a14:foregroundMark x1="14208" y1="51928" x2="14441" y2="52557"/>
                        <a14:foregroundMark x1="20264" y1="14634" x2="28261" y2="8497"/>
                        <a14:foregroundMark x1="28261" y1="8497" x2="29348" y2="13297"/>
                        <a14:foregroundMark x1="35559" y1="10622" x2="45419" y2="7396"/>
                        <a14:foregroundMark x1="45419" y1="7396" x2="49689" y2="9048"/>
                        <a14:foregroundMark x1="28960" y1="7553" x2="32143" y2="8891"/>
                        <a14:foregroundMark x1="31599" y1="7946" x2="28571" y2="9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3005" y="1678526"/>
            <a:ext cx="5755618" cy="56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41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80000" pressure="5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F74BEB-35C8-49F8-9209-6FF9A0CF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74891"/>
            <a:ext cx="11360700" cy="971483"/>
          </a:xfrm>
        </p:spPr>
        <p:txBody>
          <a:bodyPr/>
          <a:lstStyle/>
          <a:p>
            <a:pPr algn="ctr"/>
            <a:r>
              <a:rPr lang="zh-TW" altLang="en-US" sz="60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我的</a:t>
            </a: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微</a:t>
            </a:r>
            <a:r>
              <a:rPr lang="zh-TW" altLang="en-US" sz="60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旅行</a:t>
            </a:r>
            <a:br>
              <a:rPr lang="en-US" altLang="zh-TW" sz="60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r>
              <a:rPr lang="en-US" altLang="zh-TW" sz="36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trip of daylily</a:t>
            </a:r>
            <a:br>
              <a:rPr lang="zh-TW" altLang="en-US" sz="60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br>
              <a:rPr lang="en-US" altLang="zh-TW" sz="60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br>
              <a:rPr lang="en-US" altLang="zh-TW" sz="60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br>
              <a:rPr lang="en-US" altLang="zh-TW" sz="60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endParaRPr lang="zh-TW" altLang="en-US" sz="6000" dirty="0">
              <a:solidFill>
                <a:schemeClr val="accent4">
                  <a:lumMod val="75000"/>
                </a:schemeClr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98629D0C-02A1-4FDC-AC37-63C802C4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8" y="1860977"/>
            <a:ext cx="7904527" cy="4997023"/>
          </a:xfrm>
          <a:prstGeom prst="snip2DiagRect">
            <a:avLst>
              <a:gd name="adj1" fmla="val 0"/>
              <a:gd name="adj2" fmla="val 112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22771D8-BB86-4AA5-B9E9-FFB88338720C}"/>
              </a:ext>
            </a:extLst>
          </p:cNvPr>
          <p:cNvSpPr txBox="1"/>
          <p:nvPr/>
        </p:nvSpPr>
        <p:spPr>
          <a:xfrm>
            <a:off x="0" y="1078972"/>
            <a:ext cx="2601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4000">
                <a:solidFill>
                  <a:schemeClr val="accent1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規劃圖</a:t>
            </a:r>
            <a:endParaRPr lang="zh-TW" altLang="en-US" sz="4000" dirty="0">
              <a:solidFill>
                <a:schemeClr val="accent1">
                  <a:lumMod val="50000"/>
                </a:schemeClr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64C1E5A-35FD-4259-B5CA-BAA2A5F7ECD5}"/>
              </a:ext>
            </a:extLst>
          </p:cNvPr>
          <p:cNvSpPr txBox="1"/>
          <p:nvPr/>
        </p:nvSpPr>
        <p:spPr>
          <a:xfrm>
            <a:off x="8212701" y="1453675"/>
            <a:ext cx="388272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日期</a:t>
            </a:r>
            <a:r>
              <a:rPr lang="en-US" altLang="zh-TW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:2020/5/31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路程</a:t>
            </a:r>
            <a:r>
              <a:rPr lang="en-US" altLang="zh-TW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:</a:t>
            </a:r>
            <a:r>
              <a:rPr lang="zh-TW" altLang="en-US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頭份→鹽水→新營</a:t>
            </a:r>
            <a:r>
              <a:rPr lang="en-US" altLang="zh-TW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(</a:t>
            </a:r>
            <a:r>
              <a:rPr lang="zh-TW" altLang="en-US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高速公路</a:t>
            </a:r>
            <a:r>
              <a:rPr lang="en-US" altLang="zh-TW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景點介紹</a:t>
            </a:r>
            <a:r>
              <a:rPr lang="en-US" altLang="zh-TW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新營</a:t>
            </a:r>
            <a:endParaRPr lang="en-US" altLang="zh-TW" sz="2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新營火車站</a:t>
            </a:r>
            <a:endParaRPr lang="en-US" altLang="zh-TW" sz="2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新營糖廠</a:t>
            </a:r>
            <a:endParaRPr lang="en-US" altLang="zh-TW" sz="2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新營文化中心</a:t>
            </a:r>
            <a:endParaRPr lang="en-US" altLang="zh-TW" sz="2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鹽水</a:t>
            </a:r>
            <a:endParaRPr lang="en-US" altLang="zh-TW" sz="2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鹽水武廟</a:t>
            </a:r>
            <a:endParaRPr lang="en-US" altLang="zh-TW" sz="2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鹽水八角樓</a:t>
            </a:r>
            <a:endParaRPr lang="en-US" altLang="zh-TW" sz="2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鹽水天主堂</a:t>
            </a:r>
            <a:endParaRPr lang="en-US" altLang="zh-TW" sz="2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altLang="zh-TW" sz="22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u"/>
            </a:pPr>
            <a:endParaRPr lang="zh-TW" altLang="en-US" dirty="0"/>
          </a:p>
        </p:txBody>
      </p:sp>
      <p:sp>
        <p:nvSpPr>
          <p:cNvPr id="8" name="箭號: 彎曲 7">
            <a:extLst>
              <a:ext uri="{FF2B5EF4-FFF2-40B4-BE49-F238E27FC236}">
                <a16:creationId xmlns:a16="http://schemas.microsoft.com/office/drawing/2014/main" id="{9967526F-A12E-45E8-AE5E-E69A6DABF0CB}"/>
              </a:ext>
            </a:extLst>
          </p:cNvPr>
          <p:cNvSpPr/>
          <p:nvPr/>
        </p:nvSpPr>
        <p:spPr>
          <a:xfrm>
            <a:off x="8031340" y="752720"/>
            <a:ext cx="2187019" cy="1659118"/>
          </a:xfrm>
          <a:prstGeom prst="bentArrow">
            <a:avLst>
              <a:gd name="adj1" fmla="val 9659"/>
              <a:gd name="adj2" fmla="val 17330"/>
              <a:gd name="adj3" fmla="val 28978"/>
              <a:gd name="adj4" fmla="val 2613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F08DC88-A4FE-4167-990E-3EFCA9131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563260" y="5175358"/>
            <a:ext cx="221304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26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80000" pressure="5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F74BEB-35C8-49F8-9209-6FF9A0CF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224" y="0"/>
            <a:ext cx="4360885" cy="971483"/>
          </a:xfrm>
        </p:spPr>
        <p:txBody>
          <a:bodyPr/>
          <a:lstStyle/>
          <a:p>
            <a:pPr algn="ctr"/>
            <a:r>
              <a:rPr lang="zh-TW" altLang="en-US" sz="60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我的</a:t>
            </a: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微</a:t>
            </a:r>
            <a:r>
              <a:rPr lang="zh-TW" altLang="en-US" sz="60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旅行</a:t>
            </a:r>
            <a:br>
              <a:rPr lang="en-US" altLang="zh-TW" sz="60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r>
              <a:rPr lang="en-US" altLang="zh-TW" sz="36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trip of daylily</a:t>
            </a:r>
            <a:br>
              <a:rPr lang="zh-TW" altLang="en-US" sz="60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br>
              <a:rPr lang="en-US" altLang="zh-TW" sz="60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br>
              <a:rPr lang="en-US" altLang="zh-TW" sz="60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br>
              <a:rPr lang="en-US" altLang="zh-TW" sz="6000" dirty="0">
                <a:solidFill>
                  <a:schemeClr val="accent4">
                    <a:lumMod val="7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endParaRPr lang="zh-TW" altLang="en-US" sz="6000" dirty="0">
              <a:solidFill>
                <a:schemeClr val="accent4">
                  <a:lumMod val="75000"/>
                </a:schemeClr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22771D8-BB86-4AA5-B9E9-FFB88338720C}"/>
              </a:ext>
            </a:extLst>
          </p:cNvPr>
          <p:cNvSpPr txBox="1"/>
          <p:nvPr/>
        </p:nvSpPr>
        <p:spPr>
          <a:xfrm>
            <a:off x="569192" y="1703952"/>
            <a:ext cx="2601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4000" dirty="0">
                <a:solidFill>
                  <a:schemeClr val="accent1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規劃圖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64C1E5A-35FD-4259-B5CA-BAA2A5F7ECD5}"/>
              </a:ext>
            </a:extLst>
          </p:cNvPr>
          <p:cNvSpPr txBox="1"/>
          <p:nvPr/>
        </p:nvSpPr>
        <p:spPr>
          <a:xfrm>
            <a:off x="8684041" y="1414564"/>
            <a:ext cx="388272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日期</a:t>
            </a:r>
            <a:r>
              <a:rPr lang="en-US" altLang="zh-TW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:2020/5/31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路程</a:t>
            </a:r>
            <a:r>
              <a:rPr lang="en-US" altLang="zh-TW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:</a:t>
            </a:r>
            <a:r>
              <a:rPr lang="zh-TW" altLang="en-US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頭份→鹽水→新營</a:t>
            </a:r>
            <a:r>
              <a:rPr lang="en-US" altLang="zh-TW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(</a:t>
            </a:r>
            <a:r>
              <a:rPr lang="zh-TW" altLang="en-US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高速公路</a:t>
            </a:r>
            <a:r>
              <a:rPr lang="en-US" altLang="zh-TW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景點介紹</a:t>
            </a:r>
            <a:r>
              <a:rPr lang="en-US" altLang="zh-TW" sz="26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新營</a:t>
            </a:r>
            <a:endParaRPr lang="en-US" altLang="zh-TW" sz="2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新營火車站</a:t>
            </a:r>
            <a:endParaRPr lang="en-US" altLang="zh-TW" sz="2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新營糖廠</a:t>
            </a:r>
            <a:endParaRPr lang="en-US" altLang="zh-TW" sz="2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新營文化中心</a:t>
            </a:r>
            <a:endParaRPr lang="en-US" altLang="zh-TW" sz="2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鹽水</a:t>
            </a:r>
            <a:endParaRPr lang="en-US" altLang="zh-TW" sz="2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鹽水武廟</a:t>
            </a:r>
            <a:endParaRPr lang="en-US" altLang="zh-TW" sz="2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鹽水八角樓</a:t>
            </a:r>
            <a:endParaRPr lang="en-US" altLang="zh-TW" sz="2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鹽水天主堂</a:t>
            </a:r>
            <a:endParaRPr lang="en-US" altLang="zh-TW" sz="2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altLang="zh-TW" sz="22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u"/>
            </a:pPr>
            <a:endParaRPr lang="zh-TW" altLang="en-US" dirty="0"/>
          </a:p>
        </p:txBody>
      </p:sp>
      <p:sp>
        <p:nvSpPr>
          <p:cNvPr id="8" name="箭號: 彎曲 7">
            <a:extLst>
              <a:ext uri="{FF2B5EF4-FFF2-40B4-BE49-F238E27FC236}">
                <a16:creationId xmlns:a16="http://schemas.microsoft.com/office/drawing/2014/main" id="{9967526F-A12E-45E8-AE5E-E69A6DABF0CB}"/>
              </a:ext>
            </a:extLst>
          </p:cNvPr>
          <p:cNvSpPr/>
          <p:nvPr/>
        </p:nvSpPr>
        <p:spPr>
          <a:xfrm>
            <a:off x="8530961" y="752720"/>
            <a:ext cx="2187019" cy="1659118"/>
          </a:xfrm>
          <a:prstGeom prst="bentArrow">
            <a:avLst>
              <a:gd name="adj1" fmla="val 9659"/>
              <a:gd name="adj2" fmla="val 17330"/>
              <a:gd name="adj3" fmla="val 28978"/>
              <a:gd name="adj4" fmla="val 2613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F08DC88-A4FE-4167-990E-3EFCA9131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764402" y="5175358"/>
            <a:ext cx="2213040" cy="1682642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35A92861-6AD9-4382-8E56-B79D716BF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405" y="414780"/>
            <a:ext cx="4468016" cy="6403360"/>
          </a:xfrm>
          <a:prstGeom prst="snip2DiagRect">
            <a:avLst>
              <a:gd name="adj1" fmla="val 0"/>
              <a:gd name="adj2" fmla="val 7769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2947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80000" pressure="5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970867-F25B-4ADE-8C91-0DCB4C666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5" y="42041"/>
            <a:ext cx="11360700" cy="921160"/>
          </a:xfrm>
        </p:spPr>
        <p:txBody>
          <a:bodyPr/>
          <a:lstStyle/>
          <a:p>
            <a:r>
              <a:rPr lang="zh-TW" altLang="en-US" sz="6000" dirty="0">
                <a:solidFill>
                  <a:srgbClr val="FFAB40">
                    <a:lumMod val="75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我的</a:t>
            </a:r>
            <a:r>
              <a:rPr lang="zh-TW" altLang="en-US" sz="6000" dirty="0">
                <a:solidFill>
                  <a:srgbClr val="FFAB40">
                    <a:lumMod val="50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微</a:t>
            </a:r>
            <a:r>
              <a:rPr lang="zh-TW" altLang="en-US" sz="6000" dirty="0">
                <a:solidFill>
                  <a:srgbClr val="FFAB40">
                    <a:lumMod val="75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旅行</a:t>
            </a:r>
            <a:br>
              <a:rPr lang="en-US" altLang="zh-TW" sz="6000" dirty="0">
                <a:solidFill>
                  <a:srgbClr val="FFAB40">
                    <a:lumMod val="75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r>
              <a:rPr lang="en-US" altLang="zh-TW" sz="36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trip of daylily</a:t>
            </a:r>
            <a:br>
              <a:rPr lang="zh-TW" altLang="en-US" sz="36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endParaRPr lang="zh-TW" altLang="en-US" dirty="0"/>
          </a:p>
        </p:txBody>
      </p:sp>
      <p:pic>
        <p:nvPicPr>
          <p:cNvPr id="5" name="圖片 4" descr="一張含有 建築物, 室外, 路面, 正面 的圖片&#10;&#10;自動產生的描述">
            <a:extLst>
              <a:ext uri="{FF2B5EF4-FFF2-40B4-BE49-F238E27FC236}">
                <a16:creationId xmlns:a16="http://schemas.microsoft.com/office/drawing/2014/main" id="{35901555-E062-476B-A5EB-FF752F3A6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0036">
            <a:off x="76653" y="2952649"/>
            <a:ext cx="5001361" cy="37518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一張含有 建築物, 時鐘, 坐, 大 的圖片&#10;&#10;自動產生的描述">
            <a:extLst>
              <a:ext uri="{FF2B5EF4-FFF2-40B4-BE49-F238E27FC236}">
                <a16:creationId xmlns:a16="http://schemas.microsoft.com/office/drawing/2014/main" id="{A8C42992-E0E1-4A15-976E-3C68ED7C8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699" y="268225"/>
            <a:ext cx="4443167" cy="39312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 descr="一張含有 室外, 建築物, 路面, 火車 的圖片&#10;&#10;自動產生的描述">
            <a:extLst>
              <a:ext uri="{FF2B5EF4-FFF2-40B4-BE49-F238E27FC236}">
                <a16:creationId xmlns:a16="http://schemas.microsoft.com/office/drawing/2014/main" id="{AEFD5C9C-F88B-47FB-8313-39C58A9CC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972">
            <a:off x="8531841" y="1962184"/>
            <a:ext cx="3562671" cy="4749156"/>
          </a:xfrm>
          <a:prstGeom prst="snip2DiagRect">
            <a:avLst>
              <a:gd name="adj1" fmla="val 2600"/>
              <a:gd name="adj2" fmla="val 218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C446A68-968F-4480-B824-DFA771EEA7C5}"/>
              </a:ext>
            </a:extLst>
          </p:cNvPr>
          <p:cNvSpPr txBox="1"/>
          <p:nvPr/>
        </p:nvSpPr>
        <p:spPr>
          <a:xfrm rot="21267741">
            <a:off x="416705" y="2062663"/>
            <a:ext cx="31674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新營車站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0C988F9-2AD6-48DC-B0D5-E35C610F75B0}"/>
              </a:ext>
            </a:extLst>
          </p:cNvPr>
          <p:cNvSpPr txBox="1"/>
          <p:nvPr/>
        </p:nvSpPr>
        <p:spPr>
          <a:xfrm>
            <a:off x="8744141" y="361981"/>
            <a:ext cx="2844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u"/>
            </a:pPr>
            <a:r>
              <a:rPr lang="zh-TW" altLang="en-US" sz="4000" dirty="0">
                <a:solidFill>
                  <a:schemeClr val="accent4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新營文化中心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61615A8-E775-4BE4-B7DE-8C4A9A01DAC9}"/>
              </a:ext>
            </a:extLst>
          </p:cNvPr>
          <p:cNvSpPr txBox="1"/>
          <p:nvPr/>
        </p:nvSpPr>
        <p:spPr>
          <a:xfrm>
            <a:off x="5590811" y="5961399"/>
            <a:ext cx="3007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新營糖廠</a:t>
            </a:r>
          </a:p>
        </p:txBody>
      </p:sp>
      <p:sp>
        <p:nvSpPr>
          <p:cNvPr id="13" name="流程圖: 接點 12">
            <a:extLst>
              <a:ext uri="{FF2B5EF4-FFF2-40B4-BE49-F238E27FC236}">
                <a16:creationId xmlns:a16="http://schemas.microsoft.com/office/drawing/2014/main" id="{8D8E416E-021B-4F58-AA21-29C9FEBE8121}"/>
              </a:ext>
            </a:extLst>
          </p:cNvPr>
          <p:cNvSpPr/>
          <p:nvPr/>
        </p:nvSpPr>
        <p:spPr>
          <a:xfrm>
            <a:off x="2059631" y="2623700"/>
            <a:ext cx="805935" cy="805300"/>
          </a:xfrm>
          <a:prstGeom prst="flowChartConnector">
            <a:avLst/>
          </a:prstGeom>
          <a:solidFill>
            <a:srgbClr val="FFC2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流程圖: 接點 13">
            <a:extLst>
              <a:ext uri="{FF2B5EF4-FFF2-40B4-BE49-F238E27FC236}">
                <a16:creationId xmlns:a16="http://schemas.microsoft.com/office/drawing/2014/main" id="{654D11F2-8A41-433A-A215-E782D0E99BFA}"/>
              </a:ext>
            </a:extLst>
          </p:cNvPr>
          <p:cNvSpPr/>
          <p:nvPr/>
        </p:nvSpPr>
        <p:spPr>
          <a:xfrm>
            <a:off x="6215011" y="-134425"/>
            <a:ext cx="805935" cy="805300"/>
          </a:xfrm>
          <a:prstGeom prst="flowChartConnector">
            <a:avLst/>
          </a:prstGeom>
          <a:solidFill>
            <a:srgbClr val="FFC2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流程圖: 接點 14">
            <a:extLst>
              <a:ext uri="{FF2B5EF4-FFF2-40B4-BE49-F238E27FC236}">
                <a16:creationId xmlns:a16="http://schemas.microsoft.com/office/drawing/2014/main" id="{40B24CB0-95A3-462B-BD00-7E625A5E4CB5}"/>
              </a:ext>
            </a:extLst>
          </p:cNvPr>
          <p:cNvSpPr/>
          <p:nvPr/>
        </p:nvSpPr>
        <p:spPr>
          <a:xfrm>
            <a:off x="10103989" y="1642084"/>
            <a:ext cx="805935" cy="805300"/>
          </a:xfrm>
          <a:prstGeom prst="flowChartConnector">
            <a:avLst/>
          </a:prstGeom>
          <a:solidFill>
            <a:srgbClr val="FFC2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3299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80000" pressure="5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CA17E7-8FC8-40BD-B3BC-5570D6BB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54"/>
            <a:ext cx="11360700" cy="763500"/>
          </a:xfrm>
        </p:spPr>
        <p:txBody>
          <a:bodyPr/>
          <a:lstStyle/>
          <a:p>
            <a:r>
              <a:rPr lang="zh-TW" altLang="en-US" sz="6000" dirty="0">
                <a:solidFill>
                  <a:srgbClr val="FFAB40">
                    <a:lumMod val="75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我的</a:t>
            </a:r>
            <a:r>
              <a:rPr lang="zh-TW" altLang="en-US" sz="6000" dirty="0">
                <a:solidFill>
                  <a:srgbClr val="FFAB40">
                    <a:lumMod val="50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微</a:t>
            </a:r>
            <a:r>
              <a:rPr lang="zh-TW" altLang="en-US" sz="6000" dirty="0">
                <a:solidFill>
                  <a:srgbClr val="FFAB40">
                    <a:lumMod val="75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旅行</a:t>
            </a:r>
            <a:br>
              <a:rPr lang="en-US" altLang="zh-TW" sz="6600" dirty="0">
                <a:solidFill>
                  <a:srgbClr val="FFAB40">
                    <a:lumMod val="75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r>
              <a:rPr lang="en-US" altLang="zh-TW" sz="36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trip of daylily</a:t>
            </a:r>
            <a:endParaRPr lang="zh-TW" altLang="en-US" sz="36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A0D8045-6C59-4126-A79A-42720AD56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35" y="1907420"/>
            <a:ext cx="3604477" cy="4805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0A46147-C09F-4679-9EE5-D93069717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153" y="195250"/>
            <a:ext cx="3604477" cy="4805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7598E3C-00D8-4C7E-AE24-F3C9C1A72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1252" y="1835018"/>
            <a:ext cx="3658779" cy="48783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C8B7B4D-6800-4C9A-A2E6-AC5A6926964B}"/>
              </a:ext>
            </a:extLst>
          </p:cNvPr>
          <p:cNvSpPr txBox="1"/>
          <p:nvPr/>
        </p:nvSpPr>
        <p:spPr>
          <a:xfrm>
            <a:off x="3970749" y="6069705"/>
            <a:ext cx="3604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鹽水八角樓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A393AEA-0185-41F4-967A-D5777D6C450C}"/>
              </a:ext>
            </a:extLst>
          </p:cNvPr>
          <p:cNvSpPr txBox="1"/>
          <p:nvPr/>
        </p:nvSpPr>
        <p:spPr>
          <a:xfrm>
            <a:off x="3982973" y="5100901"/>
            <a:ext cx="3604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鹽水天主堂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020C7FB-2B59-458D-9704-E4EDE50ECFE4}"/>
              </a:ext>
            </a:extLst>
          </p:cNvPr>
          <p:cNvSpPr txBox="1"/>
          <p:nvPr/>
        </p:nvSpPr>
        <p:spPr>
          <a:xfrm>
            <a:off x="7781630" y="557345"/>
            <a:ext cx="4641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鹽水</a:t>
            </a:r>
            <a:r>
              <a:rPr lang="en-US" altLang="zh-TW" sz="4400" dirty="0">
                <a:solidFill>
                  <a:schemeClr val="accent4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(</a:t>
            </a: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月港</a:t>
            </a:r>
            <a:r>
              <a:rPr lang="en-US" altLang="zh-TW" sz="4400" dirty="0">
                <a:solidFill>
                  <a:schemeClr val="accent4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)</a:t>
            </a: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武廟</a:t>
            </a:r>
          </a:p>
        </p:txBody>
      </p:sp>
      <p:sp>
        <p:nvSpPr>
          <p:cNvPr id="13" name="流程圖: 接點 12">
            <a:extLst>
              <a:ext uri="{FF2B5EF4-FFF2-40B4-BE49-F238E27FC236}">
                <a16:creationId xmlns:a16="http://schemas.microsoft.com/office/drawing/2014/main" id="{E681A916-7658-4EFA-ADF0-B8D06ED5198B}"/>
              </a:ext>
            </a:extLst>
          </p:cNvPr>
          <p:cNvSpPr/>
          <p:nvPr/>
        </p:nvSpPr>
        <p:spPr>
          <a:xfrm>
            <a:off x="1574305" y="1504770"/>
            <a:ext cx="805935" cy="805300"/>
          </a:xfrm>
          <a:prstGeom prst="flowChartConnector">
            <a:avLst/>
          </a:prstGeom>
          <a:solidFill>
            <a:srgbClr val="FFC2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流程圖: 接點 13">
            <a:extLst>
              <a:ext uri="{FF2B5EF4-FFF2-40B4-BE49-F238E27FC236}">
                <a16:creationId xmlns:a16="http://schemas.microsoft.com/office/drawing/2014/main" id="{1244DEB4-7F6D-411B-A17C-9D10ABFE111E}"/>
              </a:ext>
            </a:extLst>
          </p:cNvPr>
          <p:cNvSpPr/>
          <p:nvPr/>
        </p:nvSpPr>
        <p:spPr>
          <a:xfrm>
            <a:off x="5639501" y="-80827"/>
            <a:ext cx="805935" cy="805300"/>
          </a:xfrm>
          <a:prstGeom prst="flowChartConnector">
            <a:avLst/>
          </a:prstGeom>
          <a:solidFill>
            <a:srgbClr val="FFC2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流程圖: 接點 14">
            <a:extLst>
              <a:ext uri="{FF2B5EF4-FFF2-40B4-BE49-F238E27FC236}">
                <a16:creationId xmlns:a16="http://schemas.microsoft.com/office/drawing/2014/main" id="{358F7B57-3F82-4D22-9FD2-B899F0EE65D1}"/>
              </a:ext>
            </a:extLst>
          </p:cNvPr>
          <p:cNvSpPr/>
          <p:nvPr/>
        </p:nvSpPr>
        <p:spPr>
          <a:xfrm>
            <a:off x="9647673" y="1411621"/>
            <a:ext cx="805935" cy="805300"/>
          </a:xfrm>
          <a:prstGeom prst="flowChartConnector">
            <a:avLst/>
          </a:prstGeom>
          <a:solidFill>
            <a:srgbClr val="FFC2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677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80000" pressure="5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4452DA-236D-4ED6-8C4B-B665B2BF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1515" y="5951034"/>
            <a:ext cx="2743525" cy="778326"/>
          </a:xfrm>
        </p:spPr>
        <p:txBody>
          <a:bodyPr/>
          <a:lstStyle/>
          <a:p>
            <a:r>
              <a:rPr lang="zh-TW" altLang="en-US" sz="2400" dirty="0">
                <a:solidFill>
                  <a:srgbClr val="FFAB40">
                    <a:lumMod val="75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我的</a:t>
            </a:r>
            <a:r>
              <a:rPr lang="zh-TW" altLang="en-US" sz="2400" dirty="0">
                <a:solidFill>
                  <a:srgbClr val="FFAB40">
                    <a:lumMod val="50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微</a:t>
            </a:r>
            <a:r>
              <a:rPr lang="zh-TW" altLang="en-US" sz="2400" dirty="0">
                <a:solidFill>
                  <a:srgbClr val="FFAB40">
                    <a:lumMod val="75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旅行</a:t>
            </a:r>
            <a:br>
              <a:rPr lang="en-US" altLang="zh-TW" sz="2400" dirty="0">
                <a:solidFill>
                  <a:srgbClr val="FFAB40">
                    <a:lumMod val="75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r>
              <a:rPr lang="en-US" altLang="zh-TW" sz="2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trip of daylily</a:t>
            </a:r>
            <a:endParaRPr lang="zh-TW" altLang="en-US" sz="24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0808782-027D-471C-BFC1-C2635FEF24E8}"/>
              </a:ext>
            </a:extLst>
          </p:cNvPr>
          <p:cNvSpPr txBox="1"/>
          <p:nvPr/>
        </p:nvSpPr>
        <p:spPr>
          <a:xfrm>
            <a:off x="1" y="0"/>
            <a:ext cx="12191999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800" b="1" u="sng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素有「臺灣歷史文化古都」與「美食之都的稱號，因為親戚家在新營以及候住過一段時間，</a:t>
            </a:r>
            <a:r>
              <a:rPr lang="zh-TW" altLang="en-US" sz="2800" b="1" u="sng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就像是第二個 家一樣熟悉，不過說到旅遊的方面其實也是懵懵懂懂，為了不愧對這個充斥著古蹟與美食的都市，決定利用假日再次踏上艷陽高照的</a:t>
            </a:r>
            <a:r>
              <a:rPr lang="zh-TW" altLang="en-US" sz="2800" b="1" u="sng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>
              <a:solidFill>
                <a:srgbClr val="99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dirty="0"/>
              <a:t>				</a:t>
            </a:r>
            <a:endParaRPr lang="en-US" altLang="zh-TW" sz="28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r>
              <a:rPr lang="en-US" altLang="zh-TW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800" b="1" u="sng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新營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最印象深刻的是</a:t>
            </a:r>
            <a:r>
              <a:rPr lang="zh-TW" altLang="en-US" sz="2800" b="1" u="sng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新營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糖廠，可惜的是現在的糖廠已不如往昔輝煌，多半都已沒落了，變成單純的觀光景點，我對糖廠也只有「賣冰的地方」這種膚淺的印象，不過對於炎炎夏日到來的遊客而言，在糖廠買根冰棒吃真的是一件幸福的事</a:t>
            </a:r>
            <a:r>
              <a:rPr lang="en-US" altLang="zh-TW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嘴裡冰冰涼涼又帶著甜味，算是夏日才能體會到的小確幸吧！</a:t>
            </a:r>
            <a:endParaRPr lang="en-US" altLang="zh-TW" sz="2800" b="1" dirty="0">
              <a:solidFill>
                <a:srgbClr val="99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US" altLang="zh-TW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接下來順道去了有名的</a:t>
            </a:r>
            <a:r>
              <a:rPr lang="zh-TW" altLang="en-US" sz="2800" b="1" u="sng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鹽水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，說到</a:t>
            </a:r>
            <a:r>
              <a:rPr lang="zh-TW" altLang="en-US" sz="2800" b="1" u="sng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鹽水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，第一個會想到的就是那裡赫赫有名的</a:t>
            </a:r>
            <a:r>
              <a:rPr lang="zh-TW" altLang="en-US" sz="2800" b="1" u="sng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鹽水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蜂炮了！每年都吸引許多觀光客前來一睹那壯觀的場面，連外國人都會前來共襄盛舉，身為臺灣人，當然也要親自來一次</a:t>
            </a:r>
            <a:r>
              <a:rPr lang="zh-TW" altLang="en-US" sz="2800" b="1" u="sng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鹽水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>
              <a:solidFill>
                <a:srgbClr val="99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0222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80000" pressure="5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808C48-6139-4F83-85F7-8DB9420A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606" y="5917731"/>
            <a:ext cx="3092114" cy="763500"/>
          </a:xfrm>
        </p:spPr>
        <p:txBody>
          <a:bodyPr/>
          <a:lstStyle/>
          <a:p>
            <a:r>
              <a:rPr lang="zh-TW" altLang="en-US" sz="2400" dirty="0">
                <a:solidFill>
                  <a:srgbClr val="FFAB40">
                    <a:lumMod val="75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我的</a:t>
            </a:r>
            <a:r>
              <a:rPr lang="zh-TW" altLang="en-US" sz="2400" dirty="0">
                <a:solidFill>
                  <a:srgbClr val="FFAB40">
                    <a:lumMod val="50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微</a:t>
            </a:r>
            <a:r>
              <a:rPr lang="zh-TW" altLang="en-US" sz="2400" dirty="0">
                <a:solidFill>
                  <a:srgbClr val="FFAB40">
                    <a:lumMod val="75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旅行</a:t>
            </a:r>
            <a:br>
              <a:rPr lang="en-US" altLang="zh-TW" sz="2400" dirty="0">
                <a:solidFill>
                  <a:srgbClr val="FFAB40">
                    <a:lumMod val="75000"/>
                  </a:srgb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r>
              <a:rPr lang="en-US" altLang="zh-TW" sz="2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trip of daylily</a:t>
            </a:r>
            <a:endParaRPr lang="zh-TW" altLang="en-US" sz="24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0088D5B-6ED5-4AE0-BC0D-5F40B9E51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35554" y="0"/>
            <a:ext cx="12191999" cy="7259161"/>
          </a:xfrm>
        </p:spPr>
        <p:txBody>
          <a:bodyPr/>
          <a:lstStyle/>
          <a:p>
            <a:pPr marL="76200" indent="0">
              <a:buNone/>
            </a:pPr>
            <a:r>
              <a:rPr lang="en-US" altLang="zh-TW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800" b="1" u="sng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鹽水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主堂真的讓我大開眼界，外表看似是廟宇卻又叫做天主堂，天主堂內部也隨處可見中西合併的影子，整個教堂裡就是用中國宮廷式建築風格所建造的，我還是第一次見，本以為中西合併會很突兀，想不到竟然能如此自然的交融在一起又不失美感，令人驚嘆不已。</a:t>
            </a:r>
            <a:endParaRPr lang="en-US" altLang="zh-TW" sz="2800" b="1" dirty="0">
              <a:solidFill>
                <a:srgbClr val="99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200" indent="0">
              <a:buNone/>
            </a:pPr>
            <a:endParaRPr lang="en-US" altLang="zh-TW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76200" indent="0">
              <a:buNone/>
            </a:pPr>
            <a:r>
              <a:rPr lang="en-US" altLang="zh-TW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可惜的是這次的旅程只有短短一天，無法放慢步調悠閒的探索每一個景點，只能說是走馬看花，走進去看一看，拍拍照片就離開了，像這樣趕行程趕著去下一個景點，說不定也是一種旅行的樂趣吧！</a:t>
            </a:r>
            <a:endParaRPr lang="en-US" altLang="zh-TW" sz="2800" b="1" dirty="0">
              <a:solidFill>
                <a:srgbClr val="99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200" indent="0">
              <a:buNone/>
            </a:pPr>
            <a:endParaRPr lang="en-US" altLang="zh-TW" sz="2800" b="1" dirty="0">
              <a:solidFill>
                <a:srgbClr val="99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200" indent="0">
              <a:buNone/>
            </a:pPr>
            <a:r>
              <a:rPr lang="en-US" altLang="zh-TW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800" b="1" dirty="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回程的路上，透過車窗玻璃看著天色漸暗的街道，才有種旅程即將結束的實感，前方一盞盞的街燈彷彿引路人，指引著回家的路，我輕輕揮了揮手，告別兩個美麗的城鎮，踏上歸途。</a:t>
            </a:r>
            <a:endParaRPr lang="en-US" altLang="zh-TW" sz="2800" b="1" dirty="0">
              <a:solidFill>
                <a:srgbClr val="99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200" indent="0">
              <a:buNone/>
            </a:pPr>
            <a:endParaRPr lang="en-US" altLang="zh-TW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76200" indent="0">
              <a:buNone/>
            </a:pPr>
            <a:endParaRPr lang="en-US" altLang="zh-TW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76200" indent="0">
              <a:buNone/>
            </a:pPr>
            <a:endParaRPr lang="en-US" altLang="zh-TW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76200" indent="0">
              <a:buNone/>
            </a:pPr>
            <a:endParaRPr lang="en-US" altLang="zh-TW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76200" indent="0">
              <a:buNone/>
            </a:pPr>
            <a:endParaRPr lang="en-US" altLang="zh-TW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7620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6494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2AA8D6-39E5-4332-8FA7-8749FA57F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599"/>
            <a:ext cx="12192000" cy="1169445"/>
          </a:xfrm>
        </p:spPr>
        <p:txBody>
          <a:bodyPr/>
          <a:lstStyle/>
          <a:p>
            <a:pPr algn="ctr"/>
            <a:r>
              <a:rPr lang="zh-TW" altLang="en-US" sz="66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心得與省思</a:t>
            </a:r>
            <a:br>
              <a:rPr lang="en-US" altLang="zh-TW" sz="6600" dirty="0">
                <a:solidFill>
                  <a:srgbClr val="C000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endParaRPr lang="zh-TW" altLang="en-US" sz="6600" dirty="0">
              <a:solidFill>
                <a:srgbClr val="C00000"/>
              </a:solidFill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6C7AB1-6B1D-44FE-AA9F-77355883A99F}"/>
              </a:ext>
            </a:extLst>
          </p:cNvPr>
          <p:cNvSpPr txBox="1"/>
          <p:nvPr/>
        </p:nvSpPr>
        <p:spPr>
          <a:xfrm>
            <a:off x="9719034" y="5943080"/>
            <a:ext cx="3223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113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 </a:t>
            </a:r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31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 彭子喬</a:t>
            </a:r>
          </a:p>
        </p:txBody>
      </p:sp>
      <p:sp>
        <p:nvSpPr>
          <p:cNvPr id="5" name="語音泡泡: 橢圓形 4">
            <a:extLst>
              <a:ext uri="{FF2B5EF4-FFF2-40B4-BE49-F238E27FC236}">
                <a16:creationId xmlns:a16="http://schemas.microsoft.com/office/drawing/2014/main" id="{F5D2D9A3-A9AE-43C2-A735-886D6F1E59E2}"/>
              </a:ext>
            </a:extLst>
          </p:cNvPr>
          <p:cNvSpPr/>
          <p:nvPr/>
        </p:nvSpPr>
        <p:spPr>
          <a:xfrm>
            <a:off x="10350630" y="914920"/>
            <a:ext cx="1451728" cy="904974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873FB5EC-50EF-4A84-BAC2-83C0EDF60A65}"/>
              </a:ext>
            </a:extLst>
          </p:cNvPr>
          <p:cNvSpPr/>
          <p:nvPr/>
        </p:nvSpPr>
        <p:spPr>
          <a:xfrm>
            <a:off x="389642" y="311082"/>
            <a:ext cx="1649690" cy="904974"/>
          </a:xfrm>
          <a:prstGeom prst="wedgeEllipseCallout">
            <a:avLst>
              <a:gd name="adj1" fmla="val 35738"/>
              <a:gd name="adj2" fmla="val 55209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0E6B298E-C5EF-4129-9E8F-24B9269ADE76}"/>
              </a:ext>
            </a:extLst>
          </p:cNvPr>
          <p:cNvSpPr/>
          <p:nvPr/>
        </p:nvSpPr>
        <p:spPr>
          <a:xfrm>
            <a:off x="6579909" y="3129698"/>
            <a:ext cx="1593129" cy="867267"/>
          </a:xfrm>
          <a:prstGeom prst="wedgeEllipseCallout">
            <a:avLst>
              <a:gd name="adj1" fmla="val 50344"/>
              <a:gd name="adj2" fmla="val 5589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橢圓形 7">
            <a:extLst>
              <a:ext uri="{FF2B5EF4-FFF2-40B4-BE49-F238E27FC236}">
                <a16:creationId xmlns:a16="http://schemas.microsoft.com/office/drawing/2014/main" id="{E9B37382-F7F8-44D1-AC11-27F7F3394B7F}"/>
              </a:ext>
            </a:extLst>
          </p:cNvPr>
          <p:cNvSpPr/>
          <p:nvPr/>
        </p:nvSpPr>
        <p:spPr>
          <a:xfrm>
            <a:off x="5008773" y="1098482"/>
            <a:ext cx="1571135" cy="904974"/>
          </a:xfrm>
          <a:prstGeom prst="wedgeEllipseCallout">
            <a:avLst>
              <a:gd name="adj1" fmla="val -38365"/>
              <a:gd name="adj2" fmla="val 64583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語音泡泡: 橢圓形 8">
            <a:extLst>
              <a:ext uri="{FF2B5EF4-FFF2-40B4-BE49-F238E27FC236}">
                <a16:creationId xmlns:a16="http://schemas.microsoft.com/office/drawing/2014/main" id="{72ECC8F0-1A31-47D0-8683-D9EB7051DAED}"/>
              </a:ext>
            </a:extLst>
          </p:cNvPr>
          <p:cNvSpPr/>
          <p:nvPr/>
        </p:nvSpPr>
        <p:spPr>
          <a:xfrm>
            <a:off x="8616100" y="112599"/>
            <a:ext cx="1583702" cy="827592"/>
          </a:xfrm>
          <a:prstGeom prst="wedgeEllipseCallout">
            <a:avLst>
              <a:gd name="adj1" fmla="val -41166"/>
              <a:gd name="adj2" fmla="val 59502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DCE3B6C-84DF-456B-B8C4-57F18811899A}"/>
              </a:ext>
            </a:extLst>
          </p:cNvPr>
          <p:cNvSpPr txBox="1"/>
          <p:nvPr/>
        </p:nvSpPr>
        <p:spPr>
          <a:xfrm>
            <a:off x="5794340" y="6457890"/>
            <a:ext cx="7381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</a:rPr>
              <a:t>圖源 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</a:rPr>
              <a:t>https://read01.com/DG44dzM.html#.XtulpUUzZPY</a:t>
            </a:r>
          </a:p>
        </p:txBody>
      </p:sp>
    </p:spTree>
    <p:extLst>
      <p:ext uri="{BB962C8B-B14F-4D97-AF65-F5344CB8AC3E}">
        <p14:creationId xmlns:p14="http://schemas.microsoft.com/office/powerpoint/2010/main" val="3818345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910667-6C25-4F47-ABC7-030B70DE7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25" y="-99391"/>
            <a:ext cx="11360700" cy="806401"/>
          </a:xfrm>
        </p:spPr>
        <p:txBody>
          <a:bodyPr/>
          <a:lstStyle/>
          <a:p>
            <a:pPr algn="ctr"/>
            <a:r>
              <a:rPr lang="zh-TW" altLang="en-US" sz="60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心得與省思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0A73045-1D66-4A4F-BC98-DD9365C95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26" y="707010"/>
            <a:ext cx="12026348" cy="6419654"/>
          </a:xfrm>
        </p:spPr>
        <p:txBody>
          <a:bodyPr/>
          <a:lstStyle/>
          <a:p>
            <a:pPr marL="76200" indent="0">
              <a:buNone/>
            </a:pPr>
            <a:r>
              <a:rPr lang="en-US" altLang="zh-TW" sz="2600" b="1" spc="50" dirty="0">
                <a:ln w="3175">
                  <a:noFill/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600" b="1" spc="50" dirty="0">
                <a:ln w="3175">
                  <a:noFill/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開始確實是在陰陽差錯下選擇了旅行文學，而且這也不是第一志願，所以抱著「名字聽起來還不錯，應該蠻有趣的。」這種心態來上了第一節課，很快地我就知道我錯了，老師毫不留情地說出了真相，這堂課就是要報告、寫學習單，會很忙碌但也會很充實。短短一句話直接讓我墮入地獄，全身像是被潑了一桶冷水，簡直不敢相信自己的耳朵。寫學習單姑且還算是得心應手，但是</a:t>
            </a:r>
            <a:r>
              <a:rPr lang="en-US" altLang="zh-TW" sz="2600" b="1" spc="50" dirty="0">
                <a:ln w="3175">
                  <a:noFill/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2600" b="1" spc="50" dirty="0">
                <a:ln w="3175">
                  <a:noFill/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報告！居然要報告！膽小如我竟然必須上臺報告！驚覺這個事實後只覺得眼前一片黑暗，看來將來的日子會很不好過了</a:t>
            </a:r>
            <a:r>
              <a:rPr lang="en-US" altLang="zh-TW" sz="2600" b="1" spc="50" dirty="0">
                <a:ln w="3175">
                  <a:noFill/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2600" b="1" spc="50" dirty="0">
                <a:ln w="3175">
                  <a:noFill/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600" b="1" spc="50" dirty="0">
              <a:ln w="3175">
                <a:noFill/>
              </a:ln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200" indent="0">
              <a:buNone/>
            </a:pPr>
            <a:r>
              <a:rPr lang="zh-TW" altLang="en-US" sz="2600" b="1" spc="50" dirty="0">
                <a:ln w="3175">
                  <a:noFill/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雖然千百個不願意，但事已成定局，只好乖乖來上課。在課堂上讀了幾篇旅行文學的文章，也認識了幾位旅行文學作家，對我這種喜歡國文的人來說，自然是挺開心的，學習單也不困難，只要認真看完文章基本上都可以回答，文章讀得夠快就能在課堂上完成，省去了回家作業的問題。書裡選的文章都很有趣又富含著特別的意義及道理，也能學到閱讀的技巧，上了幾堂以後發現其實沒有之前想像的那麼痛苦，意外的適合我，只要扣掉那個報告的話</a:t>
            </a:r>
            <a:r>
              <a:rPr lang="en-US" altLang="zh-TW" sz="2600" b="1" spc="50" dirty="0">
                <a:ln w="3175">
                  <a:noFill/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2600" b="1" spc="50" dirty="0">
                <a:ln w="3175">
                  <a:noFill/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62459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910667-6C25-4F47-ABC7-030B70DE7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37" y="-94267"/>
            <a:ext cx="11360700" cy="942680"/>
          </a:xfrm>
        </p:spPr>
        <p:txBody>
          <a:bodyPr/>
          <a:lstStyle/>
          <a:p>
            <a:pPr algn="ctr"/>
            <a:r>
              <a:rPr lang="zh-TW" altLang="en-US" sz="60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心得與省思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0A73045-1D66-4A4F-BC98-DD9365C95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52" y="838986"/>
            <a:ext cx="12026348" cy="6019014"/>
          </a:xfrm>
        </p:spPr>
        <p:txBody>
          <a:bodyPr/>
          <a:lstStyle/>
          <a:p>
            <a:pPr marL="76200" indent="0">
              <a:buNone/>
            </a:pPr>
            <a:r>
              <a:rPr lang="en-US" altLang="zh-TW" sz="2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的上臺報告是介紹旅行文學作家，總而言之還是鼓起勇氣站了上去，因為過度緊張導致完全不知道自己在說什麼，好在最後順利過關了。報告完後整個人都鬆了一口氣，心中的大石總算是放下了，除了安心外還有一點小小的成就感，我做到了！雖然比其他人差，雖然不完美，但是我做到了！</a:t>
            </a:r>
            <a:endParaRPr lang="en-US" altLang="zh-TW" sz="26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200" indent="0">
              <a:buNone/>
            </a:pPr>
            <a:endParaRPr lang="en-US" altLang="zh-TW" sz="26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200" indent="0">
              <a:buNone/>
            </a:pPr>
            <a:r>
              <a:rPr lang="en-US" altLang="zh-TW" sz="2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就這樣一個禮拜接一個禮拜過去，不知不覺就到了學期末，這堂選修課也來到了尾聲，回想過去的那幾節課，真的就如老師所言，它給了我滿滿的收穫，不只是那一張張的學習單和投影片，還有一些是沒有實體、看不見的，有勇氣、有挫折，有成就感也有成長。</a:t>
            </a:r>
            <a:endParaRPr lang="en-US" altLang="zh-TW" sz="26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200" indent="0">
              <a:buNone/>
            </a:pPr>
            <a:endParaRPr lang="en-US" altLang="zh-TW" sz="26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6200" indent="0">
              <a:buNone/>
            </a:pPr>
            <a:r>
              <a:rPr lang="en-US" altLang="zh-TW" sz="2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旅行文學真的讓我學到了很多東西，它讓我充實自我，並且重新認識自己，我想沒上過這堂課的人大概是無法體會的吧！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FBC69BA-4913-4534-BA9E-970EBC8B47A0}"/>
              </a:ext>
            </a:extLst>
          </p:cNvPr>
          <p:cNvSpPr txBox="1"/>
          <p:nvPr/>
        </p:nvSpPr>
        <p:spPr>
          <a:xfrm>
            <a:off x="7324628" y="6457890"/>
            <a:ext cx="4986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圖源 </a:t>
            </a:r>
            <a:r>
              <a:rPr lang="en-US" altLang="zh-TW" sz="2000" dirty="0"/>
              <a:t>https://kknews.cc/comic/z38bqa.html</a:t>
            </a:r>
          </a:p>
        </p:txBody>
      </p:sp>
    </p:spTree>
    <p:extLst>
      <p:ext uri="{BB962C8B-B14F-4D97-AF65-F5344CB8AC3E}">
        <p14:creationId xmlns:p14="http://schemas.microsoft.com/office/powerpoint/2010/main" val="2989492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C05BD8-65B4-48F6-97D1-1E1F3A8B6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60700" cy="763500"/>
          </a:xfrm>
        </p:spPr>
        <p:txBody>
          <a:bodyPr/>
          <a:lstStyle/>
          <a:p>
            <a:pPr algn="ctr"/>
            <a:br>
              <a:rPr lang="en-US" altLang="zh-TW" sz="6000" dirty="0">
                <a:solidFill>
                  <a:srgbClr val="00206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r>
              <a:rPr lang="zh-TW" altLang="en-US" sz="6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謝 謝 觀 賞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A9B167B-EF61-48CC-B2FB-3241033A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842" y="2452998"/>
            <a:ext cx="5836319" cy="706871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2109AF7-ACD8-4A8A-B60E-778665A24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56" y="2417420"/>
            <a:ext cx="4482087" cy="703904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47BC9B8-68B7-46FF-8F3C-B837DC31A32A}"/>
              </a:ext>
            </a:extLst>
          </p:cNvPr>
          <p:cNvSpPr txBox="1"/>
          <p:nvPr/>
        </p:nvSpPr>
        <p:spPr>
          <a:xfrm>
            <a:off x="6881205" y="6396537"/>
            <a:ext cx="620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2060"/>
                </a:solidFill>
              </a:rPr>
              <a:t>圖源 </a:t>
            </a:r>
            <a:r>
              <a:rPr lang="en-US" altLang="zh-TW" sz="2000" dirty="0">
                <a:solidFill>
                  <a:srgbClr val="002060"/>
                </a:solidFill>
              </a:rPr>
              <a:t>https://52movs.com/mov/84612450.php</a:t>
            </a:r>
          </a:p>
        </p:txBody>
      </p:sp>
    </p:spTree>
    <p:extLst>
      <p:ext uri="{BB962C8B-B14F-4D97-AF65-F5344CB8AC3E}">
        <p14:creationId xmlns:p14="http://schemas.microsoft.com/office/powerpoint/2010/main" val="4047491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FACC98-0A8D-40DB-9378-93C4D8715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972235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solidFill>
                  <a:schemeClr val="accent6">
                    <a:lumMod val="50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旅行的定義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DBF546-E3E8-4158-8C81-7820FF19E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694" y="1783976"/>
            <a:ext cx="11022106" cy="493086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TW" altLang="en-US" sz="65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遠離熟悉的場所，</a:t>
            </a:r>
            <a:endParaRPr lang="en-US" altLang="zh-TW" sz="65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altLang="zh-TW" sz="54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r">
              <a:lnSpc>
                <a:spcPct val="200000"/>
              </a:lnSpc>
              <a:buNone/>
            </a:pPr>
            <a:r>
              <a:rPr lang="zh-TW" altLang="en-US" sz="65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掙脫現實的枷鎖</a:t>
            </a:r>
            <a:r>
              <a:rPr lang="zh-TW" altLang="en-US" sz="6500" b="1" dirty="0">
                <a:solidFill>
                  <a:schemeClr val="accent6">
                    <a:lumMod val="5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65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615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2CA0E1-A7BF-4B42-BCD3-9742A8E1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8588" y="1"/>
            <a:ext cx="9161929" cy="1457324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旅行文學作家：王盛弘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72A979-EE64-4BC9-A0A3-EFDBBE913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41" y="1846728"/>
            <a:ext cx="11999259" cy="5297021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出生於彰化縣和美鎮。</a:t>
            </a:r>
            <a:endParaRPr lang="en-US" altLang="zh-TW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自幼喜愛寫作、繪畫，以成為畫家或老師為志願。</a:t>
            </a:r>
            <a:endParaRPr lang="en-US" altLang="zh-TW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退伍後開始長期在臺北地區媒體相關事業工作，並曾經以副刊編輯獲得金鼎獎。</a:t>
            </a:r>
            <a:endParaRPr lang="en-US" altLang="zh-TW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性好文學、藝術與植物，愛好觀察社會萬象，有興趣探索大自然奧祕，賦予並結合人文意義。</a:t>
            </a:r>
            <a:endParaRPr lang="en-US" altLang="zh-TW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zh-TW" altLang="en-US" dirty="0"/>
          </a:p>
        </p:txBody>
      </p:sp>
      <p:pic>
        <p:nvPicPr>
          <p:cNvPr id="5" name="圖片 4" descr="一張含有 室內, 個人, 男人, 眼鏡 的圖片&#10;&#10;自動產生的描述">
            <a:extLst>
              <a:ext uri="{FF2B5EF4-FFF2-40B4-BE49-F238E27FC236}">
                <a16:creationId xmlns:a16="http://schemas.microsoft.com/office/drawing/2014/main" id="{78AAF855-DEFF-4CDC-A594-A1DD6FC7E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58" y="253127"/>
            <a:ext cx="3621646" cy="2408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1321978-5D80-4120-81A6-EF6FDED9D4A9}"/>
              </a:ext>
            </a:extLst>
          </p:cNvPr>
          <p:cNvSpPr txBox="1"/>
          <p:nvPr/>
        </p:nvSpPr>
        <p:spPr>
          <a:xfrm>
            <a:off x="3535052" y="6488667"/>
            <a:ext cx="8804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206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資料來源 </a:t>
            </a:r>
            <a:r>
              <a:rPr lang="en-US" altLang="zh-TW" sz="2000" dirty="0">
                <a:solidFill>
                  <a:srgbClr val="00206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https://udn.com/upf/newmedia/2017_data/paranoid/wang.html</a:t>
            </a:r>
            <a:endParaRPr lang="en-US" altLang="zh-TW" sz="2000" dirty="0">
              <a:solidFill>
                <a:srgbClr val="00206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5726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6142C6-4D4B-4FEE-AB75-D2E90102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12"/>
            <a:ext cx="10515600" cy="1335741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作家旅行信念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DDF167-6D3D-4DD0-9C50-51F4E9DA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9" y="1290918"/>
            <a:ext cx="11761694" cy="53788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王盛弘認為旅行的意義，是因為不旅行才能突顯出來的。時間是一條直線，而平常生活是不變的，從哪裡有一個入口可以進去享受一小段超現實時光，我想就是旅行。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345B2F4-FBD0-4891-A433-B2504DBBF3CA}"/>
              </a:ext>
            </a:extLst>
          </p:cNvPr>
          <p:cNvSpPr txBox="1"/>
          <p:nvPr/>
        </p:nvSpPr>
        <p:spPr>
          <a:xfrm>
            <a:off x="3846136" y="6359278"/>
            <a:ext cx="865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</a:rPr>
              <a:t>資料來源 </a:t>
            </a:r>
            <a:r>
              <a:rPr lang="en-US" altLang="zh-TW" sz="2000" dirty="0">
                <a:solidFill>
                  <a:schemeClr val="accent6">
                    <a:lumMod val="50000"/>
                  </a:schemeClr>
                </a:solidFill>
              </a:rPr>
              <a:t>https://zh.wikipedia.org/wiki/%E7%8E%8B%E7%9B%9B%E5%BC%98</a:t>
            </a:r>
          </a:p>
        </p:txBody>
      </p:sp>
    </p:spTree>
    <p:extLst>
      <p:ext uri="{BB962C8B-B14F-4D97-AF65-F5344CB8AC3E}">
        <p14:creationId xmlns:p14="http://schemas.microsoft.com/office/powerpoint/2010/main" val="2285921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AA9111-05F6-4105-B99D-D4BDE2A5F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577"/>
            <a:ext cx="10515600" cy="1362635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旅遊文學作品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368EA1D-8793-435C-8740-2D5AF902E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46" y="2186959"/>
            <a:ext cx="3924789" cy="392478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A51BF9F-1FCD-4EE1-8253-4E0C7123A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0" y="2311275"/>
            <a:ext cx="2754383" cy="3127323"/>
          </a:xfrm>
          <a:prstGeom prst="rect">
            <a:avLst/>
          </a:prstGeom>
        </p:spPr>
      </p:pic>
      <p:sp>
        <p:nvSpPr>
          <p:cNvPr id="18" name="綵帶: 捲曲下傾 17">
            <a:extLst>
              <a:ext uri="{FF2B5EF4-FFF2-40B4-BE49-F238E27FC236}">
                <a16:creationId xmlns:a16="http://schemas.microsoft.com/office/drawing/2014/main" id="{B0BED605-B1A3-47A6-963C-95E5AA655635}"/>
              </a:ext>
            </a:extLst>
          </p:cNvPr>
          <p:cNvSpPr/>
          <p:nvPr/>
        </p:nvSpPr>
        <p:spPr>
          <a:xfrm>
            <a:off x="6477187" y="5758562"/>
            <a:ext cx="2973898" cy="780492"/>
          </a:xfrm>
          <a:prstGeom prst="ellipseRibbon">
            <a:avLst>
              <a:gd name="adj1" fmla="val 25000"/>
              <a:gd name="adj2" fmla="val 65256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十三座城市</a:t>
            </a:r>
          </a:p>
        </p:txBody>
      </p:sp>
      <p:sp>
        <p:nvSpPr>
          <p:cNvPr id="19" name="綵帶: 捲曲下傾 18">
            <a:extLst>
              <a:ext uri="{FF2B5EF4-FFF2-40B4-BE49-F238E27FC236}">
                <a16:creationId xmlns:a16="http://schemas.microsoft.com/office/drawing/2014/main" id="{26AA3870-4DD5-4EE1-8BC7-77AE8193B1B1}"/>
              </a:ext>
            </a:extLst>
          </p:cNvPr>
          <p:cNvSpPr/>
          <p:nvPr/>
        </p:nvSpPr>
        <p:spPr>
          <a:xfrm>
            <a:off x="289653" y="5650089"/>
            <a:ext cx="2973898" cy="780492"/>
          </a:xfrm>
          <a:prstGeom prst="ellipseRibbon">
            <a:avLst>
              <a:gd name="adj1" fmla="val 25000"/>
              <a:gd name="adj2" fmla="val 65256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花都開好了</a:t>
            </a:r>
          </a:p>
        </p:txBody>
      </p:sp>
      <p:pic>
        <p:nvPicPr>
          <p:cNvPr id="21" name="圖片 20" descr="一張含有 玩具, 布偶 的圖片&#10;&#10;自動產生的描述">
            <a:extLst>
              <a:ext uri="{FF2B5EF4-FFF2-40B4-BE49-F238E27FC236}">
                <a16:creationId xmlns:a16="http://schemas.microsoft.com/office/drawing/2014/main" id="{FFAFC096-C981-4397-A7AD-8B814BEA0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74" y="0"/>
            <a:ext cx="2982358" cy="2377366"/>
          </a:xfrm>
          <a:prstGeom prst="rect">
            <a:avLst/>
          </a:prstGeom>
        </p:spPr>
      </p:pic>
      <p:pic>
        <p:nvPicPr>
          <p:cNvPr id="23" name="圖片 22" descr="一張含有 畫畫 的圖片&#10;&#10;自動產生的描述">
            <a:extLst>
              <a:ext uri="{FF2B5EF4-FFF2-40B4-BE49-F238E27FC236}">
                <a16:creationId xmlns:a16="http://schemas.microsoft.com/office/drawing/2014/main" id="{D9304EDE-F41D-4013-8136-6F5C41ECF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6" y="59887"/>
            <a:ext cx="2696895" cy="2497827"/>
          </a:xfrm>
          <a:prstGeom prst="rect">
            <a:avLst/>
          </a:prstGeom>
        </p:spPr>
      </p:pic>
      <p:sp>
        <p:nvSpPr>
          <p:cNvPr id="24" name="語音泡泡: 橢圓形 23">
            <a:extLst>
              <a:ext uri="{FF2B5EF4-FFF2-40B4-BE49-F238E27FC236}">
                <a16:creationId xmlns:a16="http://schemas.microsoft.com/office/drawing/2014/main" id="{4BE52FAC-B255-45EE-8362-3F648C92C218}"/>
              </a:ext>
            </a:extLst>
          </p:cNvPr>
          <p:cNvSpPr/>
          <p:nvPr/>
        </p:nvSpPr>
        <p:spPr>
          <a:xfrm>
            <a:off x="2032612" y="17929"/>
            <a:ext cx="863527" cy="609599"/>
          </a:xfrm>
          <a:prstGeom prst="wedgeEllipseCallout">
            <a:avLst>
              <a:gd name="adj1" fmla="val -70351"/>
              <a:gd name="adj2" fmla="val 30676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心形 24">
            <a:extLst>
              <a:ext uri="{FF2B5EF4-FFF2-40B4-BE49-F238E27FC236}">
                <a16:creationId xmlns:a16="http://schemas.microsoft.com/office/drawing/2014/main" id="{E840FFC1-236B-42D8-9B31-95703B264196}"/>
              </a:ext>
            </a:extLst>
          </p:cNvPr>
          <p:cNvSpPr/>
          <p:nvPr/>
        </p:nvSpPr>
        <p:spPr>
          <a:xfrm>
            <a:off x="2241058" y="176288"/>
            <a:ext cx="446634" cy="292880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圖說文字: 向左箭號 7">
            <a:extLst>
              <a:ext uri="{FF2B5EF4-FFF2-40B4-BE49-F238E27FC236}">
                <a16:creationId xmlns:a16="http://schemas.microsoft.com/office/drawing/2014/main" id="{C9C69368-EACB-40ED-8593-114FEC8724C9}"/>
              </a:ext>
            </a:extLst>
          </p:cNvPr>
          <p:cNvSpPr/>
          <p:nvPr/>
        </p:nvSpPr>
        <p:spPr>
          <a:xfrm>
            <a:off x="9002870" y="2292744"/>
            <a:ext cx="2566545" cy="4137837"/>
          </a:xfrm>
          <a:prstGeom prst="leftArrowCallout">
            <a:avLst>
              <a:gd name="adj1" fmla="val 17198"/>
              <a:gd name="adj2" fmla="val 23375"/>
              <a:gd name="adj3" fmla="val 21749"/>
              <a:gd name="adj4" fmla="val 6497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35FFD33-F6DB-436E-92EA-95E479A4A0E2}"/>
              </a:ext>
            </a:extLst>
          </p:cNvPr>
          <p:cNvSpPr txBox="1"/>
          <p:nvPr/>
        </p:nvSpPr>
        <p:spPr>
          <a:xfrm>
            <a:off x="10286142" y="2467014"/>
            <a:ext cx="1046440" cy="3854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敘述作者在歐洲的旅遊見聞與種種遭遇</a:t>
            </a:r>
            <a:r>
              <a:rPr lang="zh-TW" altLang="en-US" sz="2800" b="1" dirty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圖說文字: 向左箭號 9">
            <a:extLst>
              <a:ext uri="{FF2B5EF4-FFF2-40B4-BE49-F238E27FC236}">
                <a16:creationId xmlns:a16="http://schemas.microsoft.com/office/drawing/2014/main" id="{552018EF-9EE9-442F-8808-902616505CEE}"/>
              </a:ext>
            </a:extLst>
          </p:cNvPr>
          <p:cNvSpPr/>
          <p:nvPr/>
        </p:nvSpPr>
        <p:spPr>
          <a:xfrm>
            <a:off x="2874149" y="2149899"/>
            <a:ext cx="3544225" cy="4106849"/>
          </a:xfrm>
          <a:prstGeom prst="leftArrowCallout">
            <a:avLst>
              <a:gd name="adj1" fmla="val 14505"/>
              <a:gd name="adj2" fmla="val 22470"/>
              <a:gd name="adj3" fmla="val 17729"/>
              <a:gd name="adj4" fmla="val 71553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9D7D846-AA63-4B8F-8E52-AA5439B1E603}"/>
              </a:ext>
            </a:extLst>
          </p:cNvPr>
          <p:cNvSpPr txBox="1"/>
          <p:nvPr/>
        </p:nvSpPr>
        <p:spPr>
          <a:xfrm>
            <a:off x="3903465" y="2405001"/>
            <a:ext cx="2400657" cy="37713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書中有花草樹木，有旅途中的風景與人物</a:t>
            </a:r>
            <a:r>
              <a:rPr lang="zh-TW" altLang="en-US" sz="2400" b="1" dirty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幾篇以日本旅遊散文，巧妙運用日本妖怪歷史，將人物妖化，或讓生物人化，讓旅遊添幾分魔幻想像</a:t>
            </a:r>
            <a:r>
              <a:rPr lang="zh-TW" altLang="en-US" sz="2400" b="1" dirty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E4D427A-E380-4EE5-B42C-0753C6A36308}"/>
              </a:ext>
            </a:extLst>
          </p:cNvPr>
          <p:cNvSpPr txBox="1"/>
          <p:nvPr/>
        </p:nvSpPr>
        <p:spPr>
          <a:xfrm>
            <a:off x="1220421" y="6520229"/>
            <a:ext cx="1106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</a:rPr>
              <a:t>圖源 </a:t>
            </a:r>
            <a:r>
              <a:rPr lang="en-US" altLang="zh-TW" dirty="0">
                <a:solidFill>
                  <a:srgbClr val="002060"/>
                </a:solidFill>
              </a:rPr>
              <a:t>https://www.books.com.tw/products/0010757201?sloc=maihttps://sail957.pixnet.net/blog/post/462509411n</a:t>
            </a:r>
          </a:p>
        </p:txBody>
      </p:sp>
    </p:spTree>
    <p:extLst>
      <p:ext uri="{BB962C8B-B14F-4D97-AF65-F5344CB8AC3E}">
        <p14:creationId xmlns:p14="http://schemas.microsoft.com/office/powerpoint/2010/main" val="506237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85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桌, 坐, 正面, 白色 的圖片&#10;&#10;自動產生的描述">
            <a:extLst>
              <a:ext uri="{FF2B5EF4-FFF2-40B4-BE49-F238E27FC236}">
                <a16:creationId xmlns:a16="http://schemas.microsoft.com/office/drawing/2014/main" id="{B05A81C6-6411-489B-87C3-DE9BD24E8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69" y="2902512"/>
            <a:ext cx="7221917" cy="374336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F8055AAC-77F0-41EC-8515-F8FE6ED5B1A9}"/>
              </a:ext>
            </a:extLst>
          </p:cNvPr>
          <p:cNvSpPr/>
          <p:nvPr/>
        </p:nvSpPr>
        <p:spPr>
          <a:xfrm>
            <a:off x="556097" y="212128"/>
            <a:ext cx="11079805" cy="1935804"/>
          </a:xfrm>
          <a:prstGeom prst="wedgeRoundRectCallout">
            <a:avLst>
              <a:gd name="adj1" fmla="val -20418"/>
              <a:gd name="adj2" fmla="val 77814"/>
              <a:gd name="adj3" fmla="val 16667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作品</a:t>
            </a:r>
            <a:r>
              <a:rPr lang="en-US" altLang="zh-TW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-</a:t>
            </a:r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學習單</a:t>
            </a:r>
          </a:p>
        </p:txBody>
      </p:sp>
      <p:sp>
        <p:nvSpPr>
          <p:cNvPr id="8" name="矩形: 摺角紙張 7">
            <a:extLst>
              <a:ext uri="{FF2B5EF4-FFF2-40B4-BE49-F238E27FC236}">
                <a16:creationId xmlns:a16="http://schemas.microsoft.com/office/drawing/2014/main" id="{C9E563FD-7BE9-4E06-9650-F41BFF648BAE}"/>
              </a:ext>
            </a:extLst>
          </p:cNvPr>
          <p:cNvSpPr/>
          <p:nvPr/>
        </p:nvSpPr>
        <p:spPr>
          <a:xfrm>
            <a:off x="7770911" y="3015621"/>
            <a:ext cx="4012593" cy="3517142"/>
          </a:xfrm>
          <a:prstGeom prst="foldedCorne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 </a:t>
            </a:r>
            <a:r>
              <a:rPr lang="en-US" altLang="zh-TW" sz="5400" b="1" i="1" u="sng" dirty="0">
                <a:latin typeface="Bradley Hand ITC" panose="03070402050302030203" pitchFamily="66" charset="0"/>
              </a:rPr>
              <a:t>worksheet</a:t>
            </a:r>
            <a:endParaRPr lang="zh-TW" altLang="en-US" sz="5400" b="1" i="1" u="sng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27CFF249-9CA3-4BBC-8870-6B9F0021A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773" y="727274"/>
            <a:ext cx="8002454" cy="5819461"/>
          </a:xfrm>
          <a:prstGeom prst="snip2DiagRect">
            <a:avLst>
              <a:gd name="adj1" fmla="val 0"/>
              <a:gd name="adj2" fmla="val 676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4EDAAF7-C7D4-4903-85A4-186B5D3E6226}"/>
              </a:ext>
            </a:extLst>
          </p:cNvPr>
          <p:cNvSpPr txBox="1"/>
          <p:nvPr/>
        </p:nvSpPr>
        <p:spPr>
          <a:xfrm>
            <a:off x="302155" y="200319"/>
            <a:ext cx="923330" cy="64573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&lt;</a:t>
            </a: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像我這樣一名觀光客</a:t>
            </a:r>
            <a:r>
              <a:rPr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&gt;</a:t>
            </a:r>
            <a:endParaRPr lang="zh-TW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sp>
        <p:nvSpPr>
          <p:cNvPr id="7" name="對角線條紋 6">
            <a:extLst>
              <a:ext uri="{FF2B5EF4-FFF2-40B4-BE49-F238E27FC236}">
                <a16:creationId xmlns:a16="http://schemas.microsoft.com/office/drawing/2014/main" id="{0CDA0354-31B2-4045-8321-B6E97423C531}"/>
              </a:ext>
            </a:extLst>
          </p:cNvPr>
          <p:cNvSpPr/>
          <p:nvPr/>
        </p:nvSpPr>
        <p:spPr>
          <a:xfrm>
            <a:off x="1894787" y="518475"/>
            <a:ext cx="1404594" cy="1329179"/>
          </a:xfrm>
          <a:prstGeom prst="diagStripe">
            <a:avLst>
              <a:gd name="adj" fmla="val 5141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01447B0-6E16-420C-A249-6C92ACD07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25031">
            <a:off x="8908332" y="5268840"/>
            <a:ext cx="1426588" cy="135342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83F94CF-5E8D-4A44-889C-6542F2542DC6}"/>
              </a:ext>
            </a:extLst>
          </p:cNvPr>
          <p:cNvSpPr txBox="1"/>
          <p:nvPr/>
        </p:nvSpPr>
        <p:spPr>
          <a:xfrm>
            <a:off x="1250593" y="4514491"/>
            <a:ext cx="861774" cy="23519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王盛弘</a:t>
            </a:r>
          </a:p>
        </p:txBody>
      </p:sp>
      <p:sp>
        <p:nvSpPr>
          <p:cNvPr id="2" name="語音泡泡: 矩形 1">
            <a:extLst>
              <a:ext uri="{FF2B5EF4-FFF2-40B4-BE49-F238E27FC236}">
                <a16:creationId xmlns:a16="http://schemas.microsoft.com/office/drawing/2014/main" id="{6C64F7E9-4324-40DF-8DE3-9C775FA19C2F}"/>
              </a:ext>
            </a:extLst>
          </p:cNvPr>
          <p:cNvSpPr/>
          <p:nvPr/>
        </p:nvSpPr>
        <p:spPr>
          <a:xfrm>
            <a:off x="10663151" y="727274"/>
            <a:ext cx="1404594" cy="5645426"/>
          </a:xfrm>
          <a:prstGeom prst="wedgeRectCallout">
            <a:avLst>
              <a:gd name="adj1" fmla="val -77442"/>
              <a:gd name="adj2" fmla="val 1813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68AF37C-2C38-4E84-AE02-6FFF0C437912}"/>
              </a:ext>
            </a:extLst>
          </p:cNvPr>
          <p:cNvSpPr txBox="1"/>
          <p:nvPr/>
        </p:nvSpPr>
        <p:spPr>
          <a:xfrm>
            <a:off x="10843405" y="904973"/>
            <a:ext cx="1046440" cy="52601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作者透過旅行中種種細節的書寫，展現他獨特的生活品味。</a:t>
            </a:r>
          </a:p>
        </p:txBody>
      </p:sp>
    </p:spTree>
    <p:extLst>
      <p:ext uri="{BB962C8B-B14F-4D97-AF65-F5344CB8AC3E}">
        <p14:creationId xmlns:p14="http://schemas.microsoft.com/office/powerpoint/2010/main" val="3133274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00A32CA0-5146-422A-9450-75DE0B04F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999" y="762204"/>
            <a:ext cx="8278238" cy="5798821"/>
          </a:xfrm>
          <a:prstGeom prst="snip2DiagRect">
            <a:avLst>
              <a:gd name="adj1" fmla="val 0"/>
              <a:gd name="adj2" fmla="val 92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017E5AF-19B3-4EFD-974F-91D85FB37A0D}"/>
              </a:ext>
            </a:extLst>
          </p:cNvPr>
          <p:cNvSpPr txBox="1"/>
          <p:nvPr/>
        </p:nvSpPr>
        <p:spPr>
          <a:xfrm>
            <a:off x="136591" y="122549"/>
            <a:ext cx="1107996" cy="65799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TW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&lt;</a:t>
            </a:r>
            <a:r>
              <a:rPr lang="zh-TW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飽 死</a:t>
            </a:r>
            <a:r>
              <a:rPr lang="en-US" altLang="zh-TW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&gt;</a:t>
            </a:r>
            <a:endParaRPr lang="zh-TW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7BF191E-F7F2-4D07-8663-53B9481961C3}"/>
              </a:ext>
            </a:extLst>
          </p:cNvPr>
          <p:cNvSpPr txBox="1"/>
          <p:nvPr/>
        </p:nvSpPr>
        <p:spPr>
          <a:xfrm>
            <a:off x="1288225" y="4411744"/>
            <a:ext cx="861774" cy="22907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 Demibold" panose="02020600000000000000" pitchFamily="18" charset="-128"/>
                <a:ea typeface="Yu Mincho Demibold" panose="02020600000000000000" pitchFamily="18" charset="-128"/>
              </a:rPr>
              <a:t>鍾怡雯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7200079-D4B9-4A41-9D31-74ABE514B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082" y="652786"/>
            <a:ext cx="1426588" cy="135342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5D7AFA4-8821-4AAA-899F-0123A121D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47405">
            <a:off x="9187206" y="5318046"/>
            <a:ext cx="1426588" cy="1353429"/>
          </a:xfrm>
          <a:prstGeom prst="rect">
            <a:avLst/>
          </a:prstGeom>
        </p:spPr>
      </p:pic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529DE318-6F0C-433A-AC81-DCD7AF4086D3}"/>
              </a:ext>
            </a:extLst>
          </p:cNvPr>
          <p:cNvSpPr/>
          <p:nvPr/>
        </p:nvSpPr>
        <p:spPr>
          <a:xfrm>
            <a:off x="10721154" y="886121"/>
            <a:ext cx="1334255" cy="5546504"/>
          </a:xfrm>
          <a:prstGeom prst="wedgeRectCallout">
            <a:avLst>
              <a:gd name="adj1" fmla="val -68494"/>
              <a:gd name="adj2" fmla="val 18120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E3202BC-AE2C-4414-A9A7-FFBFEE06E01E}"/>
              </a:ext>
            </a:extLst>
          </p:cNvPr>
          <p:cNvSpPr txBox="1"/>
          <p:nvPr/>
        </p:nvSpPr>
        <p:spPr>
          <a:xfrm>
            <a:off x="10661147" y="1050388"/>
            <a:ext cx="1477328" cy="52224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描述許多作者家鄉怡保的小吃，藉食物傳達鄉愁與親人間的回憶以及童年。</a:t>
            </a:r>
          </a:p>
        </p:txBody>
      </p:sp>
    </p:spTree>
    <p:extLst>
      <p:ext uri="{BB962C8B-B14F-4D97-AF65-F5344CB8AC3E}">
        <p14:creationId xmlns:p14="http://schemas.microsoft.com/office/powerpoint/2010/main" val="1682097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2146</Words>
  <Application>Microsoft Office PowerPoint</Application>
  <PresentationFormat>寬螢幕</PresentationFormat>
  <Paragraphs>153</Paragraphs>
  <Slides>29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29</vt:i4>
      </vt:variant>
    </vt:vector>
  </HeadingPairs>
  <TitlesOfParts>
    <vt:vector size="43" baseType="lpstr">
      <vt:lpstr>Yu Gothic UI Semibold</vt:lpstr>
      <vt:lpstr>Yu Mincho Demibold</vt:lpstr>
      <vt:lpstr>Microsoft JhengHei</vt:lpstr>
      <vt:lpstr>Microsoft JhengHei</vt:lpstr>
      <vt:lpstr>PMingLiU</vt:lpstr>
      <vt:lpstr>標楷體</vt:lpstr>
      <vt:lpstr>Arial</vt:lpstr>
      <vt:lpstr>Bradley Hand ITC</vt:lpstr>
      <vt:lpstr>Calibri</vt:lpstr>
      <vt:lpstr>Calibri Light</vt:lpstr>
      <vt:lpstr>Wingdings</vt:lpstr>
      <vt:lpstr>Office 佈景主題</vt:lpstr>
      <vt:lpstr>simple-light-2</vt:lpstr>
      <vt:lpstr>simple-light-2</vt:lpstr>
      <vt:lpstr>移動城堡 旅行文學</vt:lpstr>
      <vt:lpstr>目錄</vt:lpstr>
      <vt:lpstr>旅行的定義</vt:lpstr>
      <vt:lpstr>旅行文學作家：王盛弘</vt:lpstr>
      <vt:lpstr>作家旅行信念</vt:lpstr>
      <vt:lpstr>旅遊文學作品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崎 頂 踏 查 </vt:lpstr>
      <vt:lpstr>草 莓 園</vt:lpstr>
      <vt:lpstr> 草 莓 園</vt:lpstr>
      <vt:lpstr>崎 頂 車 站  </vt:lpstr>
      <vt:lpstr>電影心得-不思議列車</vt:lpstr>
      <vt:lpstr>PowerPoint 簡報</vt:lpstr>
      <vt:lpstr>PowerPoint 簡報</vt:lpstr>
      <vt:lpstr>我的微旅行 The trip of daylily    </vt:lpstr>
      <vt:lpstr>我的微旅行 The trip of daylily    </vt:lpstr>
      <vt:lpstr>我的微旅行 The trip of daylily </vt:lpstr>
      <vt:lpstr>我的微旅行 The trip of daylily</vt:lpstr>
      <vt:lpstr>我的微旅行 The trip of daylily</vt:lpstr>
      <vt:lpstr>我的微旅行 The trip of daylily</vt:lpstr>
      <vt:lpstr>心得與省思 </vt:lpstr>
      <vt:lpstr>心得與省思</vt:lpstr>
      <vt:lpstr>心得與省思</vt:lpstr>
      <vt:lpstr> 謝 謝 觀 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移動城堡 旅行文學</dc:title>
  <cp:lastModifiedBy>hs p</cp:lastModifiedBy>
  <cp:revision>69</cp:revision>
  <dcterms:modified xsi:type="dcterms:W3CDTF">2020-07-08T13:53:43Z</dcterms:modified>
</cp:coreProperties>
</file>