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9"/>
  </p:notesMasterIdLst>
  <p:sldIdLst>
    <p:sldId id="256" r:id="rId2"/>
    <p:sldId id="521" r:id="rId3"/>
    <p:sldId id="532" r:id="rId4"/>
    <p:sldId id="535" r:id="rId5"/>
    <p:sldId id="352" r:id="rId6"/>
    <p:sldId id="353" r:id="rId7"/>
    <p:sldId id="307" r:id="rId8"/>
    <p:sldId id="337" r:id="rId9"/>
    <p:sldId id="268" r:id="rId10"/>
    <p:sldId id="354" r:id="rId11"/>
    <p:sldId id="519" r:id="rId12"/>
    <p:sldId id="303" r:id="rId13"/>
    <p:sldId id="536" r:id="rId14"/>
    <p:sldId id="531" r:id="rId15"/>
    <p:sldId id="526" r:id="rId16"/>
    <p:sldId id="538" r:id="rId17"/>
    <p:sldId id="539" r:id="rId18"/>
    <p:sldId id="541" r:id="rId19"/>
    <p:sldId id="542" r:id="rId20"/>
    <p:sldId id="543" r:id="rId21"/>
    <p:sldId id="537" r:id="rId22"/>
    <p:sldId id="314" r:id="rId23"/>
    <p:sldId id="302" r:id="rId24"/>
    <p:sldId id="524" r:id="rId25"/>
    <p:sldId id="525" r:id="rId26"/>
    <p:sldId id="342" r:id="rId27"/>
    <p:sldId id="54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lina Chu" initials="Ch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82218" autoAdjust="0"/>
  </p:normalViewPr>
  <p:slideViewPr>
    <p:cSldViewPr snapToGrid="0">
      <p:cViewPr varScale="1">
        <p:scale>
          <a:sx n="55" d="100"/>
          <a:sy n="55" d="100"/>
        </p:scale>
        <p:origin x="-73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2" d="100"/>
          <a:sy n="52" d="100"/>
        </p:scale>
        <p:origin x="-292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9E6BE-4DA8-4D6C-BD65-9B959F506F84}"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zh-TW" altLang="en-US"/>
        </a:p>
      </dgm:t>
    </dgm:pt>
    <dgm:pt modelId="{F52F6EC5-152E-4DE3-8716-F342053239B9}">
      <dgm:prSet phldrT="[文字]"/>
      <dgm:spPr/>
      <dgm:t>
        <a:bodyPr/>
        <a:lstStyle/>
        <a:p>
          <a:pPr>
            <a:lnSpc>
              <a:spcPts val="3120"/>
            </a:lnSpc>
            <a:spcAft>
              <a:spcPts val="0"/>
            </a:spcAft>
          </a:pPr>
          <a:r>
            <a:rPr lang="en-US" altLang="zh-TW" dirty="0"/>
            <a:t>108</a:t>
          </a:r>
        </a:p>
        <a:p>
          <a:pPr>
            <a:lnSpc>
              <a:spcPts val="3120"/>
            </a:lnSpc>
            <a:spcAft>
              <a:spcPts val="0"/>
            </a:spcAft>
          </a:pPr>
          <a:r>
            <a:rPr lang="zh-TW" altLang="en-US" dirty="0"/>
            <a:t>新課綱</a:t>
          </a:r>
        </a:p>
      </dgm:t>
    </dgm:pt>
    <dgm:pt modelId="{83F649B6-8252-42F0-B22B-E7A6903F9430}" type="parTrans" cxnId="{F99DD67C-FE03-43BA-B1FC-F7C182A1CD53}">
      <dgm:prSet/>
      <dgm:spPr/>
      <dgm:t>
        <a:bodyPr/>
        <a:lstStyle/>
        <a:p>
          <a:endParaRPr lang="zh-TW" altLang="en-US"/>
        </a:p>
      </dgm:t>
    </dgm:pt>
    <dgm:pt modelId="{28E73059-F45B-415F-87E9-1BC39DA2B920}" type="sibTrans" cxnId="{F99DD67C-FE03-43BA-B1FC-F7C182A1CD53}">
      <dgm:prSet/>
      <dgm:spPr/>
      <dgm:t>
        <a:bodyPr/>
        <a:lstStyle/>
        <a:p>
          <a:endParaRPr lang="zh-TW" altLang="en-US"/>
        </a:p>
      </dgm:t>
    </dgm:pt>
    <dgm:pt modelId="{BE12A727-62FF-43CB-893E-C7DEFBA204A2}">
      <dgm:prSet phldrT="[文字]" phldr="1"/>
      <dgm:spPr/>
      <dgm:t>
        <a:bodyPr/>
        <a:lstStyle/>
        <a:p>
          <a:endParaRPr lang="zh-TW" altLang="en-US" dirty="0"/>
        </a:p>
      </dgm:t>
    </dgm:pt>
    <dgm:pt modelId="{5EDB976B-0D90-40B5-8E39-3EDFE679492F}" type="parTrans" cxnId="{0095C3F0-D24D-4729-B1EC-EB2959B1C538}">
      <dgm:prSet/>
      <dgm:spPr/>
      <dgm:t>
        <a:bodyPr/>
        <a:lstStyle/>
        <a:p>
          <a:endParaRPr lang="zh-TW" altLang="en-US"/>
        </a:p>
      </dgm:t>
    </dgm:pt>
    <dgm:pt modelId="{D2BB94D1-7D81-4D07-A471-8AA75E15A86D}" type="sibTrans" cxnId="{0095C3F0-D24D-4729-B1EC-EB2959B1C538}">
      <dgm:prSet/>
      <dgm:spPr/>
      <dgm:t>
        <a:bodyPr/>
        <a:lstStyle/>
        <a:p>
          <a:endParaRPr lang="zh-TW" altLang="en-US"/>
        </a:p>
      </dgm:t>
    </dgm:pt>
    <dgm:pt modelId="{5893B385-FA61-4EBF-B329-934D7DA954BD}">
      <dgm:prSet phldrT="[文字]"/>
      <dgm:spPr/>
      <dgm:t>
        <a:bodyPr/>
        <a:lstStyle/>
        <a:p>
          <a:r>
            <a:rPr lang="en-US" altLang="zh-TW" dirty="0" smtClean="0"/>
            <a:t>18</a:t>
          </a:r>
          <a:r>
            <a:rPr lang="zh-TW" altLang="en-US" dirty="0" smtClean="0"/>
            <a:t>學群</a:t>
          </a:r>
          <a:endParaRPr lang="zh-TW" altLang="en-US" dirty="0"/>
        </a:p>
      </dgm:t>
    </dgm:pt>
    <dgm:pt modelId="{D01A1FDB-5324-421B-A719-35E4CBCA2581}" type="parTrans" cxnId="{A4226A97-33CE-4FDA-82D0-2307BDAE3958}">
      <dgm:prSet/>
      <dgm:spPr/>
      <dgm:t>
        <a:bodyPr/>
        <a:lstStyle/>
        <a:p>
          <a:endParaRPr lang="zh-TW" altLang="en-US"/>
        </a:p>
      </dgm:t>
    </dgm:pt>
    <dgm:pt modelId="{F89B7F9F-4F7E-4B1F-A9B6-2FDC80D7B6EC}" type="sibTrans" cxnId="{A4226A97-33CE-4FDA-82D0-2307BDAE3958}">
      <dgm:prSet/>
      <dgm:spPr/>
      <dgm:t>
        <a:bodyPr/>
        <a:lstStyle/>
        <a:p>
          <a:endParaRPr lang="zh-TW" altLang="en-US"/>
        </a:p>
      </dgm:t>
    </dgm:pt>
    <dgm:pt modelId="{54CEED3C-6215-46F2-AE2A-88AF8183221C}">
      <dgm:prSet phldrT="[文字]"/>
      <dgm:spPr/>
      <dgm:t>
        <a:bodyPr/>
        <a:lstStyle/>
        <a:p>
          <a:r>
            <a:rPr lang="zh-TW" altLang="en-US" dirty="0"/>
            <a:t>課程諮詢輔導</a:t>
          </a:r>
        </a:p>
      </dgm:t>
    </dgm:pt>
    <dgm:pt modelId="{65468857-D7AE-4A39-B053-8865104D1294}" type="parTrans" cxnId="{85290182-B01E-40A9-AD51-AB274DD104A6}">
      <dgm:prSet/>
      <dgm:spPr/>
      <dgm:t>
        <a:bodyPr/>
        <a:lstStyle/>
        <a:p>
          <a:endParaRPr lang="zh-TW" altLang="en-US"/>
        </a:p>
      </dgm:t>
    </dgm:pt>
    <dgm:pt modelId="{594B9DAA-42C3-4B0C-B1DB-3933EDDBC1A7}" type="sibTrans" cxnId="{85290182-B01E-40A9-AD51-AB274DD104A6}">
      <dgm:prSet/>
      <dgm:spPr/>
      <dgm:t>
        <a:bodyPr/>
        <a:lstStyle/>
        <a:p>
          <a:endParaRPr lang="zh-TW" altLang="en-US"/>
        </a:p>
      </dgm:t>
    </dgm:pt>
    <dgm:pt modelId="{B382C7B3-BE72-4AFE-BA91-A82C7BE4B8EA}">
      <dgm:prSet phldrT="[文字]"/>
      <dgm:spPr/>
      <dgm:t>
        <a:bodyPr/>
        <a:lstStyle/>
        <a:p>
          <a:r>
            <a:rPr lang="zh-TW" altLang="en-US" dirty="0" smtClean="0">
              <a:effectLst>
                <a:outerShdw blurRad="38100" dist="38100" dir="2700000" algn="tl">
                  <a:srgbClr val="000000">
                    <a:alpha val="43137"/>
                  </a:srgbClr>
                </a:outerShdw>
              </a:effectLst>
            </a:rPr>
            <a:t>課程  架構</a:t>
          </a:r>
          <a:endParaRPr lang="zh-TW" altLang="en-US" dirty="0">
            <a:effectLst>
              <a:outerShdw blurRad="38100" dist="38100" dir="2700000" algn="tl">
                <a:srgbClr val="000000">
                  <a:alpha val="43137"/>
                </a:srgbClr>
              </a:outerShdw>
            </a:effectLst>
          </a:endParaRPr>
        </a:p>
      </dgm:t>
    </dgm:pt>
    <dgm:pt modelId="{82F43201-1805-47C1-9DB5-5045B0C814C8}" type="parTrans" cxnId="{BDB540A3-37A2-4B40-BBCA-3D77D44F5A11}">
      <dgm:prSet/>
      <dgm:spPr/>
      <dgm:t>
        <a:bodyPr/>
        <a:lstStyle/>
        <a:p>
          <a:endParaRPr lang="zh-TW" altLang="en-US"/>
        </a:p>
      </dgm:t>
    </dgm:pt>
    <dgm:pt modelId="{A5966403-F4B0-429E-B97A-9D291361AE39}" type="sibTrans" cxnId="{BDB540A3-37A2-4B40-BBCA-3D77D44F5A11}">
      <dgm:prSet/>
      <dgm:spPr/>
      <dgm:t>
        <a:bodyPr/>
        <a:lstStyle/>
        <a:p>
          <a:endParaRPr lang="zh-TW" altLang="en-US"/>
        </a:p>
      </dgm:t>
    </dgm:pt>
    <dgm:pt modelId="{8B22A56D-18E0-4DF4-A694-2593740A84AC}">
      <dgm:prSet phldrT="[文字]"/>
      <dgm:spPr/>
      <dgm:t>
        <a:bodyPr/>
        <a:lstStyle/>
        <a:p>
          <a:r>
            <a:rPr lang="zh-TW" altLang="en-US" dirty="0" smtClean="0"/>
            <a:t>學習歷程檔案</a:t>
          </a:r>
          <a:endParaRPr lang="zh-TW" altLang="en-US" dirty="0">
            <a:effectLst>
              <a:outerShdw blurRad="38100" dist="38100" dir="2700000" algn="tl">
                <a:srgbClr val="000000">
                  <a:alpha val="43137"/>
                </a:srgbClr>
              </a:outerShdw>
            </a:effectLst>
          </a:endParaRPr>
        </a:p>
      </dgm:t>
    </dgm:pt>
    <dgm:pt modelId="{C25CC885-11EC-4AFC-9D14-E993BB78D5BF}" type="parTrans" cxnId="{A19C3764-83CE-49FA-8FA6-7B3060CD0151}">
      <dgm:prSet/>
      <dgm:spPr/>
      <dgm:t>
        <a:bodyPr/>
        <a:lstStyle/>
        <a:p>
          <a:endParaRPr lang="zh-TW" altLang="en-US"/>
        </a:p>
      </dgm:t>
    </dgm:pt>
    <dgm:pt modelId="{FAE6267E-C959-4B36-A8ED-54170D2B30E4}" type="sibTrans" cxnId="{A19C3764-83CE-49FA-8FA6-7B3060CD0151}">
      <dgm:prSet/>
      <dgm:spPr/>
    </dgm:pt>
    <dgm:pt modelId="{982BB183-FCBD-489A-B803-27C015AA1399}">
      <dgm:prSet phldrT="[文字]"/>
      <dgm:spPr/>
      <dgm:t>
        <a:bodyPr/>
        <a:lstStyle/>
        <a:p>
          <a:r>
            <a:rPr lang="zh-TW" altLang="en-US" dirty="0" smtClean="0">
              <a:effectLst>
                <a:outerShdw blurRad="38100" dist="38100" dir="2700000" algn="tl">
                  <a:srgbClr val="000000">
                    <a:alpha val="43137"/>
                  </a:srgbClr>
                </a:outerShdw>
              </a:effectLst>
            </a:rPr>
            <a:t>彈性學習時間</a:t>
          </a:r>
          <a:endParaRPr lang="zh-TW" altLang="en-US" dirty="0">
            <a:effectLst>
              <a:outerShdw blurRad="38100" dist="38100" dir="2700000" algn="tl">
                <a:srgbClr val="000000">
                  <a:alpha val="43137"/>
                </a:srgbClr>
              </a:outerShdw>
            </a:effectLst>
          </a:endParaRPr>
        </a:p>
      </dgm:t>
    </dgm:pt>
    <dgm:pt modelId="{E5FB0FDF-DD9F-4C77-B303-2F19FDF14D1B}" type="parTrans" cxnId="{756099DB-550B-4547-9ABE-AAE8C982A3B7}">
      <dgm:prSet/>
      <dgm:spPr/>
      <dgm:t>
        <a:bodyPr/>
        <a:lstStyle/>
        <a:p>
          <a:endParaRPr lang="zh-TW" altLang="en-US"/>
        </a:p>
      </dgm:t>
    </dgm:pt>
    <dgm:pt modelId="{F7669D97-3E2F-4DE7-B2F6-2BD6A979939E}" type="sibTrans" cxnId="{756099DB-550B-4547-9ABE-AAE8C982A3B7}">
      <dgm:prSet/>
      <dgm:spPr/>
    </dgm:pt>
    <dgm:pt modelId="{2AE4A28D-3F38-4196-84A3-4102EF0E014A}" type="pres">
      <dgm:prSet presAssocID="{FF59E6BE-4DA8-4D6C-BD65-9B959F506F84}" presName="Name0" presStyleCnt="0">
        <dgm:presLayoutVars>
          <dgm:chMax val="1"/>
          <dgm:dir/>
          <dgm:animLvl val="ctr"/>
          <dgm:resizeHandles val="exact"/>
        </dgm:presLayoutVars>
      </dgm:prSet>
      <dgm:spPr/>
      <dgm:t>
        <a:bodyPr/>
        <a:lstStyle/>
        <a:p>
          <a:endParaRPr lang="zh-TW" altLang="en-US"/>
        </a:p>
      </dgm:t>
    </dgm:pt>
    <dgm:pt modelId="{ACFDC8F4-6C97-46D3-9AB1-C943A96FF732}" type="pres">
      <dgm:prSet presAssocID="{F52F6EC5-152E-4DE3-8716-F342053239B9}" presName="centerShape" presStyleLbl="node0" presStyleIdx="0" presStyleCnt="1"/>
      <dgm:spPr/>
      <dgm:t>
        <a:bodyPr/>
        <a:lstStyle/>
        <a:p>
          <a:endParaRPr lang="zh-TW" altLang="en-US"/>
        </a:p>
      </dgm:t>
    </dgm:pt>
    <dgm:pt modelId="{2C27C0A4-B278-457B-9AC6-6D2A7CB476C2}" type="pres">
      <dgm:prSet presAssocID="{82F43201-1805-47C1-9DB5-5045B0C814C8}" presName="parTrans" presStyleLbl="sibTrans2D1" presStyleIdx="0" presStyleCnt="5"/>
      <dgm:spPr/>
      <dgm:t>
        <a:bodyPr/>
        <a:lstStyle/>
        <a:p>
          <a:endParaRPr lang="zh-TW" altLang="en-US"/>
        </a:p>
      </dgm:t>
    </dgm:pt>
    <dgm:pt modelId="{92E30B42-A560-44BF-8951-0A366000F5C2}" type="pres">
      <dgm:prSet presAssocID="{82F43201-1805-47C1-9DB5-5045B0C814C8}" presName="connectorText" presStyleLbl="sibTrans2D1" presStyleIdx="0" presStyleCnt="5"/>
      <dgm:spPr/>
      <dgm:t>
        <a:bodyPr/>
        <a:lstStyle/>
        <a:p>
          <a:endParaRPr lang="zh-TW" altLang="en-US"/>
        </a:p>
      </dgm:t>
    </dgm:pt>
    <dgm:pt modelId="{36FCB398-B1D6-49A4-85D9-E24C7A0D86FC}" type="pres">
      <dgm:prSet presAssocID="{B382C7B3-BE72-4AFE-BA91-A82C7BE4B8EA}" presName="node" presStyleLbl="node1" presStyleIdx="0" presStyleCnt="5">
        <dgm:presLayoutVars>
          <dgm:bulletEnabled val="1"/>
        </dgm:presLayoutVars>
      </dgm:prSet>
      <dgm:spPr/>
      <dgm:t>
        <a:bodyPr/>
        <a:lstStyle/>
        <a:p>
          <a:endParaRPr lang="zh-TW" altLang="en-US"/>
        </a:p>
      </dgm:t>
    </dgm:pt>
    <dgm:pt modelId="{B096978F-EAF0-42A1-8F1E-3924819E6048}" type="pres">
      <dgm:prSet presAssocID="{E5FB0FDF-DD9F-4C77-B303-2F19FDF14D1B}" presName="parTrans" presStyleLbl="sibTrans2D1" presStyleIdx="1" presStyleCnt="5"/>
      <dgm:spPr/>
    </dgm:pt>
    <dgm:pt modelId="{2CCDF110-A04E-409C-89D6-532BB04DA353}" type="pres">
      <dgm:prSet presAssocID="{E5FB0FDF-DD9F-4C77-B303-2F19FDF14D1B}" presName="connectorText" presStyleLbl="sibTrans2D1" presStyleIdx="1" presStyleCnt="5"/>
      <dgm:spPr/>
    </dgm:pt>
    <dgm:pt modelId="{DC7E306A-174B-4D75-BD5C-8472273D7D73}" type="pres">
      <dgm:prSet presAssocID="{982BB183-FCBD-489A-B803-27C015AA1399}" presName="node" presStyleLbl="node1" presStyleIdx="1" presStyleCnt="5">
        <dgm:presLayoutVars>
          <dgm:bulletEnabled val="1"/>
        </dgm:presLayoutVars>
      </dgm:prSet>
      <dgm:spPr/>
      <dgm:t>
        <a:bodyPr/>
        <a:lstStyle/>
        <a:p>
          <a:endParaRPr lang="zh-TW" altLang="en-US"/>
        </a:p>
      </dgm:t>
    </dgm:pt>
    <dgm:pt modelId="{6428BFE2-6A59-44CA-BCD7-198F1F29760C}" type="pres">
      <dgm:prSet presAssocID="{C25CC885-11EC-4AFC-9D14-E993BB78D5BF}" presName="parTrans" presStyleLbl="sibTrans2D1" presStyleIdx="2" presStyleCnt="5"/>
      <dgm:spPr/>
      <dgm:t>
        <a:bodyPr/>
        <a:lstStyle/>
        <a:p>
          <a:endParaRPr lang="zh-TW" altLang="en-US"/>
        </a:p>
      </dgm:t>
    </dgm:pt>
    <dgm:pt modelId="{14813843-8C04-4472-88B7-0EB5B6FE4EF9}" type="pres">
      <dgm:prSet presAssocID="{C25CC885-11EC-4AFC-9D14-E993BB78D5BF}" presName="connectorText" presStyleLbl="sibTrans2D1" presStyleIdx="2" presStyleCnt="5"/>
      <dgm:spPr/>
      <dgm:t>
        <a:bodyPr/>
        <a:lstStyle/>
        <a:p>
          <a:endParaRPr lang="zh-TW" altLang="en-US"/>
        </a:p>
      </dgm:t>
    </dgm:pt>
    <dgm:pt modelId="{45D0E421-6022-4335-8DE9-9289024E97CC}" type="pres">
      <dgm:prSet presAssocID="{8B22A56D-18E0-4DF4-A694-2593740A84AC}" presName="node" presStyleLbl="node1" presStyleIdx="2" presStyleCnt="5">
        <dgm:presLayoutVars>
          <dgm:bulletEnabled val="1"/>
        </dgm:presLayoutVars>
      </dgm:prSet>
      <dgm:spPr/>
      <dgm:t>
        <a:bodyPr/>
        <a:lstStyle/>
        <a:p>
          <a:endParaRPr lang="zh-TW" altLang="en-US"/>
        </a:p>
      </dgm:t>
    </dgm:pt>
    <dgm:pt modelId="{C0E99F4E-1A4D-40ED-9A19-05F3DA6D8D59}" type="pres">
      <dgm:prSet presAssocID="{D01A1FDB-5324-421B-A719-35E4CBCA2581}" presName="parTrans" presStyleLbl="sibTrans2D1" presStyleIdx="3" presStyleCnt="5"/>
      <dgm:spPr/>
      <dgm:t>
        <a:bodyPr/>
        <a:lstStyle/>
        <a:p>
          <a:endParaRPr lang="zh-TW" altLang="en-US"/>
        </a:p>
      </dgm:t>
    </dgm:pt>
    <dgm:pt modelId="{C15B17D3-B1E0-4A5C-8708-D1871FF4E3DB}" type="pres">
      <dgm:prSet presAssocID="{D01A1FDB-5324-421B-A719-35E4CBCA2581}" presName="connectorText" presStyleLbl="sibTrans2D1" presStyleIdx="3" presStyleCnt="5"/>
      <dgm:spPr/>
      <dgm:t>
        <a:bodyPr/>
        <a:lstStyle/>
        <a:p>
          <a:endParaRPr lang="zh-TW" altLang="en-US"/>
        </a:p>
      </dgm:t>
    </dgm:pt>
    <dgm:pt modelId="{7C90D8EA-E84D-42B3-B779-DB8A134969BB}" type="pres">
      <dgm:prSet presAssocID="{5893B385-FA61-4EBF-B329-934D7DA954BD}" presName="node" presStyleLbl="node1" presStyleIdx="3" presStyleCnt="5">
        <dgm:presLayoutVars>
          <dgm:bulletEnabled val="1"/>
        </dgm:presLayoutVars>
      </dgm:prSet>
      <dgm:spPr/>
      <dgm:t>
        <a:bodyPr/>
        <a:lstStyle/>
        <a:p>
          <a:endParaRPr lang="zh-TW" altLang="en-US"/>
        </a:p>
      </dgm:t>
    </dgm:pt>
    <dgm:pt modelId="{FFDBE10F-D708-426A-8C74-F88372D28CC0}" type="pres">
      <dgm:prSet presAssocID="{65468857-D7AE-4A39-B053-8865104D1294}" presName="parTrans" presStyleLbl="sibTrans2D1" presStyleIdx="4" presStyleCnt="5"/>
      <dgm:spPr/>
      <dgm:t>
        <a:bodyPr/>
        <a:lstStyle/>
        <a:p>
          <a:endParaRPr lang="zh-TW" altLang="en-US"/>
        </a:p>
      </dgm:t>
    </dgm:pt>
    <dgm:pt modelId="{F2147AA0-6A71-4726-9186-D060FADE8589}" type="pres">
      <dgm:prSet presAssocID="{65468857-D7AE-4A39-B053-8865104D1294}" presName="connectorText" presStyleLbl="sibTrans2D1" presStyleIdx="4" presStyleCnt="5"/>
      <dgm:spPr/>
      <dgm:t>
        <a:bodyPr/>
        <a:lstStyle/>
        <a:p>
          <a:endParaRPr lang="zh-TW" altLang="en-US"/>
        </a:p>
      </dgm:t>
    </dgm:pt>
    <dgm:pt modelId="{4F3DA42C-1444-4C8D-BB5E-99FF4608029B}" type="pres">
      <dgm:prSet presAssocID="{54CEED3C-6215-46F2-AE2A-88AF8183221C}" presName="node" presStyleLbl="node1" presStyleIdx="4" presStyleCnt="5">
        <dgm:presLayoutVars>
          <dgm:bulletEnabled val="1"/>
        </dgm:presLayoutVars>
      </dgm:prSet>
      <dgm:spPr/>
      <dgm:t>
        <a:bodyPr/>
        <a:lstStyle/>
        <a:p>
          <a:endParaRPr lang="zh-TW" altLang="en-US"/>
        </a:p>
      </dgm:t>
    </dgm:pt>
  </dgm:ptLst>
  <dgm:cxnLst>
    <dgm:cxn modelId="{EDE56043-BE29-4A11-B1D1-2F7A90121B39}" type="presOf" srcId="{54CEED3C-6215-46F2-AE2A-88AF8183221C}" destId="{4F3DA42C-1444-4C8D-BB5E-99FF4608029B}" srcOrd="0" destOrd="0" presId="urn:microsoft.com/office/officeart/2005/8/layout/radial5"/>
    <dgm:cxn modelId="{002F3F7F-3B21-4C70-8B48-7BE77E9B5025}" type="presOf" srcId="{82F43201-1805-47C1-9DB5-5045B0C814C8}" destId="{2C27C0A4-B278-457B-9AC6-6D2A7CB476C2}" srcOrd="0" destOrd="0" presId="urn:microsoft.com/office/officeart/2005/8/layout/radial5"/>
    <dgm:cxn modelId="{D5CA465B-2CEB-4DC4-B61C-73E8D9AD3E64}" type="presOf" srcId="{B382C7B3-BE72-4AFE-BA91-A82C7BE4B8EA}" destId="{36FCB398-B1D6-49A4-85D9-E24C7A0D86FC}" srcOrd="0" destOrd="0" presId="urn:microsoft.com/office/officeart/2005/8/layout/radial5"/>
    <dgm:cxn modelId="{3E951ED5-D0A3-44CC-8A10-9F79BAB5FA20}" type="presOf" srcId="{5893B385-FA61-4EBF-B329-934D7DA954BD}" destId="{7C90D8EA-E84D-42B3-B779-DB8A134969BB}" srcOrd="0" destOrd="0" presId="urn:microsoft.com/office/officeart/2005/8/layout/radial5"/>
    <dgm:cxn modelId="{A19C3764-83CE-49FA-8FA6-7B3060CD0151}" srcId="{F52F6EC5-152E-4DE3-8716-F342053239B9}" destId="{8B22A56D-18E0-4DF4-A694-2593740A84AC}" srcOrd="2" destOrd="0" parTransId="{C25CC885-11EC-4AFC-9D14-E993BB78D5BF}" sibTransId="{FAE6267E-C959-4B36-A8ED-54170D2B30E4}"/>
    <dgm:cxn modelId="{6FAD75B5-5E4C-43C3-8492-28A749F64FD0}" type="presOf" srcId="{E5FB0FDF-DD9F-4C77-B303-2F19FDF14D1B}" destId="{2CCDF110-A04E-409C-89D6-532BB04DA353}" srcOrd="1" destOrd="0" presId="urn:microsoft.com/office/officeart/2005/8/layout/radial5"/>
    <dgm:cxn modelId="{1F52A4AA-6EC3-4C13-9137-5870345FB291}" type="presOf" srcId="{C25CC885-11EC-4AFC-9D14-E993BB78D5BF}" destId="{6428BFE2-6A59-44CA-BCD7-198F1F29760C}" srcOrd="0" destOrd="0" presId="urn:microsoft.com/office/officeart/2005/8/layout/radial5"/>
    <dgm:cxn modelId="{477A2B3D-F66F-4FFE-B1C2-989996932B3D}" type="presOf" srcId="{65468857-D7AE-4A39-B053-8865104D1294}" destId="{FFDBE10F-D708-426A-8C74-F88372D28CC0}" srcOrd="0" destOrd="0" presId="urn:microsoft.com/office/officeart/2005/8/layout/radial5"/>
    <dgm:cxn modelId="{7F04A28E-0D69-4D7A-847E-A8DD655623B9}" type="presOf" srcId="{FF59E6BE-4DA8-4D6C-BD65-9B959F506F84}" destId="{2AE4A28D-3F38-4196-84A3-4102EF0E014A}" srcOrd="0" destOrd="0" presId="urn:microsoft.com/office/officeart/2005/8/layout/radial5"/>
    <dgm:cxn modelId="{F99DD67C-FE03-43BA-B1FC-F7C182A1CD53}" srcId="{FF59E6BE-4DA8-4D6C-BD65-9B959F506F84}" destId="{F52F6EC5-152E-4DE3-8716-F342053239B9}" srcOrd="0" destOrd="0" parTransId="{83F649B6-8252-42F0-B22B-E7A6903F9430}" sibTransId="{28E73059-F45B-415F-87E9-1BC39DA2B920}"/>
    <dgm:cxn modelId="{85290182-B01E-40A9-AD51-AB274DD104A6}" srcId="{F52F6EC5-152E-4DE3-8716-F342053239B9}" destId="{54CEED3C-6215-46F2-AE2A-88AF8183221C}" srcOrd="4" destOrd="0" parTransId="{65468857-D7AE-4A39-B053-8865104D1294}" sibTransId="{594B9DAA-42C3-4B0C-B1DB-3933EDDBC1A7}"/>
    <dgm:cxn modelId="{3DEA5C8D-CA16-43A0-887B-20387D4909E9}" type="presOf" srcId="{82F43201-1805-47C1-9DB5-5045B0C814C8}" destId="{92E30B42-A560-44BF-8951-0A366000F5C2}" srcOrd="1" destOrd="0" presId="urn:microsoft.com/office/officeart/2005/8/layout/radial5"/>
    <dgm:cxn modelId="{3EEBB459-17A1-4D75-9260-A323D88C09A4}" type="presOf" srcId="{8B22A56D-18E0-4DF4-A694-2593740A84AC}" destId="{45D0E421-6022-4335-8DE9-9289024E97CC}" srcOrd="0" destOrd="0" presId="urn:microsoft.com/office/officeart/2005/8/layout/radial5"/>
    <dgm:cxn modelId="{A4226A97-33CE-4FDA-82D0-2307BDAE3958}" srcId="{F52F6EC5-152E-4DE3-8716-F342053239B9}" destId="{5893B385-FA61-4EBF-B329-934D7DA954BD}" srcOrd="3" destOrd="0" parTransId="{D01A1FDB-5324-421B-A719-35E4CBCA2581}" sibTransId="{F89B7F9F-4F7E-4B1F-A9B6-2FDC80D7B6EC}"/>
    <dgm:cxn modelId="{756099DB-550B-4547-9ABE-AAE8C982A3B7}" srcId="{F52F6EC5-152E-4DE3-8716-F342053239B9}" destId="{982BB183-FCBD-489A-B803-27C015AA1399}" srcOrd="1" destOrd="0" parTransId="{E5FB0FDF-DD9F-4C77-B303-2F19FDF14D1B}" sibTransId="{F7669D97-3E2F-4DE7-B2F6-2BD6A979939E}"/>
    <dgm:cxn modelId="{7FCB32BF-2D72-47A9-B13F-F2BDF7C64689}" type="presOf" srcId="{F52F6EC5-152E-4DE3-8716-F342053239B9}" destId="{ACFDC8F4-6C97-46D3-9AB1-C943A96FF732}" srcOrd="0" destOrd="0" presId="urn:microsoft.com/office/officeart/2005/8/layout/radial5"/>
    <dgm:cxn modelId="{A71CF258-9456-4B03-9479-9D39BC0CA4F6}" type="presOf" srcId="{D01A1FDB-5324-421B-A719-35E4CBCA2581}" destId="{C0E99F4E-1A4D-40ED-9A19-05F3DA6D8D59}" srcOrd="0" destOrd="0" presId="urn:microsoft.com/office/officeart/2005/8/layout/radial5"/>
    <dgm:cxn modelId="{C9986926-CE38-48E1-B958-3230F90C5A86}" type="presOf" srcId="{982BB183-FCBD-489A-B803-27C015AA1399}" destId="{DC7E306A-174B-4D75-BD5C-8472273D7D73}" srcOrd="0" destOrd="0" presId="urn:microsoft.com/office/officeart/2005/8/layout/radial5"/>
    <dgm:cxn modelId="{25358823-4B61-4020-951F-C81AB48C167C}" type="presOf" srcId="{E5FB0FDF-DD9F-4C77-B303-2F19FDF14D1B}" destId="{B096978F-EAF0-42A1-8F1E-3924819E6048}" srcOrd="0" destOrd="0" presId="urn:microsoft.com/office/officeart/2005/8/layout/radial5"/>
    <dgm:cxn modelId="{BABAED1D-0366-459E-8956-BA5B463690AC}" type="presOf" srcId="{C25CC885-11EC-4AFC-9D14-E993BB78D5BF}" destId="{14813843-8C04-4472-88B7-0EB5B6FE4EF9}" srcOrd="1" destOrd="0" presId="urn:microsoft.com/office/officeart/2005/8/layout/radial5"/>
    <dgm:cxn modelId="{BDB540A3-37A2-4B40-BBCA-3D77D44F5A11}" srcId="{F52F6EC5-152E-4DE3-8716-F342053239B9}" destId="{B382C7B3-BE72-4AFE-BA91-A82C7BE4B8EA}" srcOrd="0" destOrd="0" parTransId="{82F43201-1805-47C1-9DB5-5045B0C814C8}" sibTransId="{A5966403-F4B0-429E-B97A-9D291361AE39}"/>
    <dgm:cxn modelId="{88D98BBC-238B-4A31-944B-F32FF6CB9BAC}" type="presOf" srcId="{D01A1FDB-5324-421B-A719-35E4CBCA2581}" destId="{C15B17D3-B1E0-4A5C-8708-D1871FF4E3DB}" srcOrd="1" destOrd="0" presId="urn:microsoft.com/office/officeart/2005/8/layout/radial5"/>
    <dgm:cxn modelId="{0095C3F0-D24D-4729-B1EC-EB2959B1C538}" srcId="{FF59E6BE-4DA8-4D6C-BD65-9B959F506F84}" destId="{BE12A727-62FF-43CB-893E-C7DEFBA204A2}" srcOrd="1" destOrd="0" parTransId="{5EDB976B-0D90-40B5-8E39-3EDFE679492F}" sibTransId="{D2BB94D1-7D81-4D07-A471-8AA75E15A86D}"/>
    <dgm:cxn modelId="{C2CF65E9-4D79-4203-93DF-60CD4E2AA6BC}" type="presOf" srcId="{65468857-D7AE-4A39-B053-8865104D1294}" destId="{F2147AA0-6A71-4726-9186-D060FADE8589}" srcOrd="1" destOrd="0" presId="urn:microsoft.com/office/officeart/2005/8/layout/radial5"/>
    <dgm:cxn modelId="{B40AD925-ECC6-40BE-86A3-4EC494AD4CAA}" type="presParOf" srcId="{2AE4A28D-3F38-4196-84A3-4102EF0E014A}" destId="{ACFDC8F4-6C97-46D3-9AB1-C943A96FF732}" srcOrd="0" destOrd="0" presId="urn:microsoft.com/office/officeart/2005/8/layout/radial5"/>
    <dgm:cxn modelId="{50C039E2-8905-4F59-861D-656887B8879F}" type="presParOf" srcId="{2AE4A28D-3F38-4196-84A3-4102EF0E014A}" destId="{2C27C0A4-B278-457B-9AC6-6D2A7CB476C2}" srcOrd="1" destOrd="0" presId="urn:microsoft.com/office/officeart/2005/8/layout/radial5"/>
    <dgm:cxn modelId="{E792C467-0DCB-4DFA-8C34-41B962131E1E}" type="presParOf" srcId="{2C27C0A4-B278-457B-9AC6-6D2A7CB476C2}" destId="{92E30B42-A560-44BF-8951-0A366000F5C2}" srcOrd="0" destOrd="0" presId="urn:microsoft.com/office/officeart/2005/8/layout/radial5"/>
    <dgm:cxn modelId="{52C31520-68CD-4557-8EBE-6B0FA99A9D74}" type="presParOf" srcId="{2AE4A28D-3F38-4196-84A3-4102EF0E014A}" destId="{36FCB398-B1D6-49A4-85D9-E24C7A0D86FC}" srcOrd="2" destOrd="0" presId="urn:microsoft.com/office/officeart/2005/8/layout/radial5"/>
    <dgm:cxn modelId="{A095BF8F-B568-4629-82AC-F80543ED9E9E}" type="presParOf" srcId="{2AE4A28D-3F38-4196-84A3-4102EF0E014A}" destId="{B096978F-EAF0-42A1-8F1E-3924819E6048}" srcOrd="3" destOrd="0" presId="urn:microsoft.com/office/officeart/2005/8/layout/radial5"/>
    <dgm:cxn modelId="{D532DF28-13A4-4752-B366-1C0265B17B72}" type="presParOf" srcId="{B096978F-EAF0-42A1-8F1E-3924819E6048}" destId="{2CCDF110-A04E-409C-89D6-532BB04DA353}" srcOrd="0" destOrd="0" presId="urn:microsoft.com/office/officeart/2005/8/layout/radial5"/>
    <dgm:cxn modelId="{5ABD9266-7504-4AC0-A3AA-6FF7D08C1DFF}" type="presParOf" srcId="{2AE4A28D-3F38-4196-84A3-4102EF0E014A}" destId="{DC7E306A-174B-4D75-BD5C-8472273D7D73}" srcOrd="4" destOrd="0" presId="urn:microsoft.com/office/officeart/2005/8/layout/radial5"/>
    <dgm:cxn modelId="{30A6528B-BC6E-4BE6-924C-C74CB1E543A2}" type="presParOf" srcId="{2AE4A28D-3F38-4196-84A3-4102EF0E014A}" destId="{6428BFE2-6A59-44CA-BCD7-198F1F29760C}" srcOrd="5" destOrd="0" presId="urn:microsoft.com/office/officeart/2005/8/layout/radial5"/>
    <dgm:cxn modelId="{FA1AFA70-D219-4F1A-A086-62344A999C6E}" type="presParOf" srcId="{6428BFE2-6A59-44CA-BCD7-198F1F29760C}" destId="{14813843-8C04-4472-88B7-0EB5B6FE4EF9}" srcOrd="0" destOrd="0" presId="urn:microsoft.com/office/officeart/2005/8/layout/radial5"/>
    <dgm:cxn modelId="{A5485290-7F95-429D-8A50-9E3A39DCBB9B}" type="presParOf" srcId="{2AE4A28D-3F38-4196-84A3-4102EF0E014A}" destId="{45D0E421-6022-4335-8DE9-9289024E97CC}" srcOrd="6" destOrd="0" presId="urn:microsoft.com/office/officeart/2005/8/layout/radial5"/>
    <dgm:cxn modelId="{DE7E054E-767A-47F3-A679-7D7086916065}" type="presParOf" srcId="{2AE4A28D-3F38-4196-84A3-4102EF0E014A}" destId="{C0E99F4E-1A4D-40ED-9A19-05F3DA6D8D59}" srcOrd="7" destOrd="0" presId="urn:microsoft.com/office/officeart/2005/8/layout/radial5"/>
    <dgm:cxn modelId="{019EC91D-4374-4953-9550-60A814AA1AFD}" type="presParOf" srcId="{C0E99F4E-1A4D-40ED-9A19-05F3DA6D8D59}" destId="{C15B17D3-B1E0-4A5C-8708-D1871FF4E3DB}" srcOrd="0" destOrd="0" presId="urn:microsoft.com/office/officeart/2005/8/layout/radial5"/>
    <dgm:cxn modelId="{4A4D0B3A-6E1D-4670-AD0B-A3E3F88F1950}" type="presParOf" srcId="{2AE4A28D-3F38-4196-84A3-4102EF0E014A}" destId="{7C90D8EA-E84D-42B3-B779-DB8A134969BB}" srcOrd="8" destOrd="0" presId="urn:microsoft.com/office/officeart/2005/8/layout/radial5"/>
    <dgm:cxn modelId="{DE7F1AD8-6EF0-4A56-B6BA-CE5F5C705822}" type="presParOf" srcId="{2AE4A28D-3F38-4196-84A3-4102EF0E014A}" destId="{FFDBE10F-D708-426A-8C74-F88372D28CC0}" srcOrd="9" destOrd="0" presId="urn:microsoft.com/office/officeart/2005/8/layout/radial5"/>
    <dgm:cxn modelId="{8C4DDACD-BDF4-4821-922B-51881D88A44E}" type="presParOf" srcId="{FFDBE10F-D708-426A-8C74-F88372D28CC0}" destId="{F2147AA0-6A71-4726-9186-D060FADE8589}" srcOrd="0" destOrd="0" presId="urn:microsoft.com/office/officeart/2005/8/layout/radial5"/>
    <dgm:cxn modelId="{B3D9230A-14AB-42F5-85A1-40CB2BFD1226}" type="presParOf" srcId="{2AE4A28D-3F38-4196-84A3-4102EF0E014A}" destId="{4F3DA42C-1444-4C8D-BB5E-99FF4608029B}" srcOrd="10"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2AC24A-1B1E-4E5E-86B3-F317B3FEFB55}" type="doc">
      <dgm:prSet loTypeId="urn:microsoft.com/office/officeart/2005/8/layout/cycle3" loCatId="cycle" qsTypeId="urn:microsoft.com/office/officeart/2005/8/quickstyle/simple1" qsCatId="simple" csTypeId="urn:microsoft.com/office/officeart/2005/8/colors/colorful1#4" csCatId="colorful" phldr="1"/>
      <dgm:spPr/>
      <dgm:t>
        <a:bodyPr/>
        <a:lstStyle/>
        <a:p>
          <a:endParaRPr lang="zh-TW" altLang="en-US"/>
        </a:p>
      </dgm:t>
    </dgm:pt>
    <dgm:pt modelId="{0E0E5221-11B0-4110-9A30-9FC1C94F3C02}">
      <dgm:prSet phldrT="[文字]" custT="1"/>
      <dgm:spPr/>
      <dgm:t>
        <a:bodyPr/>
        <a:lstStyle/>
        <a:p>
          <a:pPr algn="ctr">
            <a:lnSpc>
              <a:spcPct val="100000"/>
            </a:lnSpc>
            <a:spcBef>
              <a:spcPts val="0"/>
            </a:spcBef>
            <a:spcAft>
              <a:spcPts val="0"/>
            </a:spcAft>
          </a:pPr>
          <a:r>
            <a:rPr lang="zh-TW" altLang="en-US" sz="2400" b="1" dirty="0">
              <a:effectLst>
                <a:outerShdw blurRad="38100" dist="38100" dir="2700000" algn="tl">
                  <a:srgbClr val="000000">
                    <a:alpha val="43137"/>
                  </a:srgbClr>
                </a:outerShdw>
              </a:effectLst>
            </a:rPr>
            <a:t>林麗悅老師</a:t>
          </a:r>
          <a:r>
            <a:rPr lang="en-US" altLang="zh-TW" sz="2400" b="1" dirty="0">
              <a:effectLst>
                <a:outerShdw blurRad="38100" dist="38100" dir="2700000" algn="tl">
                  <a:srgbClr val="000000">
                    <a:alpha val="43137"/>
                  </a:srgbClr>
                </a:outerShdw>
              </a:effectLst>
            </a:rPr>
            <a:t>(</a:t>
          </a:r>
          <a:r>
            <a:rPr lang="zh-TW" altLang="en-US" sz="2400" b="1" dirty="0">
              <a:effectLst>
                <a:outerShdw blurRad="38100" dist="38100" dir="2700000" algn="tl">
                  <a:srgbClr val="000000">
                    <a:alpha val="43137"/>
                  </a:srgbClr>
                </a:outerShdw>
              </a:effectLst>
            </a:rPr>
            <a:t>化工科</a:t>
          </a:r>
          <a:r>
            <a:rPr lang="en-US" altLang="zh-TW" sz="2400" b="1" dirty="0">
              <a:effectLst>
                <a:outerShdw blurRad="38100" dist="38100" dir="2700000" algn="tl">
                  <a:srgbClr val="000000">
                    <a:alpha val="43137"/>
                  </a:srgbClr>
                </a:outerShdw>
              </a:effectLst>
            </a:rPr>
            <a:t>)</a:t>
          </a:r>
        </a:p>
        <a:p>
          <a:pPr algn="ctr">
            <a:lnSpc>
              <a:spcPct val="100000"/>
            </a:lnSpc>
            <a:spcBef>
              <a:spcPts val="0"/>
            </a:spcBef>
            <a:spcAft>
              <a:spcPts val="0"/>
            </a:spcAft>
          </a:pPr>
          <a:r>
            <a:rPr lang="en-US" altLang="zh-TW" sz="2400" b="1" dirty="0">
              <a:effectLst>
                <a:outerShdw blurRad="38100" dist="38100" dir="2700000" algn="tl">
                  <a:srgbClr val="000000">
                    <a:alpha val="43137"/>
                  </a:srgbClr>
                </a:outerShdw>
              </a:effectLst>
            </a:rPr>
            <a:t>101</a:t>
          </a:r>
          <a:r>
            <a:rPr lang="zh-TW" altLang="en-US" sz="2400" b="1" dirty="0">
              <a:effectLst>
                <a:outerShdw blurRad="38100" dist="38100" dir="2700000" algn="tl">
                  <a:srgbClr val="000000">
                    <a:alpha val="43137"/>
                  </a:srgbClr>
                </a:outerShdw>
              </a:effectLst>
            </a:rPr>
            <a:t>、</a:t>
          </a:r>
          <a:r>
            <a:rPr lang="en-US" altLang="zh-TW" sz="2400" b="1" dirty="0">
              <a:effectLst>
                <a:outerShdw blurRad="38100" dist="38100" dir="2700000" algn="tl">
                  <a:srgbClr val="000000">
                    <a:alpha val="43137"/>
                  </a:srgbClr>
                </a:outerShdw>
              </a:effectLst>
            </a:rPr>
            <a:t>102</a:t>
          </a:r>
          <a:endParaRPr lang="zh-TW" altLang="en-US" sz="2400" b="1" dirty="0">
            <a:effectLst>
              <a:outerShdw blurRad="38100" dist="38100" dir="2700000" algn="tl">
                <a:srgbClr val="000000">
                  <a:alpha val="43137"/>
                </a:srgbClr>
              </a:outerShdw>
            </a:effectLst>
          </a:endParaRPr>
        </a:p>
      </dgm:t>
    </dgm:pt>
    <dgm:pt modelId="{532C5F8E-040E-42E7-BF2C-0097E9B28D25}" type="parTrans" cxnId="{DD46DF82-86D3-4374-90E1-73D9A178FB86}">
      <dgm:prSet/>
      <dgm:spPr/>
      <dgm:t>
        <a:bodyPr/>
        <a:lstStyle/>
        <a:p>
          <a:pPr>
            <a:lnSpc>
              <a:spcPct val="100000"/>
            </a:lnSpc>
            <a:spcBef>
              <a:spcPts val="0"/>
            </a:spcBef>
            <a:spcAft>
              <a:spcPts val="0"/>
            </a:spcAft>
          </a:pPr>
          <a:endParaRPr lang="zh-TW" altLang="en-US" sz="2400" b="1">
            <a:effectLst>
              <a:outerShdw blurRad="38100" dist="38100" dir="2700000" algn="tl">
                <a:srgbClr val="000000">
                  <a:alpha val="43137"/>
                </a:srgbClr>
              </a:outerShdw>
            </a:effectLst>
          </a:endParaRPr>
        </a:p>
      </dgm:t>
    </dgm:pt>
    <dgm:pt modelId="{A4F8BD28-313A-4AAB-8884-92C7C7AD1644}" type="sibTrans" cxnId="{DD46DF82-86D3-4374-90E1-73D9A178FB86}">
      <dgm:prSet/>
      <dgm:spPr/>
      <dgm:t>
        <a:bodyPr/>
        <a:lstStyle/>
        <a:p>
          <a:pPr>
            <a:lnSpc>
              <a:spcPct val="100000"/>
            </a:lnSpc>
            <a:spcBef>
              <a:spcPts val="0"/>
            </a:spcBef>
            <a:spcAft>
              <a:spcPts val="0"/>
            </a:spcAft>
          </a:pPr>
          <a:endParaRPr lang="zh-TW" altLang="en-US" sz="2400" b="1">
            <a:effectLst>
              <a:outerShdw blurRad="38100" dist="38100" dir="2700000" algn="tl">
                <a:srgbClr val="000000">
                  <a:alpha val="43137"/>
                </a:srgbClr>
              </a:outerShdw>
            </a:effectLst>
          </a:endParaRPr>
        </a:p>
      </dgm:t>
    </dgm:pt>
    <dgm:pt modelId="{4BD4DEDE-0C04-4B0E-8218-E2185577B776}">
      <dgm:prSet phldrT="[文字]" custT="1"/>
      <dgm:spPr/>
      <dgm:t>
        <a:bodyPr/>
        <a:lstStyle/>
        <a:p>
          <a:pPr>
            <a:lnSpc>
              <a:spcPct val="100000"/>
            </a:lnSpc>
            <a:spcBef>
              <a:spcPts val="0"/>
            </a:spcBef>
            <a:spcAft>
              <a:spcPts val="0"/>
            </a:spcAft>
          </a:pPr>
          <a:r>
            <a:rPr lang="zh-TW" altLang="en-US" sz="2400" b="1" dirty="0">
              <a:effectLst>
                <a:outerShdw blurRad="38100" dist="38100" dir="2700000" algn="tl">
                  <a:srgbClr val="000000">
                    <a:alpha val="43137"/>
                  </a:srgbClr>
                </a:outerShdw>
              </a:effectLst>
            </a:rPr>
            <a:t>蔡玉媚老師</a:t>
          </a:r>
          <a:r>
            <a:rPr lang="en-US" altLang="zh-TW" sz="2400" b="1" dirty="0">
              <a:effectLst>
                <a:outerShdw blurRad="38100" dist="38100" dir="2700000" algn="tl">
                  <a:srgbClr val="000000">
                    <a:alpha val="43137"/>
                  </a:srgbClr>
                </a:outerShdw>
              </a:effectLst>
            </a:rPr>
            <a:t>(</a:t>
          </a:r>
          <a:r>
            <a:rPr lang="en-US" altLang="zh-TW" sz="2400" b="1" dirty="0" err="1">
              <a:effectLst>
                <a:outerShdw blurRad="38100" dist="38100" dir="2700000" algn="tl">
                  <a:srgbClr val="000000">
                    <a:alpha val="43137"/>
                  </a:srgbClr>
                </a:outerShdw>
              </a:effectLst>
            </a:rPr>
            <a:t>2A</a:t>
          </a:r>
          <a:r>
            <a:rPr lang="en-US" altLang="zh-TW" sz="2400" b="1" dirty="0">
              <a:effectLst>
                <a:outerShdw blurRad="38100" dist="38100" dir="2700000" algn="tl">
                  <a:srgbClr val="000000">
                    <a:alpha val="43137"/>
                  </a:srgbClr>
                </a:outerShdw>
              </a:effectLst>
            </a:rPr>
            <a:t>)</a:t>
          </a:r>
        </a:p>
        <a:p>
          <a:pPr>
            <a:lnSpc>
              <a:spcPct val="100000"/>
            </a:lnSpc>
            <a:spcBef>
              <a:spcPts val="0"/>
            </a:spcBef>
            <a:spcAft>
              <a:spcPts val="0"/>
            </a:spcAft>
          </a:pPr>
          <a:r>
            <a:rPr lang="en-US" altLang="zh-TW" sz="2400" b="1" dirty="0">
              <a:effectLst>
                <a:outerShdw blurRad="38100" dist="38100" dir="2700000" algn="tl">
                  <a:srgbClr val="000000">
                    <a:alpha val="43137"/>
                  </a:srgbClr>
                </a:outerShdw>
              </a:effectLst>
            </a:rPr>
            <a:t>106</a:t>
          </a:r>
          <a:r>
            <a:rPr lang="zh-TW" altLang="en-US" sz="2400" b="1" dirty="0">
              <a:effectLst>
                <a:outerShdw blurRad="38100" dist="38100" dir="2700000" algn="tl">
                  <a:srgbClr val="000000">
                    <a:alpha val="43137"/>
                  </a:srgbClr>
                </a:outerShdw>
              </a:effectLst>
            </a:rPr>
            <a:t>、</a:t>
          </a:r>
          <a:r>
            <a:rPr lang="en-US" altLang="zh-TW" sz="2400" b="1" dirty="0">
              <a:effectLst>
                <a:outerShdw blurRad="38100" dist="38100" dir="2700000" algn="tl">
                  <a:srgbClr val="000000">
                    <a:alpha val="43137"/>
                  </a:srgbClr>
                </a:outerShdw>
              </a:effectLst>
            </a:rPr>
            <a:t>109</a:t>
          </a:r>
          <a:r>
            <a:rPr lang="zh-TW" altLang="en-US" sz="2400" b="1" dirty="0">
              <a:effectLst>
                <a:outerShdw blurRad="38100" dist="38100" dir="2700000" algn="tl">
                  <a:srgbClr val="000000">
                    <a:alpha val="43137"/>
                  </a:srgbClr>
                </a:outerShdw>
              </a:effectLst>
            </a:rPr>
            <a:t>、</a:t>
          </a:r>
          <a:r>
            <a:rPr lang="en-US" altLang="zh-TW" sz="2400" b="1" dirty="0">
              <a:effectLst>
                <a:outerShdw blurRad="38100" dist="38100" dir="2700000" algn="tl">
                  <a:srgbClr val="000000">
                    <a:alpha val="43137"/>
                  </a:srgbClr>
                </a:outerShdw>
              </a:effectLst>
            </a:rPr>
            <a:t>114</a:t>
          </a:r>
          <a:endParaRPr lang="zh-TW" altLang="en-US" sz="2400" b="1" dirty="0">
            <a:effectLst>
              <a:outerShdw blurRad="38100" dist="38100" dir="2700000" algn="tl">
                <a:srgbClr val="000000">
                  <a:alpha val="43137"/>
                </a:srgbClr>
              </a:outerShdw>
            </a:effectLst>
          </a:endParaRPr>
        </a:p>
      </dgm:t>
    </dgm:pt>
    <dgm:pt modelId="{069E6864-5076-432B-81EA-6214CF732C3F}" type="parTrans" cxnId="{A61D2B6D-5F36-457F-9E56-B09699A0EED1}">
      <dgm:prSet/>
      <dgm:spPr/>
      <dgm:t>
        <a:bodyPr/>
        <a:lstStyle/>
        <a:p>
          <a:pPr>
            <a:lnSpc>
              <a:spcPct val="100000"/>
            </a:lnSpc>
            <a:spcBef>
              <a:spcPts val="0"/>
            </a:spcBef>
            <a:spcAft>
              <a:spcPts val="0"/>
            </a:spcAft>
          </a:pPr>
          <a:endParaRPr lang="zh-TW" altLang="en-US" sz="2400" b="1">
            <a:effectLst>
              <a:outerShdw blurRad="38100" dist="38100" dir="2700000" algn="tl">
                <a:srgbClr val="000000">
                  <a:alpha val="43137"/>
                </a:srgbClr>
              </a:outerShdw>
            </a:effectLst>
          </a:endParaRPr>
        </a:p>
      </dgm:t>
    </dgm:pt>
    <dgm:pt modelId="{F1E34A45-95AA-4D7D-B2B9-F8B7BF4EB78B}" type="sibTrans" cxnId="{A61D2B6D-5F36-457F-9E56-B09699A0EED1}">
      <dgm:prSet/>
      <dgm:spPr/>
      <dgm:t>
        <a:bodyPr/>
        <a:lstStyle/>
        <a:p>
          <a:pPr>
            <a:lnSpc>
              <a:spcPct val="100000"/>
            </a:lnSpc>
            <a:spcBef>
              <a:spcPts val="0"/>
            </a:spcBef>
            <a:spcAft>
              <a:spcPts val="0"/>
            </a:spcAft>
          </a:pPr>
          <a:endParaRPr lang="zh-TW" altLang="en-US" sz="2400" b="1">
            <a:effectLst>
              <a:outerShdw blurRad="38100" dist="38100" dir="2700000" algn="tl">
                <a:srgbClr val="000000">
                  <a:alpha val="43137"/>
                </a:srgbClr>
              </a:outerShdw>
            </a:effectLst>
          </a:endParaRPr>
        </a:p>
      </dgm:t>
    </dgm:pt>
    <dgm:pt modelId="{93F42E22-0535-4849-9CA9-D1CDEC43D1E3}">
      <dgm:prSet phldrT="[文字]" custT="1"/>
      <dgm:spPr/>
      <dgm:t>
        <a:bodyPr/>
        <a:lstStyle/>
        <a:p>
          <a:pPr>
            <a:lnSpc>
              <a:spcPct val="100000"/>
            </a:lnSpc>
            <a:spcBef>
              <a:spcPts val="0"/>
            </a:spcBef>
            <a:spcAft>
              <a:spcPts val="0"/>
            </a:spcAft>
          </a:pPr>
          <a:r>
            <a:rPr lang="zh-TW" altLang="en-US" sz="2400" b="1" dirty="0">
              <a:effectLst>
                <a:outerShdw blurRad="38100" dist="38100" dir="2700000" algn="tl">
                  <a:srgbClr val="000000">
                    <a:alpha val="43137"/>
                  </a:srgbClr>
                </a:outerShdw>
              </a:effectLst>
            </a:rPr>
            <a:t>張瓊華老師</a:t>
          </a:r>
          <a:r>
            <a:rPr lang="en-US" altLang="zh-TW" sz="2400" b="1" dirty="0">
              <a:effectLst>
                <a:outerShdw blurRad="38100" dist="38100" dir="2700000" algn="tl">
                  <a:srgbClr val="000000">
                    <a:alpha val="43137"/>
                  </a:srgbClr>
                </a:outerShdw>
              </a:effectLst>
            </a:rPr>
            <a:t>(</a:t>
          </a:r>
          <a:r>
            <a:rPr lang="en-US" altLang="zh-TW" sz="2400" b="1" dirty="0" err="1">
              <a:effectLst>
                <a:outerShdw blurRad="38100" dist="38100" dir="2700000" algn="tl">
                  <a:srgbClr val="000000">
                    <a:alpha val="43137"/>
                  </a:srgbClr>
                </a:outerShdw>
              </a:effectLst>
            </a:rPr>
            <a:t>1A</a:t>
          </a:r>
          <a:r>
            <a:rPr lang="en-US" altLang="zh-TW" sz="2400" b="1" dirty="0">
              <a:effectLst>
                <a:outerShdw blurRad="38100" dist="38100" dir="2700000" algn="tl">
                  <a:srgbClr val="000000">
                    <a:alpha val="43137"/>
                  </a:srgbClr>
                </a:outerShdw>
              </a:effectLst>
            </a:rPr>
            <a:t>)</a:t>
          </a:r>
        </a:p>
        <a:p>
          <a:pPr>
            <a:lnSpc>
              <a:spcPct val="100000"/>
            </a:lnSpc>
            <a:spcBef>
              <a:spcPts val="0"/>
            </a:spcBef>
            <a:spcAft>
              <a:spcPts val="0"/>
            </a:spcAft>
          </a:pPr>
          <a:r>
            <a:rPr lang="en-US" altLang="zh-TW" sz="2400" b="1" dirty="0">
              <a:effectLst>
                <a:outerShdw blurRad="38100" dist="38100" dir="2700000" algn="tl">
                  <a:srgbClr val="000000">
                    <a:alpha val="43137"/>
                  </a:srgbClr>
                </a:outerShdw>
              </a:effectLst>
            </a:rPr>
            <a:t>111</a:t>
          </a:r>
          <a:r>
            <a:rPr lang="zh-TW" altLang="en-US" sz="2400" b="1" dirty="0">
              <a:effectLst>
                <a:outerShdw blurRad="38100" dist="38100" dir="2700000" algn="tl">
                  <a:srgbClr val="000000">
                    <a:alpha val="43137"/>
                  </a:srgbClr>
                </a:outerShdw>
              </a:effectLst>
            </a:rPr>
            <a:t>、</a:t>
          </a:r>
          <a:r>
            <a:rPr lang="en-US" altLang="zh-TW" sz="2400" b="1" dirty="0">
              <a:effectLst>
                <a:outerShdw blurRad="38100" dist="38100" dir="2700000" algn="tl">
                  <a:srgbClr val="000000">
                    <a:alpha val="43137"/>
                  </a:srgbClr>
                </a:outerShdw>
              </a:effectLst>
            </a:rPr>
            <a:t>112</a:t>
          </a:r>
          <a:r>
            <a:rPr lang="zh-TW" altLang="en-US" sz="2400" b="1" dirty="0">
              <a:effectLst>
                <a:outerShdw blurRad="38100" dist="38100" dir="2700000" algn="tl">
                  <a:srgbClr val="000000">
                    <a:alpha val="43137"/>
                  </a:srgbClr>
                </a:outerShdw>
              </a:effectLst>
            </a:rPr>
            <a:t>、</a:t>
          </a:r>
          <a:r>
            <a:rPr lang="en-US" altLang="zh-TW" sz="2400" b="1" dirty="0">
              <a:effectLst>
                <a:outerShdw blurRad="38100" dist="38100" dir="2700000" algn="tl">
                  <a:srgbClr val="000000">
                    <a:alpha val="43137"/>
                  </a:srgbClr>
                </a:outerShdw>
              </a:effectLst>
            </a:rPr>
            <a:t>113</a:t>
          </a:r>
          <a:endParaRPr lang="zh-TW" altLang="en-US" sz="2400" b="1" dirty="0">
            <a:effectLst>
              <a:outerShdw blurRad="38100" dist="38100" dir="2700000" algn="tl">
                <a:srgbClr val="000000">
                  <a:alpha val="43137"/>
                </a:srgbClr>
              </a:outerShdw>
            </a:effectLst>
          </a:endParaRPr>
        </a:p>
      </dgm:t>
    </dgm:pt>
    <dgm:pt modelId="{7911CF7B-7B6B-4A18-8BBC-EF52EF12CE80}" type="parTrans" cxnId="{40F50C6A-71EC-4644-99E2-2F94BA06C744}">
      <dgm:prSet/>
      <dgm:spPr/>
      <dgm:t>
        <a:bodyPr/>
        <a:lstStyle/>
        <a:p>
          <a:pPr>
            <a:lnSpc>
              <a:spcPct val="100000"/>
            </a:lnSpc>
            <a:spcBef>
              <a:spcPts val="0"/>
            </a:spcBef>
            <a:spcAft>
              <a:spcPts val="0"/>
            </a:spcAft>
          </a:pPr>
          <a:endParaRPr lang="zh-TW" altLang="en-US" sz="2400" b="1">
            <a:effectLst>
              <a:outerShdw blurRad="38100" dist="38100" dir="2700000" algn="tl">
                <a:srgbClr val="000000">
                  <a:alpha val="43137"/>
                </a:srgbClr>
              </a:outerShdw>
            </a:effectLst>
          </a:endParaRPr>
        </a:p>
      </dgm:t>
    </dgm:pt>
    <dgm:pt modelId="{E2010150-5B63-4552-8D39-C89C7A41AA7A}" type="sibTrans" cxnId="{40F50C6A-71EC-4644-99E2-2F94BA06C744}">
      <dgm:prSet/>
      <dgm:spPr/>
      <dgm:t>
        <a:bodyPr/>
        <a:lstStyle/>
        <a:p>
          <a:pPr>
            <a:lnSpc>
              <a:spcPct val="100000"/>
            </a:lnSpc>
            <a:spcBef>
              <a:spcPts val="0"/>
            </a:spcBef>
            <a:spcAft>
              <a:spcPts val="0"/>
            </a:spcAft>
          </a:pPr>
          <a:endParaRPr lang="zh-TW" altLang="en-US" sz="2400" b="1">
            <a:effectLst>
              <a:outerShdw blurRad="38100" dist="38100" dir="2700000" algn="tl">
                <a:srgbClr val="000000">
                  <a:alpha val="43137"/>
                </a:srgbClr>
              </a:outerShdw>
            </a:effectLst>
          </a:endParaRPr>
        </a:p>
      </dgm:t>
    </dgm:pt>
    <dgm:pt modelId="{FF33F96F-8539-4B4D-BA97-C12CB9F051BE}">
      <dgm:prSet phldrT="[文字]" custT="1"/>
      <dgm:spPr/>
      <dgm:t>
        <a:bodyPr/>
        <a:lstStyle/>
        <a:p>
          <a:pPr>
            <a:lnSpc>
              <a:spcPct val="100000"/>
            </a:lnSpc>
            <a:spcBef>
              <a:spcPts val="0"/>
            </a:spcBef>
            <a:spcAft>
              <a:spcPts val="0"/>
            </a:spcAft>
          </a:pPr>
          <a:r>
            <a:rPr lang="zh-TW" altLang="en-US" sz="2400" b="1" dirty="0">
              <a:effectLst>
                <a:outerShdw blurRad="38100" dist="38100" dir="2700000" algn="tl">
                  <a:srgbClr val="000000">
                    <a:alpha val="43137"/>
                  </a:srgbClr>
                </a:outerShdw>
              </a:effectLst>
            </a:rPr>
            <a:t>劉詩彥老師</a:t>
          </a:r>
          <a:r>
            <a:rPr lang="en-US" altLang="zh-TW" sz="2400" b="1" dirty="0">
              <a:effectLst>
                <a:outerShdw blurRad="38100" dist="38100" dir="2700000" algn="tl">
                  <a:srgbClr val="000000">
                    <a:alpha val="43137"/>
                  </a:srgbClr>
                </a:outerShdw>
              </a:effectLst>
            </a:rPr>
            <a:t>(</a:t>
          </a:r>
          <a:r>
            <a:rPr lang="en-US" altLang="zh-TW" sz="2400" b="1" dirty="0" err="1">
              <a:effectLst>
                <a:outerShdw blurRad="38100" dist="38100" dir="2700000" algn="tl">
                  <a:srgbClr val="000000">
                    <a:alpha val="43137"/>
                  </a:srgbClr>
                </a:outerShdw>
              </a:effectLst>
            </a:rPr>
            <a:t>1A</a:t>
          </a:r>
          <a:r>
            <a:rPr lang="en-US" altLang="zh-TW" sz="2400" b="1" dirty="0">
              <a:effectLst>
                <a:outerShdw blurRad="38100" dist="38100" dir="2700000" algn="tl">
                  <a:srgbClr val="000000">
                    <a:alpha val="43137"/>
                  </a:srgbClr>
                </a:outerShdw>
              </a:effectLst>
            </a:rPr>
            <a:t>)</a:t>
          </a:r>
        </a:p>
        <a:p>
          <a:pPr>
            <a:lnSpc>
              <a:spcPct val="100000"/>
            </a:lnSpc>
            <a:spcBef>
              <a:spcPts val="0"/>
            </a:spcBef>
            <a:spcAft>
              <a:spcPts val="0"/>
            </a:spcAft>
          </a:pPr>
          <a:r>
            <a:rPr lang="en-US" altLang="zh-TW" sz="2400" b="1" dirty="0">
              <a:effectLst>
                <a:outerShdw blurRad="38100" dist="38100" dir="2700000" algn="tl">
                  <a:srgbClr val="000000">
                    <a:alpha val="43137"/>
                  </a:srgbClr>
                </a:outerShdw>
              </a:effectLst>
            </a:rPr>
            <a:t>104</a:t>
          </a:r>
          <a:r>
            <a:rPr lang="zh-TW" altLang="en-US" sz="2400" b="1" dirty="0">
              <a:effectLst>
                <a:outerShdw blurRad="38100" dist="38100" dir="2700000" algn="tl">
                  <a:srgbClr val="000000">
                    <a:alpha val="43137"/>
                  </a:srgbClr>
                </a:outerShdw>
              </a:effectLst>
            </a:rPr>
            <a:t>、</a:t>
          </a:r>
          <a:r>
            <a:rPr lang="en-US" altLang="zh-TW" sz="2400" b="1" dirty="0">
              <a:effectLst>
                <a:outerShdw blurRad="38100" dist="38100" dir="2700000" algn="tl">
                  <a:srgbClr val="000000">
                    <a:alpha val="43137"/>
                  </a:srgbClr>
                </a:outerShdw>
              </a:effectLst>
            </a:rPr>
            <a:t>105</a:t>
          </a:r>
          <a:r>
            <a:rPr lang="zh-TW" altLang="en-US" sz="2400" b="1" dirty="0">
              <a:effectLst>
                <a:outerShdw blurRad="38100" dist="38100" dir="2700000" algn="tl">
                  <a:srgbClr val="000000">
                    <a:alpha val="43137"/>
                  </a:srgbClr>
                </a:outerShdw>
              </a:effectLst>
            </a:rPr>
            <a:t>、</a:t>
          </a:r>
          <a:r>
            <a:rPr lang="en-US" altLang="zh-TW" sz="2400" b="1" dirty="0">
              <a:effectLst>
                <a:outerShdw blurRad="38100" dist="38100" dir="2700000" algn="tl">
                  <a:srgbClr val="000000">
                    <a:alpha val="43137"/>
                  </a:srgbClr>
                </a:outerShdw>
              </a:effectLst>
            </a:rPr>
            <a:t>107</a:t>
          </a:r>
          <a:endParaRPr lang="zh-TW" altLang="en-US" sz="2400" b="1" dirty="0">
            <a:effectLst>
              <a:outerShdw blurRad="38100" dist="38100" dir="2700000" algn="tl">
                <a:srgbClr val="000000">
                  <a:alpha val="43137"/>
                </a:srgbClr>
              </a:outerShdw>
            </a:effectLst>
          </a:endParaRPr>
        </a:p>
      </dgm:t>
    </dgm:pt>
    <dgm:pt modelId="{AC0529C8-2D30-40B0-A53C-E8CA0A5C333B}" type="parTrans" cxnId="{B7464D1C-6CB2-4E97-8AC1-56CCDF839CBE}">
      <dgm:prSet/>
      <dgm:spPr/>
      <dgm:t>
        <a:bodyPr/>
        <a:lstStyle/>
        <a:p>
          <a:pPr>
            <a:lnSpc>
              <a:spcPct val="100000"/>
            </a:lnSpc>
            <a:spcBef>
              <a:spcPts val="0"/>
            </a:spcBef>
            <a:spcAft>
              <a:spcPts val="0"/>
            </a:spcAft>
          </a:pPr>
          <a:endParaRPr lang="zh-TW" altLang="en-US" sz="2400" b="1">
            <a:effectLst>
              <a:outerShdw blurRad="38100" dist="38100" dir="2700000" algn="tl">
                <a:srgbClr val="000000">
                  <a:alpha val="43137"/>
                </a:srgbClr>
              </a:outerShdw>
            </a:effectLst>
          </a:endParaRPr>
        </a:p>
      </dgm:t>
    </dgm:pt>
    <dgm:pt modelId="{4046B189-0DD5-46F8-B72F-79ED368BCB12}" type="sibTrans" cxnId="{B7464D1C-6CB2-4E97-8AC1-56CCDF839CBE}">
      <dgm:prSet/>
      <dgm:spPr/>
      <dgm:t>
        <a:bodyPr/>
        <a:lstStyle/>
        <a:p>
          <a:pPr>
            <a:lnSpc>
              <a:spcPct val="100000"/>
            </a:lnSpc>
            <a:spcBef>
              <a:spcPts val="0"/>
            </a:spcBef>
            <a:spcAft>
              <a:spcPts val="0"/>
            </a:spcAft>
          </a:pPr>
          <a:endParaRPr lang="zh-TW" altLang="en-US" sz="2400" b="1">
            <a:effectLst>
              <a:outerShdw blurRad="38100" dist="38100" dir="2700000" algn="tl">
                <a:srgbClr val="000000">
                  <a:alpha val="43137"/>
                </a:srgbClr>
              </a:outerShdw>
            </a:effectLst>
          </a:endParaRPr>
        </a:p>
      </dgm:t>
    </dgm:pt>
    <dgm:pt modelId="{05AED2A4-A3BE-4F59-9F15-416C6F88441B}">
      <dgm:prSet custT="1"/>
      <dgm:spPr/>
      <dgm:t>
        <a:bodyPr/>
        <a:lstStyle/>
        <a:p>
          <a:pPr>
            <a:lnSpc>
              <a:spcPct val="100000"/>
            </a:lnSpc>
            <a:spcBef>
              <a:spcPts val="0"/>
            </a:spcBef>
            <a:spcAft>
              <a:spcPts val="0"/>
            </a:spcAft>
          </a:pPr>
          <a:r>
            <a:rPr lang="zh-TW" altLang="en-US" sz="2400" b="1" dirty="0">
              <a:effectLst>
                <a:outerShdw blurRad="38100" dist="38100" dir="2700000" algn="tl">
                  <a:srgbClr val="000000">
                    <a:alpha val="43137"/>
                  </a:srgbClr>
                </a:outerShdw>
              </a:effectLst>
            </a:rPr>
            <a:t>吳姵蓁老師</a:t>
          </a:r>
          <a:r>
            <a:rPr lang="en-US" altLang="zh-TW" sz="2400" b="1" dirty="0">
              <a:effectLst>
                <a:outerShdw blurRad="38100" dist="38100" dir="2700000" algn="tl">
                  <a:srgbClr val="000000">
                    <a:alpha val="43137"/>
                  </a:srgbClr>
                </a:outerShdw>
              </a:effectLst>
            </a:rPr>
            <a:t>(</a:t>
          </a:r>
          <a:r>
            <a:rPr lang="zh-TW" altLang="en-US" sz="2400" b="1" dirty="0">
              <a:effectLst>
                <a:outerShdw blurRad="38100" dist="38100" dir="2700000" algn="tl">
                  <a:srgbClr val="000000">
                    <a:alpha val="43137"/>
                  </a:srgbClr>
                </a:outerShdw>
              </a:effectLst>
            </a:rPr>
            <a:t>輔導室</a:t>
          </a:r>
          <a:r>
            <a:rPr lang="en-US" altLang="zh-TW" sz="2400" b="1" dirty="0">
              <a:effectLst>
                <a:outerShdw blurRad="38100" dist="38100" dir="2700000" algn="tl">
                  <a:srgbClr val="000000">
                    <a:alpha val="43137"/>
                  </a:srgbClr>
                </a:outerShdw>
              </a:effectLst>
            </a:rPr>
            <a:t>)</a:t>
          </a:r>
        </a:p>
        <a:p>
          <a:pPr>
            <a:lnSpc>
              <a:spcPct val="100000"/>
            </a:lnSpc>
            <a:spcBef>
              <a:spcPts val="0"/>
            </a:spcBef>
            <a:spcAft>
              <a:spcPts val="0"/>
            </a:spcAft>
          </a:pPr>
          <a:r>
            <a:rPr lang="en-US" altLang="zh-TW" sz="2400" b="1" dirty="0">
              <a:effectLst>
                <a:outerShdw blurRad="38100" dist="38100" dir="2700000" algn="tl">
                  <a:srgbClr val="000000">
                    <a:alpha val="43137"/>
                  </a:srgbClr>
                </a:outerShdw>
              </a:effectLst>
            </a:rPr>
            <a:t>103</a:t>
          </a:r>
          <a:r>
            <a:rPr lang="zh-TW" altLang="en-US" sz="2400" b="1" dirty="0">
              <a:effectLst>
                <a:outerShdw blurRad="38100" dist="38100" dir="2700000" algn="tl">
                  <a:srgbClr val="000000">
                    <a:alpha val="43137"/>
                  </a:srgbClr>
                </a:outerShdw>
              </a:effectLst>
            </a:rPr>
            <a:t>、</a:t>
          </a:r>
          <a:r>
            <a:rPr lang="en-US" altLang="zh-TW" sz="2400" b="1" dirty="0">
              <a:effectLst>
                <a:outerShdw blurRad="38100" dist="38100" dir="2700000" algn="tl">
                  <a:srgbClr val="000000">
                    <a:alpha val="43137"/>
                  </a:srgbClr>
                </a:outerShdw>
              </a:effectLst>
            </a:rPr>
            <a:t>108</a:t>
          </a:r>
          <a:r>
            <a:rPr lang="zh-TW" altLang="en-US" sz="2400" b="1" dirty="0">
              <a:effectLst>
                <a:outerShdw blurRad="38100" dist="38100" dir="2700000" algn="tl">
                  <a:srgbClr val="000000">
                    <a:alpha val="43137"/>
                  </a:srgbClr>
                </a:outerShdw>
              </a:effectLst>
            </a:rPr>
            <a:t>、</a:t>
          </a:r>
          <a:r>
            <a:rPr lang="en-US" altLang="zh-TW" sz="2400" b="1" dirty="0">
              <a:effectLst>
                <a:outerShdw blurRad="38100" dist="38100" dir="2700000" algn="tl">
                  <a:srgbClr val="000000">
                    <a:alpha val="43137"/>
                  </a:srgbClr>
                </a:outerShdw>
              </a:effectLst>
            </a:rPr>
            <a:t>110</a:t>
          </a:r>
          <a:endParaRPr lang="zh-TW" altLang="en-US" sz="2400" b="1" dirty="0">
            <a:effectLst>
              <a:outerShdw blurRad="38100" dist="38100" dir="2700000" algn="tl">
                <a:srgbClr val="000000">
                  <a:alpha val="43137"/>
                </a:srgbClr>
              </a:outerShdw>
            </a:effectLst>
          </a:endParaRPr>
        </a:p>
      </dgm:t>
    </dgm:pt>
    <dgm:pt modelId="{7E205CA9-2332-40EF-BB5A-2323879AAD38}" type="parTrans" cxnId="{62F5E1C5-9DA6-4527-8026-31F410FDD2A0}">
      <dgm:prSet/>
      <dgm:spPr/>
      <dgm:t>
        <a:bodyPr/>
        <a:lstStyle/>
        <a:p>
          <a:pPr>
            <a:lnSpc>
              <a:spcPct val="100000"/>
            </a:lnSpc>
            <a:spcBef>
              <a:spcPts val="0"/>
            </a:spcBef>
            <a:spcAft>
              <a:spcPts val="0"/>
            </a:spcAft>
          </a:pPr>
          <a:endParaRPr lang="zh-TW" altLang="en-US" sz="2400" b="1">
            <a:effectLst>
              <a:outerShdw blurRad="38100" dist="38100" dir="2700000" algn="tl">
                <a:srgbClr val="000000">
                  <a:alpha val="43137"/>
                </a:srgbClr>
              </a:outerShdw>
            </a:effectLst>
          </a:endParaRPr>
        </a:p>
      </dgm:t>
    </dgm:pt>
    <dgm:pt modelId="{57A3790D-C490-4A80-A9CD-0E5C969AC568}" type="sibTrans" cxnId="{62F5E1C5-9DA6-4527-8026-31F410FDD2A0}">
      <dgm:prSet/>
      <dgm:spPr/>
      <dgm:t>
        <a:bodyPr/>
        <a:lstStyle/>
        <a:p>
          <a:pPr>
            <a:lnSpc>
              <a:spcPct val="100000"/>
            </a:lnSpc>
            <a:spcBef>
              <a:spcPts val="0"/>
            </a:spcBef>
            <a:spcAft>
              <a:spcPts val="0"/>
            </a:spcAft>
          </a:pPr>
          <a:endParaRPr lang="zh-TW" altLang="en-US" sz="2400" b="1">
            <a:effectLst>
              <a:outerShdw blurRad="38100" dist="38100" dir="2700000" algn="tl">
                <a:srgbClr val="000000">
                  <a:alpha val="43137"/>
                </a:srgbClr>
              </a:outerShdw>
            </a:effectLst>
          </a:endParaRPr>
        </a:p>
      </dgm:t>
    </dgm:pt>
    <dgm:pt modelId="{F4F3B06E-E257-47C6-965A-B398B91A9499}" type="pres">
      <dgm:prSet presAssocID="{7E2AC24A-1B1E-4E5E-86B3-F317B3FEFB55}" presName="Name0" presStyleCnt="0">
        <dgm:presLayoutVars>
          <dgm:dir/>
          <dgm:resizeHandles val="exact"/>
        </dgm:presLayoutVars>
      </dgm:prSet>
      <dgm:spPr/>
      <dgm:t>
        <a:bodyPr/>
        <a:lstStyle/>
        <a:p>
          <a:endParaRPr lang="zh-TW" altLang="en-US"/>
        </a:p>
      </dgm:t>
    </dgm:pt>
    <dgm:pt modelId="{2BE3B11C-31D9-463A-8668-8E9E8C2A1144}" type="pres">
      <dgm:prSet presAssocID="{7E2AC24A-1B1E-4E5E-86B3-F317B3FEFB55}" presName="cycle" presStyleCnt="0"/>
      <dgm:spPr/>
    </dgm:pt>
    <dgm:pt modelId="{1A568F27-E6B2-4EF9-AC94-E6CD123CBC2C}" type="pres">
      <dgm:prSet presAssocID="{0E0E5221-11B0-4110-9A30-9FC1C94F3C02}" presName="nodeFirstNode" presStyleLbl="node1" presStyleIdx="0" presStyleCnt="5" custScaleX="133148">
        <dgm:presLayoutVars>
          <dgm:bulletEnabled val="1"/>
        </dgm:presLayoutVars>
      </dgm:prSet>
      <dgm:spPr/>
      <dgm:t>
        <a:bodyPr/>
        <a:lstStyle/>
        <a:p>
          <a:endParaRPr lang="zh-TW" altLang="en-US"/>
        </a:p>
      </dgm:t>
    </dgm:pt>
    <dgm:pt modelId="{14AE1F08-25D2-44F5-BAEB-78C553A1F36C}" type="pres">
      <dgm:prSet presAssocID="{A4F8BD28-313A-4AAB-8884-92C7C7AD1644}" presName="sibTransFirstNode" presStyleLbl="bgShp" presStyleIdx="0" presStyleCnt="1"/>
      <dgm:spPr/>
      <dgm:t>
        <a:bodyPr/>
        <a:lstStyle/>
        <a:p>
          <a:endParaRPr lang="zh-TW" altLang="en-US"/>
        </a:p>
      </dgm:t>
    </dgm:pt>
    <dgm:pt modelId="{753FDDC9-DAC6-46F3-9A93-FBF9B2C3A0F1}" type="pres">
      <dgm:prSet presAssocID="{4BD4DEDE-0C04-4B0E-8218-E2185577B776}" presName="nodeFollowingNodes" presStyleLbl="node1" presStyleIdx="1" presStyleCnt="5" custScaleX="132664">
        <dgm:presLayoutVars>
          <dgm:bulletEnabled val="1"/>
        </dgm:presLayoutVars>
      </dgm:prSet>
      <dgm:spPr/>
      <dgm:t>
        <a:bodyPr/>
        <a:lstStyle/>
        <a:p>
          <a:endParaRPr lang="zh-TW" altLang="en-US"/>
        </a:p>
      </dgm:t>
    </dgm:pt>
    <dgm:pt modelId="{43177244-30FE-4951-87BB-1A98459A91A1}" type="pres">
      <dgm:prSet presAssocID="{05AED2A4-A3BE-4F59-9F15-416C6F88441B}" presName="nodeFollowingNodes" presStyleLbl="node1" presStyleIdx="2" presStyleCnt="5" custScaleX="144877" custRadScaleRad="115304" custRadScaleInc="-23041">
        <dgm:presLayoutVars>
          <dgm:bulletEnabled val="1"/>
        </dgm:presLayoutVars>
      </dgm:prSet>
      <dgm:spPr/>
      <dgm:t>
        <a:bodyPr/>
        <a:lstStyle/>
        <a:p>
          <a:endParaRPr lang="zh-TW" altLang="en-US"/>
        </a:p>
      </dgm:t>
    </dgm:pt>
    <dgm:pt modelId="{AD04922C-3DB1-4F27-88E7-2BFAAE2E114E}" type="pres">
      <dgm:prSet presAssocID="{93F42E22-0535-4849-9CA9-D1CDEC43D1E3}" presName="nodeFollowingNodes" presStyleLbl="node1" presStyleIdx="3" presStyleCnt="5" custScaleX="125944" custRadScaleRad="115506" custRadScaleInc="21662">
        <dgm:presLayoutVars>
          <dgm:bulletEnabled val="1"/>
        </dgm:presLayoutVars>
      </dgm:prSet>
      <dgm:spPr/>
      <dgm:t>
        <a:bodyPr/>
        <a:lstStyle/>
        <a:p>
          <a:endParaRPr lang="zh-TW" altLang="en-US"/>
        </a:p>
      </dgm:t>
    </dgm:pt>
    <dgm:pt modelId="{9B5053A5-7431-48D3-BD5F-291E8305EBF0}" type="pres">
      <dgm:prSet presAssocID="{FF33F96F-8539-4B4D-BA97-C12CB9F051BE}" presName="nodeFollowingNodes" presStyleLbl="node1" presStyleIdx="4" presStyleCnt="5" custScaleX="133704">
        <dgm:presLayoutVars>
          <dgm:bulletEnabled val="1"/>
        </dgm:presLayoutVars>
      </dgm:prSet>
      <dgm:spPr/>
      <dgm:t>
        <a:bodyPr/>
        <a:lstStyle/>
        <a:p>
          <a:endParaRPr lang="zh-TW" altLang="en-US"/>
        </a:p>
      </dgm:t>
    </dgm:pt>
  </dgm:ptLst>
  <dgm:cxnLst>
    <dgm:cxn modelId="{19093254-C29E-4EEE-87E2-5CAC28B444E3}" type="presOf" srcId="{A4F8BD28-313A-4AAB-8884-92C7C7AD1644}" destId="{14AE1F08-25D2-44F5-BAEB-78C553A1F36C}" srcOrd="0" destOrd="0" presId="urn:microsoft.com/office/officeart/2005/8/layout/cycle3"/>
    <dgm:cxn modelId="{D45C3046-32FA-44EB-9621-C5EDCFF8E507}" type="presOf" srcId="{FF33F96F-8539-4B4D-BA97-C12CB9F051BE}" destId="{9B5053A5-7431-48D3-BD5F-291E8305EBF0}" srcOrd="0" destOrd="0" presId="urn:microsoft.com/office/officeart/2005/8/layout/cycle3"/>
    <dgm:cxn modelId="{40F50C6A-71EC-4644-99E2-2F94BA06C744}" srcId="{7E2AC24A-1B1E-4E5E-86B3-F317B3FEFB55}" destId="{93F42E22-0535-4849-9CA9-D1CDEC43D1E3}" srcOrd="3" destOrd="0" parTransId="{7911CF7B-7B6B-4A18-8BBC-EF52EF12CE80}" sibTransId="{E2010150-5B63-4552-8D39-C89C7A41AA7A}"/>
    <dgm:cxn modelId="{74B0132A-866D-45A4-B9DE-829947F6A10D}" type="presOf" srcId="{7E2AC24A-1B1E-4E5E-86B3-F317B3FEFB55}" destId="{F4F3B06E-E257-47C6-965A-B398B91A9499}" srcOrd="0" destOrd="0" presId="urn:microsoft.com/office/officeart/2005/8/layout/cycle3"/>
    <dgm:cxn modelId="{B7464D1C-6CB2-4E97-8AC1-56CCDF839CBE}" srcId="{7E2AC24A-1B1E-4E5E-86B3-F317B3FEFB55}" destId="{FF33F96F-8539-4B4D-BA97-C12CB9F051BE}" srcOrd="4" destOrd="0" parTransId="{AC0529C8-2D30-40B0-A53C-E8CA0A5C333B}" sibTransId="{4046B189-0DD5-46F8-B72F-79ED368BCB12}"/>
    <dgm:cxn modelId="{DE140C0B-7D06-4610-8C86-08C281C5AD83}" type="presOf" srcId="{0E0E5221-11B0-4110-9A30-9FC1C94F3C02}" destId="{1A568F27-E6B2-4EF9-AC94-E6CD123CBC2C}" srcOrd="0" destOrd="0" presId="urn:microsoft.com/office/officeart/2005/8/layout/cycle3"/>
    <dgm:cxn modelId="{A61D2B6D-5F36-457F-9E56-B09699A0EED1}" srcId="{7E2AC24A-1B1E-4E5E-86B3-F317B3FEFB55}" destId="{4BD4DEDE-0C04-4B0E-8218-E2185577B776}" srcOrd="1" destOrd="0" parTransId="{069E6864-5076-432B-81EA-6214CF732C3F}" sibTransId="{F1E34A45-95AA-4D7D-B2B9-F8B7BF4EB78B}"/>
    <dgm:cxn modelId="{B8FF6E4F-84FD-449A-A89F-C3168CED6DCD}" type="presOf" srcId="{4BD4DEDE-0C04-4B0E-8218-E2185577B776}" destId="{753FDDC9-DAC6-46F3-9A93-FBF9B2C3A0F1}" srcOrd="0" destOrd="0" presId="urn:microsoft.com/office/officeart/2005/8/layout/cycle3"/>
    <dgm:cxn modelId="{DD46DF82-86D3-4374-90E1-73D9A178FB86}" srcId="{7E2AC24A-1B1E-4E5E-86B3-F317B3FEFB55}" destId="{0E0E5221-11B0-4110-9A30-9FC1C94F3C02}" srcOrd="0" destOrd="0" parTransId="{532C5F8E-040E-42E7-BF2C-0097E9B28D25}" sibTransId="{A4F8BD28-313A-4AAB-8884-92C7C7AD1644}"/>
    <dgm:cxn modelId="{B8EF015B-9F48-4C56-9190-ADE881D5162A}" type="presOf" srcId="{93F42E22-0535-4849-9CA9-D1CDEC43D1E3}" destId="{AD04922C-3DB1-4F27-88E7-2BFAAE2E114E}" srcOrd="0" destOrd="0" presId="urn:microsoft.com/office/officeart/2005/8/layout/cycle3"/>
    <dgm:cxn modelId="{91414548-7D87-4AEB-AF56-019DE0D4E933}" type="presOf" srcId="{05AED2A4-A3BE-4F59-9F15-416C6F88441B}" destId="{43177244-30FE-4951-87BB-1A98459A91A1}" srcOrd="0" destOrd="0" presId="urn:microsoft.com/office/officeart/2005/8/layout/cycle3"/>
    <dgm:cxn modelId="{62F5E1C5-9DA6-4527-8026-31F410FDD2A0}" srcId="{7E2AC24A-1B1E-4E5E-86B3-F317B3FEFB55}" destId="{05AED2A4-A3BE-4F59-9F15-416C6F88441B}" srcOrd="2" destOrd="0" parTransId="{7E205CA9-2332-40EF-BB5A-2323879AAD38}" sibTransId="{57A3790D-C490-4A80-A9CD-0E5C969AC568}"/>
    <dgm:cxn modelId="{18703EF0-C9E0-4DC3-BDE2-293F8B7287F9}" type="presParOf" srcId="{F4F3B06E-E257-47C6-965A-B398B91A9499}" destId="{2BE3B11C-31D9-463A-8668-8E9E8C2A1144}" srcOrd="0" destOrd="0" presId="urn:microsoft.com/office/officeart/2005/8/layout/cycle3"/>
    <dgm:cxn modelId="{75A5B322-5320-4021-9F87-DCC348F2DA3A}" type="presParOf" srcId="{2BE3B11C-31D9-463A-8668-8E9E8C2A1144}" destId="{1A568F27-E6B2-4EF9-AC94-E6CD123CBC2C}" srcOrd="0" destOrd="0" presId="urn:microsoft.com/office/officeart/2005/8/layout/cycle3"/>
    <dgm:cxn modelId="{6D8FA8B2-6C86-4319-A8D0-9F1FF1A02A8D}" type="presParOf" srcId="{2BE3B11C-31D9-463A-8668-8E9E8C2A1144}" destId="{14AE1F08-25D2-44F5-BAEB-78C553A1F36C}" srcOrd="1" destOrd="0" presId="urn:microsoft.com/office/officeart/2005/8/layout/cycle3"/>
    <dgm:cxn modelId="{F963B616-5459-4A15-86D0-4EEBBC59628E}" type="presParOf" srcId="{2BE3B11C-31D9-463A-8668-8E9E8C2A1144}" destId="{753FDDC9-DAC6-46F3-9A93-FBF9B2C3A0F1}" srcOrd="2" destOrd="0" presId="urn:microsoft.com/office/officeart/2005/8/layout/cycle3"/>
    <dgm:cxn modelId="{CE5CEED4-965C-4802-825A-2477DCF862AA}" type="presParOf" srcId="{2BE3B11C-31D9-463A-8668-8E9E8C2A1144}" destId="{43177244-30FE-4951-87BB-1A98459A91A1}" srcOrd="3" destOrd="0" presId="urn:microsoft.com/office/officeart/2005/8/layout/cycle3"/>
    <dgm:cxn modelId="{FEF874F8-F83F-49A6-9E82-2CE0BEB15068}" type="presParOf" srcId="{2BE3B11C-31D9-463A-8668-8E9E8C2A1144}" destId="{AD04922C-3DB1-4F27-88E7-2BFAAE2E114E}" srcOrd="4" destOrd="0" presId="urn:microsoft.com/office/officeart/2005/8/layout/cycle3"/>
    <dgm:cxn modelId="{93362E55-94CF-418C-BF4D-EFFA55F25907}" type="presParOf" srcId="{2BE3B11C-31D9-463A-8668-8E9E8C2A1144}" destId="{9B5053A5-7431-48D3-BD5F-291E8305EBF0}" srcOrd="5" destOrd="0" presId="urn:microsoft.com/office/officeart/2005/8/layout/cycle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DC8F4-6C97-46D3-9AB1-C943A96FF732}">
      <dsp:nvSpPr>
        <dsp:cNvPr id="0" name=""/>
        <dsp:cNvSpPr/>
      </dsp:nvSpPr>
      <dsp:spPr>
        <a:xfrm>
          <a:off x="2944276" y="2140295"/>
          <a:ext cx="1528271" cy="15282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ts val="3120"/>
            </a:lnSpc>
            <a:spcBef>
              <a:spcPct val="0"/>
            </a:spcBef>
            <a:spcAft>
              <a:spcPts val="0"/>
            </a:spcAft>
            <a:buNone/>
          </a:pPr>
          <a:r>
            <a:rPr lang="en-US" altLang="zh-TW" sz="2600" kern="1200" dirty="0"/>
            <a:t>108</a:t>
          </a:r>
        </a:p>
        <a:p>
          <a:pPr marL="0" lvl="0" indent="0" algn="ctr" defTabSz="1155700">
            <a:lnSpc>
              <a:spcPts val="3120"/>
            </a:lnSpc>
            <a:spcBef>
              <a:spcPct val="0"/>
            </a:spcBef>
            <a:spcAft>
              <a:spcPts val="0"/>
            </a:spcAft>
            <a:buNone/>
          </a:pPr>
          <a:r>
            <a:rPr lang="zh-TW" altLang="en-US" sz="2600" kern="1200" dirty="0"/>
            <a:t>新課綱</a:t>
          </a:r>
        </a:p>
      </dsp:txBody>
      <dsp:txXfrm>
        <a:off x="3168086" y="2364105"/>
        <a:ext cx="1080651" cy="1080651"/>
      </dsp:txXfrm>
    </dsp:sp>
    <dsp:sp modelId="{5DDF69F6-E437-4F4B-A480-EEE1830F92BD}">
      <dsp:nvSpPr>
        <dsp:cNvPr id="0" name=""/>
        <dsp:cNvSpPr/>
      </dsp:nvSpPr>
      <dsp:spPr>
        <a:xfrm rot="16200000">
          <a:off x="3546916" y="1584922"/>
          <a:ext cx="322990" cy="51961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a:off x="3595365" y="1737293"/>
        <a:ext cx="226093" cy="311768"/>
      </dsp:txXfrm>
    </dsp:sp>
    <dsp:sp modelId="{EC88DDD1-1496-4F23-8BBE-65DF69D014BD}">
      <dsp:nvSpPr>
        <dsp:cNvPr id="0" name=""/>
        <dsp:cNvSpPr/>
      </dsp:nvSpPr>
      <dsp:spPr>
        <a:xfrm>
          <a:off x="2944276" y="2607"/>
          <a:ext cx="1528271" cy="152827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effectLst>
                <a:outerShdw blurRad="38100" dist="38100" dir="2700000" algn="tl">
                  <a:srgbClr val="000000">
                    <a:alpha val="43137"/>
                  </a:srgbClr>
                </a:outerShdw>
              </a:effectLst>
            </a:rPr>
            <a:t>彈性  學習</a:t>
          </a:r>
        </a:p>
      </dsp:txBody>
      <dsp:txXfrm>
        <a:off x="3168086" y="226417"/>
        <a:ext cx="1080651" cy="1080651"/>
      </dsp:txXfrm>
    </dsp:sp>
    <dsp:sp modelId="{046C2FC1-57ED-477C-8F5A-6DD2BC45617E}">
      <dsp:nvSpPr>
        <dsp:cNvPr id="0" name=""/>
        <dsp:cNvSpPr/>
      </dsp:nvSpPr>
      <dsp:spPr>
        <a:xfrm rot="20520000">
          <a:off x="4554753" y="2317158"/>
          <a:ext cx="322990" cy="51961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a:off x="4557124" y="2436051"/>
        <a:ext cx="226093" cy="311768"/>
      </dsp:txXfrm>
    </dsp:sp>
    <dsp:sp modelId="{013BDDEC-ED94-4CC6-9228-ED0474534F3E}">
      <dsp:nvSpPr>
        <dsp:cNvPr id="0" name=""/>
        <dsp:cNvSpPr/>
      </dsp:nvSpPr>
      <dsp:spPr>
        <a:xfrm>
          <a:off x="4977338" y="1479713"/>
          <a:ext cx="1528271" cy="152827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effectLst>
                <a:outerShdw blurRad="38100" dist="38100" dir="2700000" algn="tl">
                  <a:srgbClr val="000000">
                    <a:alpha val="43137"/>
                  </a:srgbClr>
                </a:outerShdw>
              </a:effectLst>
            </a:rPr>
            <a:t>多元  選修</a:t>
          </a:r>
        </a:p>
      </dsp:txBody>
      <dsp:txXfrm>
        <a:off x="5201148" y="1703523"/>
        <a:ext cx="1080651" cy="1080651"/>
      </dsp:txXfrm>
    </dsp:sp>
    <dsp:sp modelId="{5470DF2D-0B11-4AA8-9378-DA01EEF168B5}">
      <dsp:nvSpPr>
        <dsp:cNvPr id="0" name=""/>
        <dsp:cNvSpPr/>
      </dsp:nvSpPr>
      <dsp:spPr>
        <a:xfrm rot="3240000">
          <a:off x="4169794" y="3501942"/>
          <a:ext cx="322990" cy="51961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a:off x="4189765" y="3566668"/>
        <a:ext cx="226093" cy="311768"/>
      </dsp:txXfrm>
    </dsp:sp>
    <dsp:sp modelId="{4438406B-39D7-447F-AA83-EE284F597089}">
      <dsp:nvSpPr>
        <dsp:cNvPr id="0" name=""/>
        <dsp:cNvSpPr/>
      </dsp:nvSpPr>
      <dsp:spPr>
        <a:xfrm>
          <a:off x="4200777" y="3869721"/>
          <a:ext cx="1528271" cy="152827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t>學習歷程檔案</a:t>
          </a:r>
        </a:p>
      </dsp:txBody>
      <dsp:txXfrm>
        <a:off x="4424587" y="4093531"/>
        <a:ext cx="1080651" cy="1080651"/>
      </dsp:txXfrm>
    </dsp:sp>
    <dsp:sp modelId="{C0E99F4E-1A4D-40ED-9A19-05F3DA6D8D59}">
      <dsp:nvSpPr>
        <dsp:cNvPr id="0" name=""/>
        <dsp:cNvSpPr/>
      </dsp:nvSpPr>
      <dsp:spPr>
        <a:xfrm rot="7560000">
          <a:off x="2924038" y="3501942"/>
          <a:ext cx="322990" cy="51961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rot="10800000">
        <a:off x="3000964" y="3566668"/>
        <a:ext cx="226093" cy="311768"/>
      </dsp:txXfrm>
    </dsp:sp>
    <dsp:sp modelId="{7C90D8EA-E84D-42B3-B779-DB8A134969BB}">
      <dsp:nvSpPr>
        <dsp:cNvPr id="0" name=""/>
        <dsp:cNvSpPr/>
      </dsp:nvSpPr>
      <dsp:spPr>
        <a:xfrm>
          <a:off x="1687774" y="3869721"/>
          <a:ext cx="1528271" cy="152827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altLang="zh-TW" sz="2300" kern="1200" dirty="0" err="1"/>
            <a:t>ColleGo</a:t>
          </a:r>
          <a:endParaRPr lang="zh-TW" altLang="en-US" sz="2300" kern="1200" dirty="0"/>
        </a:p>
      </dsp:txBody>
      <dsp:txXfrm>
        <a:off x="1911584" y="4093531"/>
        <a:ext cx="1080651" cy="1080651"/>
      </dsp:txXfrm>
    </dsp:sp>
    <dsp:sp modelId="{FFDBE10F-D708-426A-8C74-F88372D28CC0}">
      <dsp:nvSpPr>
        <dsp:cNvPr id="0" name=""/>
        <dsp:cNvSpPr/>
      </dsp:nvSpPr>
      <dsp:spPr>
        <a:xfrm rot="11880000">
          <a:off x="2539079" y="2317158"/>
          <a:ext cx="322990" cy="51961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rot="10800000">
        <a:off x="2633605" y="2436051"/>
        <a:ext cx="226093" cy="311768"/>
      </dsp:txXfrm>
    </dsp:sp>
    <dsp:sp modelId="{4F3DA42C-1444-4C8D-BB5E-99FF4608029B}">
      <dsp:nvSpPr>
        <dsp:cNvPr id="0" name=""/>
        <dsp:cNvSpPr/>
      </dsp:nvSpPr>
      <dsp:spPr>
        <a:xfrm>
          <a:off x="911214" y="1479713"/>
          <a:ext cx="1528271" cy="15282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zh-TW" altLang="en-US" sz="2300" kern="1200" dirty="0"/>
            <a:t>課程諮詢輔導</a:t>
          </a:r>
        </a:p>
      </dsp:txBody>
      <dsp:txXfrm>
        <a:off x="1135024" y="1703523"/>
        <a:ext cx="1080651" cy="1080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E1F08-25D2-44F5-BAEB-78C553A1F36C}">
      <dsp:nvSpPr>
        <dsp:cNvPr id="0" name=""/>
        <dsp:cNvSpPr/>
      </dsp:nvSpPr>
      <dsp:spPr>
        <a:xfrm>
          <a:off x="2760948" y="-371674"/>
          <a:ext cx="5235289" cy="5235289"/>
        </a:xfrm>
        <a:prstGeom prst="circularArrow">
          <a:avLst>
            <a:gd name="adj1" fmla="val 5544"/>
            <a:gd name="adj2" fmla="val 330680"/>
            <a:gd name="adj3" fmla="val 12879564"/>
            <a:gd name="adj4" fmla="val 1795901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68F27-E6B2-4EF9-AC94-E6CD123CBC2C}">
      <dsp:nvSpPr>
        <dsp:cNvPr id="0" name=""/>
        <dsp:cNvSpPr/>
      </dsp:nvSpPr>
      <dsp:spPr>
        <a:xfrm>
          <a:off x="3716115" y="845"/>
          <a:ext cx="3324954" cy="12485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zh-TW" altLang="en-US" sz="2400" b="1" kern="1200" dirty="0">
              <a:effectLst>
                <a:outerShdw blurRad="38100" dist="38100" dir="2700000" algn="tl">
                  <a:srgbClr val="000000">
                    <a:alpha val="43137"/>
                  </a:srgbClr>
                </a:outerShdw>
              </a:effectLst>
            </a:rPr>
            <a:t>林麗悅老師</a:t>
          </a:r>
          <a:r>
            <a:rPr lang="en-US" altLang="zh-TW" sz="2400" b="1" kern="1200" dirty="0">
              <a:effectLst>
                <a:outerShdw blurRad="38100" dist="38100" dir="2700000" algn="tl">
                  <a:srgbClr val="000000">
                    <a:alpha val="43137"/>
                  </a:srgbClr>
                </a:outerShdw>
              </a:effectLst>
            </a:rPr>
            <a:t>(</a:t>
          </a:r>
          <a:r>
            <a:rPr lang="zh-TW" altLang="en-US" sz="2400" b="1" kern="1200" dirty="0">
              <a:effectLst>
                <a:outerShdw blurRad="38100" dist="38100" dir="2700000" algn="tl">
                  <a:srgbClr val="000000">
                    <a:alpha val="43137"/>
                  </a:srgbClr>
                </a:outerShdw>
              </a:effectLst>
            </a:rPr>
            <a:t>化工科</a:t>
          </a:r>
          <a:r>
            <a:rPr lang="en-US" altLang="zh-TW" sz="2400" b="1" kern="1200" dirty="0">
              <a:effectLst>
                <a:outerShdw blurRad="38100" dist="38100" dir="2700000" algn="tl">
                  <a:srgbClr val="000000">
                    <a:alpha val="43137"/>
                  </a:srgbClr>
                </a:outerShdw>
              </a:effectLst>
            </a:rPr>
            <a:t>)</a:t>
          </a:r>
        </a:p>
        <a:p>
          <a:pPr marL="0" lvl="0" indent="0" algn="ctr" defTabSz="1066800">
            <a:lnSpc>
              <a:spcPct val="100000"/>
            </a:lnSpc>
            <a:spcBef>
              <a:spcPct val="0"/>
            </a:spcBef>
            <a:spcAft>
              <a:spcPts val="0"/>
            </a:spcAft>
            <a:buNone/>
          </a:pPr>
          <a:r>
            <a:rPr lang="en-US" altLang="zh-TW" sz="2400" b="1" kern="1200" dirty="0">
              <a:effectLst>
                <a:outerShdw blurRad="38100" dist="38100" dir="2700000" algn="tl">
                  <a:srgbClr val="000000">
                    <a:alpha val="43137"/>
                  </a:srgbClr>
                </a:outerShdw>
              </a:effectLst>
            </a:rPr>
            <a:t>101</a:t>
          </a:r>
          <a:r>
            <a:rPr lang="zh-TW" altLang="en-US" sz="2400" b="1" kern="1200" dirty="0">
              <a:effectLst>
                <a:outerShdw blurRad="38100" dist="38100" dir="2700000" algn="tl">
                  <a:srgbClr val="000000">
                    <a:alpha val="43137"/>
                  </a:srgbClr>
                </a:outerShdw>
              </a:effectLst>
            </a:rPr>
            <a:t>、</a:t>
          </a:r>
          <a:r>
            <a:rPr lang="en-US" altLang="zh-TW" sz="2400" b="1" kern="1200" dirty="0">
              <a:effectLst>
                <a:outerShdw blurRad="38100" dist="38100" dir="2700000" algn="tl">
                  <a:srgbClr val="000000">
                    <a:alpha val="43137"/>
                  </a:srgbClr>
                </a:outerShdw>
              </a:effectLst>
            </a:rPr>
            <a:t>102</a:t>
          </a:r>
          <a:endParaRPr lang="zh-TW" altLang="en-US" sz="2400" b="1" kern="1200" dirty="0">
            <a:effectLst>
              <a:outerShdw blurRad="38100" dist="38100" dir="2700000" algn="tl">
                <a:srgbClr val="000000">
                  <a:alpha val="43137"/>
                </a:srgbClr>
              </a:outerShdw>
            </a:effectLst>
          </a:endParaRPr>
        </a:p>
      </dsp:txBody>
      <dsp:txXfrm>
        <a:off x="3777066" y="61796"/>
        <a:ext cx="3203052" cy="1126691"/>
      </dsp:txXfrm>
    </dsp:sp>
    <dsp:sp modelId="{753FDDC9-DAC6-46F3-9A93-FBF9B2C3A0F1}">
      <dsp:nvSpPr>
        <dsp:cNvPr id="0" name=""/>
        <dsp:cNvSpPr/>
      </dsp:nvSpPr>
      <dsp:spPr>
        <a:xfrm>
          <a:off x="5845423" y="1543487"/>
          <a:ext cx="3312868" cy="124859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zh-TW" altLang="en-US" sz="2400" b="1" kern="1200" dirty="0">
              <a:effectLst>
                <a:outerShdw blurRad="38100" dist="38100" dir="2700000" algn="tl">
                  <a:srgbClr val="000000">
                    <a:alpha val="43137"/>
                  </a:srgbClr>
                </a:outerShdw>
              </a:effectLst>
            </a:rPr>
            <a:t>蔡玉媚老師</a:t>
          </a:r>
          <a:r>
            <a:rPr lang="en-US" altLang="zh-TW" sz="2400" b="1" kern="1200" dirty="0">
              <a:effectLst>
                <a:outerShdw blurRad="38100" dist="38100" dir="2700000" algn="tl">
                  <a:srgbClr val="000000">
                    <a:alpha val="43137"/>
                  </a:srgbClr>
                </a:outerShdw>
              </a:effectLst>
            </a:rPr>
            <a:t>(</a:t>
          </a:r>
          <a:r>
            <a:rPr lang="en-US" altLang="zh-TW" sz="2400" b="1" kern="1200" dirty="0" err="1">
              <a:effectLst>
                <a:outerShdw blurRad="38100" dist="38100" dir="2700000" algn="tl">
                  <a:srgbClr val="000000">
                    <a:alpha val="43137"/>
                  </a:srgbClr>
                </a:outerShdw>
              </a:effectLst>
            </a:rPr>
            <a:t>2A</a:t>
          </a:r>
          <a:r>
            <a:rPr lang="en-US" altLang="zh-TW" sz="2400" b="1" kern="1200" dirty="0">
              <a:effectLst>
                <a:outerShdw blurRad="38100" dist="38100" dir="2700000" algn="tl">
                  <a:srgbClr val="000000">
                    <a:alpha val="43137"/>
                  </a:srgbClr>
                </a:outerShdw>
              </a:effectLst>
            </a:rPr>
            <a:t>)</a:t>
          </a:r>
        </a:p>
        <a:p>
          <a:pPr marL="0" lvl="0" indent="0" algn="ctr" defTabSz="1066800">
            <a:lnSpc>
              <a:spcPct val="100000"/>
            </a:lnSpc>
            <a:spcBef>
              <a:spcPct val="0"/>
            </a:spcBef>
            <a:spcAft>
              <a:spcPts val="0"/>
            </a:spcAft>
            <a:buNone/>
          </a:pPr>
          <a:r>
            <a:rPr lang="en-US" altLang="zh-TW" sz="2400" b="1" kern="1200" dirty="0">
              <a:effectLst>
                <a:outerShdw blurRad="38100" dist="38100" dir="2700000" algn="tl">
                  <a:srgbClr val="000000">
                    <a:alpha val="43137"/>
                  </a:srgbClr>
                </a:outerShdw>
              </a:effectLst>
            </a:rPr>
            <a:t>106</a:t>
          </a:r>
          <a:r>
            <a:rPr lang="zh-TW" altLang="en-US" sz="2400" b="1" kern="1200" dirty="0">
              <a:effectLst>
                <a:outerShdw blurRad="38100" dist="38100" dir="2700000" algn="tl">
                  <a:srgbClr val="000000">
                    <a:alpha val="43137"/>
                  </a:srgbClr>
                </a:outerShdw>
              </a:effectLst>
            </a:rPr>
            <a:t>、</a:t>
          </a:r>
          <a:r>
            <a:rPr lang="en-US" altLang="zh-TW" sz="2400" b="1" kern="1200" dirty="0">
              <a:effectLst>
                <a:outerShdw blurRad="38100" dist="38100" dir="2700000" algn="tl">
                  <a:srgbClr val="000000">
                    <a:alpha val="43137"/>
                  </a:srgbClr>
                </a:outerShdw>
              </a:effectLst>
            </a:rPr>
            <a:t>109</a:t>
          </a:r>
          <a:r>
            <a:rPr lang="zh-TW" altLang="en-US" sz="2400" b="1" kern="1200" dirty="0">
              <a:effectLst>
                <a:outerShdw blurRad="38100" dist="38100" dir="2700000" algn="tl">
                  <a:srgbClr val="000000">
                    <a:alpha val="43137"/>
                  </a:srgbClr>
                </a:outerShdw>
              </a:effectLst>
            </a:rPr>
            <a:t>、</a:t>
          </a:r>
          <a:r>
            <a:rPr lang="en-US" altLang="zh-TW" sz="2400" b="1" kern="1200" dirty="0">
              <a:effectLst>
                <a:outerShdw blurRad="38100" dist="38100" dir="2700000" algn="tl">
                  <a:srgbClr val="000000">
                    <a:alpha val="43137"/>
                  </a:srgbClr>
                </a:outerShdw>
              </a:effectLst>
            </a:rPr>
            <a:t>114</a:t>
          </a:r>
          <a:endParaRPr lang="zh-TW" altLang="en-US" sz="2400" b="1" kern="1200" dirty="0">
            <a:effectLst>
              <a:outerShdw blurRad="38100" dist="38100" dir="2700000" algn="tl">
                <a:srgbClr val="000000">
                  <a:alpha val="43137"/>
                </a:srgbClr>
              </a:outerShdw>
            </a:effectLst>
          </a:endParaRPr>
        </a:p>
      </dsp:txBody>
      <dsp:txXfrm>
        <a:off x="5906374" y="1604438"/>
        <a:ext cx="3190966" cy="1126691"/>
      </dsp:txXfrm>
    </dsp:sp>
    <dsp:sp modelId="{43177244-30FE-4951-87BB-1A98459A91A1}">
      <dsp:nvSpPr>
        <dsp:cNvPr id="0" name=""/>
        <dsp:cNvSpPr/>
      </dsp:nvSpPr>
      <dsp:spPr>
        <a:xfrm>
          <a:off x="5536544" y="3894070"/>
          <a:ext cx="3617849" cy="12485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zh-TW" altLang="en-US" sz="2400" b="1" kern="1200" dirty="0">
              <a:effectLst>
                <a:outerShdw blurRad="38100" dist="38100" dir="2700000" algn="tl">
                  <a:srgbClr val="000000">
                    <a:alpha val="43137"/>
                  </a:srgbClr>
                </a:outerShdw>
              </a:effectLst>
            </a:rPr>
            <a:t>吳姵蓁老師</a:t>
          </a:r>
          <a:r>
            <a:rPr lang="en-US" altLang="zh-TW" sz="2400" b="1" kern="1200" dirty="0">
              <a:effectLst>
                <a:outerShdw blurRad="38100" dist="38100" dir="2700000" algn="tl">
                  <a:srgbClr val="000000">
                    <a:alpha val="43137"/>
                  </a:srgbClr>
                </a:outerShdw>
              </a:effectLst>
            </a:rPr>
            <a:t>(</a:t>
          </a:r>
          <a:r>
            <a:rPr lang="zh-TW" altLang="en-US" sz="2400" b="1" kern="1200" dirty="0">
              <a:effectLst>
                <a:outerShdw blurRad="38100" dist="38100" dir="2700000" algn="tl">
                  <a:srgbClr val="000000">
                    <a:alpha val="43137"/>
                  </a:srgbClr>
                </a:outerShdw>
              </a:effectLst>
            </a:rPr>
            <a:t>輔導室</a:t>
          </a:r>
          <a:r>
            <a:rPr lang="en-US" altLang="zh-TW" sz="2400" b="1" kern="1200" dirty="0">
              <a:effectLst>
                <a:outerShdw blurRad="38100" dist="38100" dir="2700000" algn="tl">
                  <a:srgbClr val="000000">
                    <a:alpha val="43137"/>
                  </a:srgbClr>
                </a:outerShdw>
              </a:effectLst>
            </a:rPr>
            <a:t>)</a:t>
          </a:r>
        </a:p>
        <a:p>
          <a:pPr marL="0" lvl="0" indent="0" algn="ctr" defTabSz="1066800">
            <a:lnSpc>
              <a:spcPct val="100000"/>
            </a:lnSpc>
            <a:spcBef>
              <a:spcPct val="0"/>
            </a:spcBef>
            <a:spcAft>
              <a:spcPts val="0"/>
            </a:spcAft>
            <a:buNone/>
          </a:pPr>
          <a:r>
            <a:rPr lang="en-US" altLang="zh-TW" sz="2400" b="1" kern="1200" dirty="0">
              <a:effectLst>
                <a:outerShdw blurRad="38100" dist="38100" dir="2700000" algn="tl">
                  <a:srgbClr val="000000">
                    <a:alpha val="43137"/>
                  </a:srgbClr>
                </a:outerShdw>
              </a:effectLst>
            </a:rPr>
            <a:t>103</a:t>
          </a:r>
          <a:r>
            <a:rPr lang="zh-TW" altLang="en-US" sz="2400" b="1" kern="1200" dirty="0">
              <a:effectLst>
                <a:outerShdw blurRad="38100" dist="38100" dir="2700000" algn="tl">
                  <a:srgbClr val="000000">
                    <a:alpha val="43137"/>
                  </a:srgbClr>
                </a:outerShdw>
              </a:effectLst>
            </a:rPr>
            <a:t>、</a:t>
          </a:r>
          <a:r>
            <a:rPr lang="en-US" altLang="zh-TW" sz="2400" b="1" kern="1200" dirty="0">
              <a:effectLst>
                <a:outerShdw blurRad="38100" dist="38100" dir="2700000" algn="tl">
                  <a:srgbClr val="000000">
                    <a:alpha val="43137"/>
                  </a:srgbClr>
                </a:outerShdw>
              </a:effectLst>
            </a:rPr>
            <a:t>108</a:t>
          </a:r>
          <a:r>
            <a:rPr lang="zh-TW" altLang="en-US" sz="2400" b="1" kern="1200" dirty="0">
              <a:effectLst>
                <a:outerShdw blurRad="38100" dist="38100" dir="2700000" algn="tl">
                  <a:srgbClr val="000000">
                    <a:alpha val="43137"/>
                  </a:srgbClr>
                </a:outerShdw>
              </a:effectLst>
            </a:rPr>
            <a:t>、</a:t>
          </a:r>
          <a:r>
            <a:rPr lang="en-US" altLang="zh-TW" sz="2400" b="1" kern="1200" dirty="0">
              <a:effectLst>
                <a:outerShdw blurRad="38100" dist="38100" dir="2700000" algn="tl">
                  <a:srgbClr val="000000">
                    <a:alpha val="43137"/>
                  </a:srgbClr>
                </a:outerShdw>
              </a:effectLst>
            </a:rPr>
            <a:t>110</a:t>
          </a:r>
          <a:endParaRPr lang="zh-TW" altLang="en-US" sz="2400" b="1" kern="1200" dirty="0">
            <a:effectLst>
              <a:outerShdw blurRad="38100" dist="38100" dir="2700000" algn="tl">
                <a:srgbClr val="000000">
                  <a:alpha val="43137"/>
                </a:srgbClr>
              </a:outerShdw>
            </a:effectLst>
          </a:endParaRPr>
        </a:p>
      </dsp:txBody>
      <dsp:txXfrm>
        <a:off x="5597495" y="3955021"/>
        <a:ext cx="3495947" cy="1126691"/>
      </dsp:txXfrm>
    </dsp:sp>
    <dsp:sp modelId="{AD04922C-3DB1-4F27-88E7-2BFAAE2E114E}">
      <dsp:nvSpPr>
        <dsp:cNvPr id="0" name=""/>
        <dsp:cNvSpPr/>
      </dsp:nvSpPr>
      <dsp:spPr>
        <a:xfrm>
          <a:off x="1859970" y="3925258"/>
          <a:ext cx="3145057" cy="12485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zh-TW" altLang="en-US" sz="2400" b="1" kern="1200" dirty="0">
              <a:effectLst>
                <a:outerShdw blurRad="38100" dist="38100" dir="2700000" algn="tl">
                  <a:srgbClr val="000000">
                    <a:alpha val="43137"/>
                  </a:srgbClr>
                </a:outerShdw>
              </a:effectLst>
            </a:rPr>
            <a:t>張瓊華老師</a:t>
          </a:r>
          <a:r>
            <a:rPr lang="en-US" altLang="zh-TW" sz="2400" b="1" kern="1200" dirty="0">
              <a:effectLst>
                <a:outerShdw blurRad="38100" dist="38100" dir="2700000" algn="tl">
                  <a:srgbClr val="000000">
                    <a:alpha val="43137"/>
                  </a:srgbClr>
                </a:outerShdw>
              </a:effectLst>
            </a:rPr>
            <a:t>(</a:t>
          </a:r>
          <a:r>
            <a:rPr lang="en-US" altLang="zh-TW" sz="2400" b="1" kern="1200" dirty="0" err="1">
              <a:effectLst>
                <a:outerShdw blurRad="38100" dist="38100" dir="2700000" algn="tl">
                  <a:srgbClr val="000000">
                    <a:alpha val="43137"/>
                  </a:srgbClr>
                </a:outerShdw>
              </a:effectLst>
            </a:rPr>
            <a:t>1A</a:t>
          </a:r>
          <a:r>
            <a:rPr lang="en-US" altLang="zh-TW" sz="2400" b="1" kern="1200" dirty="0">
              <a:effectLst>
                <a:outerShdw blurRad="38100" dist="38100" dir="2700000" algn="tl">
                  <a:srgbClr val="000000">
                    <a:alpha val="43137"/>
                  </a:srgbClr>
                </a:outerShdw>
              </a:effectLst>
            </a:rPr>
            <a:t>)</a:t>
          </a:r>
        </a:p>
        <a:p>
          <a:pPr marL="0" lvl="0" indent="0" algn="ctr" defTabSz="1066800">
            <a:lnSpc>
              <a:spcPct val="100000"/>
            </a:lnSpc>
            <a:spcBef>
              <a:spcPct val="0"/>
            </a:spcBef>
            <a:spcAft>
              <a:spcPts val="0"/>
            </a:spcAft>
            <a:buNone/>
          </a:pPr>
          <a:r>
            <a:rPr lang="en-US" altLang="zh-TW" sz="2400" b="1" kern="1200" dirty="0">
              <a:effectLst>
                <a:outerShdw blurRad="38100" dist="38100" dir="2700000" algn="tl">
                  <a:srgbClr val="000000">
                    <a:alpha val="43137"/>
                  </a:srgbClr>
                </a:outerShdw>
              </a:effectLst>
            </a:rPr>
            <a:t>111</a:t>
          </a:r>
          <a:r>
            <a:rPr lang="zh-TW" altLang="en-US" sz="2400" b="1" kern="1200" dirty="0">
              <a:effectLst>
                <a:outerShdw blurRad="38100" dist="38100" dir="2700000" algn="tl">
                  <a:srgbClr val="000000">
                    <a:alpha val="43137"/>
                  </a:srgbClr>
                </a:outerShdw>
              </a:effectLst>
            </a:rPr>
            <a:t>、</a:t>
          </a:r>
          <a:r>
            <a:rPr lang="en-US" altLang="zh-TW" sz="2400" b="1" kern="1200" dirty="0">
              <a:effectLst>
                <a:outerShdw blurRad="38100" dist="38100" dir="2700000" algn="tl">
                  <a:srgbClr val="000000">
                    <a:alpha val="43137"/>
                  </a:srgbClr>
                </a:outerShdw>
              </a:effectLst>
            </a:rPr>
            <a:t>112</a:t>
          </a:r>
          <a:r>
            <a:rPr lang="zh-TW" altLang="en-US" sz="2400" b="1" kern="1200" dirty="0">
              <a:effectLst>
                <a:outerShdw blurRad="38100" dist="38100" dir="2700000" algn="tl">
                  <a:srgbClr val="000000">
                    <a:alpha val="43137"/>
                  </a:srgbClr>
                </a:outerShdw>
              </a:effectLst>
            </a:rPr>
            <a:t>、</a:t>
          </a:r>
          <a:r>
            <a:rPr lang="en-US" altLang="zh-TW" sz="2400" b="1" kern="1200" dirty="0">
              <a:effectLst>
                <a:outerShdw blurRad="38100" dist="38100" dir="2700000" algn="tl">
                  <a:srgbClr val="000000">
                    <a:alpha val="43137"/>
                  </a:srgbClr>
                </a:outerShdw>
              </a:effectLst>
            </a:rPr>
            <a:t>113</a:t>
          </a:r>
          <a:endParaRPr lang="zh-TW" altLang="en-US" sz="2400" b="1" kern="1200" dirty="0">
            <a:effectLst>
              <a:outerShdw blurRad="38100" dist="38100" dir="2700000" algn="tl">
                <a:srgbClr val="000000">
                  <a:alpha val="43137"/>
                </a:srgbClr>
              </a:outerShdw>
            </a:effectLst>
          </a:endParaRPr>
        </a:p>
      </dsp:txBody>
      <dsp:txXfrm>
        <a:off x="1920921" y="3986209"/>
        <a:ext cx="3023155" cy="1126691"/>
      </dsp:txXfrm>
    </dsp:sp>
    <dsp:sp modelId="{9B5053A5-7431-48D3-BD5F-291E8305EBF0}">
      <dsp:nvSpPr>
        <dsp:cNvPr id="0" name=""/>
        <dsp:cNvSpPr/>
      </dsp:nvSpPr>
      <dsp:spPr>
        <a:xfrm>
          <a:off x="1585908" y="1543487"/>
          <a:ext cx="3338839" cy="12485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zh-TW" altLang="en-US" sz="2400" b="1" kern="1200" dirty="0">
              <a:effectLst>
                <a:outerShdw blurRad="38100" dist="38100" dir="2700000" algn="tl">
                  <a:srgbClr val="000000">
                    <a:alpha val="43137"/>
                  </a:srgbClr>
                </a:outerShdw>
              </a:effectLst>
            </a:rPr>
            <a:t>劉詩彥老師</a:t>
          </a:r>
          <a:r>
            <a:rPr lang="en-US" altLang="zh-TW" sz="2400" b="1" kern="1200" dirty="0">
              <a:effectLst>
                <a:outerShdw blurRad="38100" dist="38100" dir="2700000" algn="tl">
                  <a:srgbClr val="000000">
                    <a:alpha val="43137"/>
                  </a:srgbClr>
                </a:outerShdw>
              </a:effectLst>
            </a:rPr>
            <a:t>(</a:t>
          </a:r>
          <a:r>
            <a:rPr lang="en-US" altLang="zh-TW" sz="2400" b="1" kern="1200" dirty="0" err="1">
              <a:effectLst>
                <a:outerShdw blurRad="38100" dist="38100" dir="2700000" algn="tl">
                  <a:srgbClr val="000000">
                    <a:alpha val="43137"/>
                  </a:srgbClr>
                </a:outerShdw>
              </a:effectLst>
            </a:rPr>
            <a:t>1A</a:t>
          </a:r>
          <a:r>
            <a:rPr lang="en-US" altLang="zh-TW" sz="2400" b="1" kern="1200" dirty="0">
              <a:effectLst>
                <a:outerShdw blurRad="38100" dist="38100" dir="2700000" algn="tl">
                  <a:srgbClr val="000000">
                    <a:alpha val="43137"/>
                  </a:srgbClr>
                </a:outerShdw>
              </a:effectLst>
            </a:rPr>
            <a:t>)</a:t>
          </a:r>
        </a:p>
        <a:p>
          <a:pPr marL="0" lvl="0" indent="0" algn="ctr" defTabSz="1066800">
            <a:lnSpc>
              <a:spcPct val="100000"/>
            </a:lnSpc>
            <a:spcBef>
              <a:spcPct val="0"/>
            </a:spcBef>
            <a:spcAft>
              <a:spcPts val="0"/>
            </a:spcAft>
            <a:buNone/>
          </a:pPr>
          <a:r>
            <a:rPr lang="en-US" altLang="zh-TW" sz="2400" b="1" kern="1200" dirty="0">
              <a:effectLst>
                <a:outerShdw blurRad="38100" dist="38100" dir="2700000" algn="tl">
                  <a:srgbClr val="000000">
                    <a:alpha val="43137"/>
                  </a:srgbClr>
                </a:outerShdw>
              </a:effectLst>
            </a:rPr>
            <a:t>104</a:t>
          </a:r>
          <a:r>
            <a:rPr lang="zh-TW" altLang="en-US" sz="2400" b="1" kern="1200" dirty="0">
              <a:effectLst>
                <a:outerShdw blurRad="38100" dist="38100" dir="2700000" algn="tl">
                  <a:srgbClr val="000000">
                    <a:alpha val="43137"/>
                  </a:srgbClr>
                </a:outerShdw>
              </a:effectLst>
            </a:rPr>
            <a:t>、</a:t>
          </a:r>
          <a:r>
            <a:rPr lang="en-US" altLang="zh-TW" sz="2400" b="1" kern="1200" dirty="0">
              <a:effectLst>
                <a:outerShdw blurRad="38100" dist="38100" dir="2700000" algn="tl">
                  <a:srgbClr val="000000">
                    <a:alpha val="43137"/>
                  </a:srgbClr>
                </a:outerShdw>
              </a:effectLst>
            </a:rPr>
            <a:t>105</a:t>
          </a:r>
          <a:r>
            <a:rPr lang="zh-TW" altLang="en-US" sz="2400" b="1" kern="1200" dirty="0">
              <a:effectLst>
                <a:outerShdw blurRad="38100" dist="38100" dir="2700000" algn="tl">
                  <a:srgbClr val="000000">
                    <a:alpha val="43137"/>
                  </a:srgbClr>
                </a:outerShdw>
              </a:effectLst>
            </a:rPr>
            <a:t>、</a:t>
          </a:r>
          <a:r>
            <a:rPr lang="en-US" altLang="zh-TW" sz="2400" b="1" kern="1200" dirty="0">
              <a:effectLst>
                <a:outerShdw blurRad="38100" dist="38100" dir="2700000" algn="tl">
                  <a:srgbClr val="000000">
                    <a:alpha val="43137"/>
                  </a:srgbClr>
                </a:outerShdw>
              </a:effectLst>
            </a:rPr>
            <a:t>107</a:t>
          </a:r>
          <a:endParaRPr lang="zh-TW" altLang="en-US" sz="2400" b="1" kern="1200" dirty="0">
            <a:effectLst>
              <a:outerShdw blurRad="38100" dist="38100" dir="2700000" algn="tl">
                <a:srgbClr val="000000">
                  <a:alpha val="43137"/>
                </a:srgbClr>
              </a:outerShdw>
            </a:effectLst>
          </a:endParaRPr>
        </a:p>
      </dsp:txBody>
      <dsp:txXfrm>
        <a:off x="1646859" y="1604438"/>
        <a:ext cx="3216937" cy="112669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790A8-C93B-4ABF-9236-BB415C257400}" type="datetimeFigureOut">
              <a:rPr lang="zh-TW" altLang="en-US" smtClean="0"/>
              <a:pPr/>
              <a:t>2020/9/25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48ED8-950C-43DA-90C2-393AD024A92F}" type="slidenum">
              <a:rPr lang="zh-TW" altLang="en-US" smtClean="0"/>
              <a:pPr/>
              <a:t>‹#›</a:t>
            </a:fld>
            <a:endParaRPr lang="zh-TW" altLang="en-US"/>
          </a:p>
        </p:txBody>
      </p:sp>
    </p:spTree>
    <p:extLst>
      <p:ext uri="{BB962C8B-B14F-4D97-AF65-F5344CB8AC3E}">
        <p14:creationId xmlns="" xmlns:p14="http://schemas.microsoft.com/office/powerpoint/2010/main" val="276060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不只是「讀大學」、而是讀「有興趣、有能力」的校系</a:t>
            </a:r>
            <a:endParaRPr lang="en-US" altLang="zh-TW" dirty="0" smtClean="0"/>
          </a:p>
          <a:p>
            <a:r>
              <a:rPr lang="zh-TW" altLang="en-US" dirty="0" smtClean="0"/>
              <a:t>所以降低考科授課時數、增加選修課及彈性學習時間</a:t>
            </a:r>
            <a:endParaRPr lang="en-US" altLang="zh-TW" dirty="0" smtClean="0"/>
          </a:p>
          <a:p>
            <a:r>
              <a:rPr lang="zh-TW" altLang="en-US" dirty="0" smtClean="0"/>
              <a:t>學生可以在高一時多方探索確定方向（有興趣），高二高三深入學習探究有興趣的領域（有能力），</a:t>
            </a:r>
            <a:endParaRPr lang="en-US" altLang="zh-TW" dirty="0" smtClean="0"/>
          </a:p>
          <a:p>
            <a:r>
              <a:rPr lang="zh-TW" altLang="en-US" dirty="0" smtClean="0"/>
              <a:t>並且利用彈性學習時間「自主規劃」深入探討有興趣的主題</a:t>
            </a:r>
            <a:endParaRPr lang="en-US" altLang="zh-TW" dirty="0" smtClean="0"/>
          </a:p>
          <a:p>
            <a:r>
              <a:rPr lang="zh-TW" altLang="en-US" dirty="0" smtClean="0"/>
              <a:t>乍看之下減少學習時間、其實是給學生時間去學想學的東西</a:t>
            </a:r>
            <a:endParaRPr lang="zh-TW" altLang="en-US" dirty="0"/>
          </a:p>
        </p:txBody>
      </p:sp>
      <p:sp>
        <p:nvSpPr>
          <p:cNvPr id="4" name="投影片編號版面配置區 3"/>
          <p:cNvSpPr>
            <a:spLocks noGrp="1"/>
          </p:cNvSpPr>
          <p:nvPr>
            <p:ph type="sldNum" sz="quarter" idx="10"/>
          </p:nvPr>
        </p:nvSpPr>
        <p:spPr/>
        <p:txBody>
          <a:bodyPr/>
          <a:lstStyle/>
          <a:p>
            <a:fld id="{E7548ED8-950C-43DA-90C2-393AD024A92F}" type="slidenum">
              <a:rPr lang="zh-TW" altLang="en-US" smtClean="0"/>
              <a:pPr/>
              <a:t>3</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第二個主題是學習歷程檔案</a:t>
            </a:r>
            <a:endParaRPr lang="en-US" altLang="zh-TW" dirty="0" smtClean="0"/>
          </a:p>
          <a:p>
            <a:r>
              <a:rPr lang="zh-TW" altLang="en-US" dirty="0" smtClean="0"/>
              <a:t>說到學習歷程檔案，要先介紹一下大學入學方案</a:t>
            </a:r>
            <a:endParaRPr lang="en-US" altLang="zh-TW" dirty="0" smtClean="0"/>
          </a:p>
          <a:p>
            <a:r>
              <a:rPr lang="zh-TW" altLang="en-US" dirty="0" smtClean="0"/>
              <a:t>大部分學生是「申請入學」或「個申」，個申第一階段就是利用學測分數申請去某校系面試。</a:t>
            </a:r>
            <a:endParaRPr lang="en-US" altLang="zh-TW" dirty="0" smtClean="0"/>
          </a:p>
          <a:p>
            <a:r>
              <a:rPr lang="zh-TW" altLang="en-US" dirty="0" smtClean="0"/>
              <a:t>「一階」通過之後，在第二階段面試時，大學教授就會審視學生的「學習歷程檔案」來決定這位申請者是否適合就讀他們系所。</a:t>
            </a:r>
            <a:endParaRPr lang="en-US" altLang="zh-TW" dirty="0" smtClean="0"/>
          </a:p>
          <a:p>
            <a:r>
              <a:rPr lang="zh-TW" altLang="en-US" dirty="0" smtClean="0"/>
              <a:t>簡言之，類似於以前我們所熟知的「備審資料」</a:t>
            </a:r>
            <a:endParaRPr lang="en-US" altLang="zh-TW" dirty="0" smtClean="0"/>
          </a:p>
          <a:p>
            <a:r>
              <a:rPr lang="zh-TW" altLang="en-US" dirty="0" smtClean="0"/>
              <a:t>差別在於，新課綱要求學生從「高一」就開始累積備審資料，</a:t>
            </a:r>
            <a:endParaRPr lang="en-US" altLang="zh-TW" dirty="0" smtClean="0"/>
          </a:p>
          <a:p>
            <a:r>
              <a:rPr lang="zh-TW" altLang="en-US" dirty="0" smtClean="0"/>
              <a:t>而不是高三才急就章。</a:t>
            </a:r>
          </a:p>
          <a:p>
            <a:endParaRPr lang="zh-TW" altLang="en-US" dirty="0"/>
          </a:p>
        </p:txBody>
      </p:sp>
      <p:sp>
        <p:nvSpPr>
          <p:cNvPr id="4" name="投影片編號版面配置區 3"/>
          <p:cNvSpPr>
            <a:spLocks noGrp="1"/>
          </p:cNvSpPr>
          <p:nvPr>
            <p:ph type="sldNum" sz="quarter" idx="10"/>
          </p:nvPr>
        </p:nvSpPr>
        <p:spPr/>
        <p:txBody>
          <a:bodyPr/>
          <a:lstStyle/>
          <a:p>
            <a:fld id="{E7548ED8-950C-43DA-90C2-393AD024A92F}" type="slidenum">
              <a:rPr lang="zh-TW" altLang="en-US" smtClean="0"/>
              <a:pPr/>
              <a:t>16</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部定必修（分佈在三個年級）：國英數歷史地理公民物理化學生物地科等</a:t>
            </a:r>
            <a:r>
              <a:rPr lang="en-US" altLang="zh-TW" dirty="0" smtClean="0"/>
              <a:t/>
            </a:r>
            <a:br>
              <a:rPr lang="en-US" altLang="zh-TW" dirty="0" smtClean="0"/>
            </a:br>
            <a:r>
              <a:rPr lang="zh-TW" altLang="en-US" dirty="0" smtClean="0"/>
              <a:t>加深加廣選修（主要在高二高三）：「深入學習」有興趣的領域，歷史學探究、公共議題與社會探究、力學、遺傳與細胞等，讓學生「有能力」念大學</a:t>
            </a:r>
            <a:endParaRPr lang="en-US" altLang="zh-TW" dirty="0" smtClean="0"/>
          </a:p>
          <a:p>
            <a:r>
              <a:rPr lang="zh-TW" altLang="en-US" dirty="0" smtClean="0"/>
              <a:t>多元選修：「體驗探索方向」手作烏克麗麗、旅行文學、英文繪本等，讓學生找到自己的方向</a:t>
            </a:r>
            <a:endParaRPr lang="en-US" altLang="zh-TW" dirty="0" smtClean="0"/>
          </a:p>
          <a:p>
            <a:r>
              <a:rPr lang="zh-TW" altLang="en-US" dirty="0" smtClean="0"/>
              <a:t>校訂必修：竹南高中才有的特色課程，例如國文科的台灣文學、數學科的大數據、英文科的閱讀新世界等</a:t>
            </a:r>
            <a:endParaRPr lang="en-US" altLang="zh-TW" dirty="0" smtClean="0"/>
          </a:p>
          <a:p>
            <a:r>
              <a:rPr lang="zh-TW" altLang="en-US" dirty="0" smtClean="0"/>
              <a:t>團體活動：社團、園遊會、全校健走、學群講座等</a:t>
            </a:r>
            <a:endParaRPr lang="en-US" altLang="zh-TW" dirty="0" smtClean="0"/>
          </a:p>
          <a:p>
            <a:r>
              <a:rPr lang="zh-TW" altLang="en-US" dirty="0" smtClean="0"/>
              <a:t>彈性學習時間：「自主學習」</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E7548ED8-950C-43DA-90C2-393AD024A92F}" type="slidenum">
              <a:rPr lang="zh-TW" altLang="en-US" smtClean="0"/>
              <a:pPr/>
              <a:t>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在這張課程地圖上，學生及家長可以看到未來三年，會有什麼樣有趣的課程等著孩子來探索。</a:t>
            </a:r>
            <a:endParaRPr lang="zh-TW" altLang="en-US" dirty="0"/>
          </a:p>
        </p:txBody>
      </p:sp>
      <p:sp>
        <p:nvSpPr>
          <p:cNvPr id="4" name="投影片編號版面配置區 3"/>
          <p:cNvSpPr>
            <a:spLocks noGrp="1"/>
          </p:cNvSpPr>
          <p:nvPr>
            <p:ph type="sldNum" sz="quarter" idx="10"/>
          </p:nvPr>
        </p:nvSpPr>
        <p:spPr/>
        <p:txBody>
          <a:bodyPr/>
          <a:lstStyle/>
          <a:p>
            <a:fld id="{E7548ED8-950C-43DA-90C2-393AD024A92F}" type="slidenum">
              <a:rPr lang="zh-TW" altLang="en-US" smtClean="0"/>
              <a:pPr/>
              <a:t>8</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除了剛剛彩色地圖之外，還有更詳細的課程內容介紹，手冊</a:t>
            </a:r>
            <a:r>
              <a:rPr lang="en-US" altLang="zh-TW" dirty="0" smtClean="0"/>
              <a:t>6~7</a:t>
            </a:r>
            <a:r>
              <a:rPr lang="zh-TW" altLang="en-US" dirty="0" smtClean="0"/>
              <a:t>頁依各年級做介紹</a:t>
            </a:r>
            <a:endParaRPr lang="en-US" altLang="zh-TW" dirty="0" smtClean="0"/>
          </a:p>
          <a:p>
            <a:r>
              <a:rPr lang="zh-TW" altLang="en-US" dirty="0" smtClean="0"/>
              <a:t>手冊</a:t>
            </a:r>
            <a:r>
              <a:rPr lang="en-US" altLang="zh-TW" dirty="0" smtClean="0"/>
              <a:t>8~14</a:t>
            </a:r>
            <a:r>
              <a:rPr lang="zh-TW" altLang="en-US" dirty="0" smtClean="0"/>
              <a:t>頁依領域分類做介紹</a:t>
            </a:r>
            <a:endParaRPr lang="zh-TW" altLang="en-US" dirty="0"/>
          </a:p>
        </p:txBody>
      </p:sp>
      <p:sp>
        <p:nvSpPr>
          <p:cNvPr id="4" name="投影片編號版面配置區 3"/>
          <p:cNvSpPr>
            <a:spLocks noGrp="1"/>
          </p:cNvSpPr>
          <p:nvPr>
            <p:ph type="sldNum" sz="quarter" idx="10"/>
          </p:nvPr>
        </p:nvSpPr>
        <p:spPr/>
        <p:txBody>
          <a:bodyPr/>
          <a:lstStyle/>
          <a:p>
            <a:fld id="{E7548ED8-950C-43DA-90C2-393AD024A92F}" type="slidenum">
              <a:rPr lang="zh-TW" altLang="en-US" smtClean="0"/>
              <a:pPr/>
              <a:t>9</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手冊</a:t>
            </a:r>
            <a:r>
              <a:rPr lang="en-US" altLang="zh-TW" dirty="0" smtClean="0"/>
              <a:t>8~14</a:t>
            </a:r>
            <a:r>
              <a:rPr lang="zh-TW" altLang="en-US" dirty="0" smtClean="0"/>
              <a:t>頁依領域分類做介紹</a:t>
            </a:r>
          </a:p>
          <a:p>
            <a:endParaRPr lang="zh-TW" altLang="en-US" dirty="0"/>
          </a:p>
        </p:txBody>
      </p:sp>
      <p:sp>
        <p:nvSpPr>
          <p:cNvPr id="4" name="投影片編號版面配置區 3"/>
          <p:cNvSpPr>
            <a:spLocks noGrp="1"/>
          </p:cNvSpPr>
          <p:nvPr>
            <p:ph type="sldNum" sz="quarter" idx="10"/>
          </p:nvPr>
        </p:nvSpPr>
        <p:spPr/>
        <p:txBody>
          <a:bodyPr/>
          <a:lstStyle/>
          <a:p>
            <a:fld id="{E7548ED8-950C-43DA-90C2-393AD024A92F}" type="slidenum">
              <a:rPr lang="zh-TW" altLang="en-US" smtClean="0"/>
              <a:pPr/>
              <a:t>10</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每一個年級每週都有</a:t>
            </a:r>
            <a:r>
              <a:rPr lang="en-US" altLang="zh-TW" dirty="0" smtClean="0"/>
              <a:t>3</a:t>
            </a:r>
            <a:r>
              <a:rPr lang="zh-TW" altLang="en-US" dirty="0" smtClean="0"/>
              <a:t>節彈性學習時間</a:t>
            </a:r>
            <a:endParaRPr lang="en-US" altLang="zh-TW" dirty="0" smtClean="0"/>
          </a:p>
          <a:p>
            <a:r>
              <a:rPr lang="zh-TW" altLang="en-US" dirty="0" smtClean="0"/>
              <a:t>學生善加利用每週</a:t>
            </a:r>
            <a:r>
              <a:rPr lang="en-US" altLang="zh-TW" dirty="0" smtClean="0"/>
              <a:t>3</a:t>
            </a:r>
            <a:r>
              <a:rPr lang="zh-TW" altLang="en-US" dirty="0" smtClean="0"/>
              <a:t>節的彈性學習時間，進行自主學習，自行規劃想研究探討的議題</a:t>
            </a:r>
            <a:endParaRPr lang="zh-TW" altLang="en-US" dirty="0"/>
          </a:p>
        </p:txBody>
      </p:sp>
      <p:sp>
        <p:nvSpPr>
          <p:cNvPr id="4" name="投影片編號版面配置區 3"/>
          <p:cNvSpPr>
            <a:spLocks noGrp="1"/>
          </p:cNvSpPr>
          <p:nvPr>
            <p:ph type="sldNum" sz="quarter" idx="10"/>
          </p:nvPr>
        </p:nvSpPr>
        <p:spPr/>
        <p:txBody>
          <a:bodyPr/>
          <a:lstStyle/>
          <a:p>
            <a:fld id="{E7548ED8-950C-43DA-90C2-393AD024A92F}" type="slidenum">
              <a:rPr lang="zh-TW" altLang="en-US" smtClean="0"/>
              <a:pPr/>
              <a:t>11</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為什麼自主學習很重要？因為學習歷程檔案很重要</a:t>
            </a:r>
            <a:endParaRPr lang="en-US" altLang="zh-TW" dirty="0" smtClean="0"/>
          </a:p>
          <a:p>
            <a:r>
              <a:rPr lang="zh-TW" altLang="en-US" dirty="0" smtClean="0"/>
              <a:t>他是學習歷程檔案中，全台八成的系所都要求申請學生必須提供的資料之一</a:t>
            </a:r>
            <a:endParaRPr lang="zh-TW" altLang="en-US" dirty="0"/>
          </a:p>
        </p:txBody>
      </p:sp>
      <p:sp>
        <p:nvSpPr>
          <p:cNvPr id="4" name="投影片編號版面配置區 3"/>
          <p:cNvSpPr>
            <a:spLocks noGrp="1"/>
          </p:cNvSpPr>
          <p:nvPr>
            <p:ph type="sldNum" sz="quarter" idx="10"/>
          </p:nvPr>
        </p:nvSpPr>
        <p:spPr/>
        <p:txBody>
          <a:bodyPr/>
          <a:lstStyle/>
          <a:p>
            <a:fld id="{E7548ED8-950C-43DA-90C2-393AD024A92F}" type="slidenum">
              <a:rPr lang="zh-TW" altLang="en-US" smtClean="0"/>
              <a:pPr/>
              <a:t>12</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對於真的不知從何開始的學生，本校與</a:t>
            </a:r>
            <a:r>
              <a:rPr lang="en-US" altLang="zh-TW" dirty="0" err="1" smtClean="0"/>
              <a:t>ewant</a:t>
            </a:r>
            <a:r>
              <a:rPr lang="zh-TW" altLang="en-US" dirty="0" smtClean="0"/>
              <a:t>網站合作，提供學生自主學習的方向範例，</a:t>
            </a:r>
            <a:endParaRPr lang="en-US" altLang="zh-TW" dirty="0" smtClean="0"/>
          </a:p>
          <a:p>
            <a:r>
              <a:rPr lang="zh-TW" altLang="en-US" dirty="0" smtClean="0"/>
              <a:t>希望藉此啟發、引導學生能真正的「自主」學習</a:t>
            </a:r>
            <a:endParaRPr lang="zh-TW" altLang="en-US" dirty="0"/>
          </a:p>
        </p:txBody>
      </p:sp>
      <p:sp>
        <p:nvSpPr>
          <p:cNvPr id="4" name="投影片編號版面配置區 3"/>
          <p:cNvSpPr>
            <a:spLocks noGrp="1"/>
          </p:cNvSpPr>
          <p:nvPr>
            <p:ph type="sldNum" sz="quarter" idx="10"/>
          </p:nvPr>
        </p:nvSpPr>
        <p:spPr/>
        <p:txBody>
          <a:bodyPr/>
          <a:lstStyle/>
          <a:p>
            <a:fld id="{E7548ED8-950C-43DA-90C2-393AD024A92F}" type="slidenum">
              <a:rPr lang="zh-TW" altLang="en-US" smtClean="0"/>
              <a:pPr/>
              <a:t>14</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第二個主題是學習歷程檔案</a:t>
            </a:r>
            <a:endParaRPr lang="en-US" altLang="zh-TW" dirty="0" smtClean="0"/>
          </a:p>
          <a:p>
            <a:r>
              <a:rPr lang="zh-TW" altLang="en-US" dirty="0" smtClean="0"/>
              <a:t>說到學習歷程檔案，要先介紹一下大學入學方案</a:t>
            </a:r>
            <a:endParaRPr lang="en-US" altLang="zh-TW" dirty="0" smtClean="0"/>
          </a:p>
          <a:p>
            <a:r>
              <a:rPr lang="zh-TW" altLang="en-US" dirty="0" smtClean="0"/>
              <a:t>大部分學生是「申請入學」或「個申」，個申第一階段就是利用學測分數申請去某校系面試。</a:t>
            </a:r>
            <a:endParaRPr lang="en-US" altLang="zh-TW" dirty="0" smtClean="0"/>
          </a:p>
          <a:p>
            <a:r>
              <a:rPr lang="zh-TW" altLang="en-US" dirty="0" smtClean="0"/>
              <a:t>「一階」通過之後，在第二階段面試時，大學教授就會審視學生的「學習歷程檔案」來決定這位申請者是否適合就讀他們系所。</a:t>
            </a:r>
            <a:endParaRPr lang="en-US" altLang="zh-TW" dirty="0" smtClean="0"/>
          </a:p>
          <a:p>
            <a:r>
              <a:rPr lang="zh-TW" altLang="en-US" dirty="0" smtClean="0"/>
              <a:t>簡言之，類似於以前我們所熟知的「備審資料」</a:t>
            </a:r>
            <a:endParaRPr lang="en-US" altLang="zh-TW" dirty="0" smtClean="0"/>
          </a:p>
          <a:p>
            <a:r>
              <a:rPr lang="zh-TW" altLang="en-US" dirty="0" smtClean="0"/>
              <a:t>差別在於，新課綱要求學生從「高一」就開始累積備審資料，</a:t>
            </a:r>
            <a:endParaRPr lang="en-US" altLang="zh-TW" dirty="0" smtClean="0"/>
          </a:p>
          <a:p>
            <a:r>
              <a:rPr lang="zh-TW" altLang="en-US" dirty="0" smtClean="0"/>
              <a:t>而不是高三才急就章。</a:t>
            </a:r>
            <a:endParaRPr lang="zh-TW" altLang="en-US" dirty="0"/>
          </a:p>
        </p:txBody>
      </p:sp>
      <p:sp>
        <p:nvSpPr>
          <p:cNvPr id="4" name="投影片編號版面配置區 3"/>
          <p:cNvSpPr>
            <a:spLocks noGrp="1"/>
          </p:cNvSpPr>
          <p:nvPr>
            <p:ph type="sldNum" sz="quarter" idx="10"/>
          </p:nvPr>
        </p:nvSpPr>
        <p:spPr/>
        <p:txBody>
          <a:bodyPr/>
          <a:lstStyle/>
          <a:p>
            <a:fld id="{E7548ED8-950C-43DA-90C2-393AD024A92F}" type="slidenum">
              <a:rPr lang="zh-TW" altLang="en-US" smtClean="0"/>
              <a:pPr/>
              <a:t>15</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EE9DA2E9-A102-4290-B4F9-EE8B924DD07D}" type="datetime1">
              <a:rPr lang="en-US" altLang="zh-TW" smtClean="0"/>
              <a:pPr/>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E030A6-EE17-4275-8A58-9F08ACF1AAA0}" type="datetime1">
              <a:rPr lang="en-US" altLang="zh-TW" smtClean="0"/>
              <a:pPr/>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6B010B3-967C-4B4A-862B-8E5C1672BB1D}" type="datetime1">
              <a:rPr lang="en-US" altLang="zh-TW" smtClean="0"/>
              <a:pPr/>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91" b="0" i="0">
                <a:solidFill>
                  <a:schemeClr val="tx1"/>
                </a:solidFill>
                <a:latin typeface="Noto Sans CJK JP Medium"/>
                <a:cs typeface="Noto Sans CJK JP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26B0F43-A1C8-4732-A814-9AB0DA153B17}" type="datetime1">
              <a:rPr lang="zh-TW" altLang="en-US" smtClean="0"/>
              <a:pPr/>
              <a:t>2020/9/25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74792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0A1004D-83FC-432A-891F-CB53DEA7D6CA}" type="datetime1">
              <a:rPr lang="en-US" altLang="zh-TW" smtClean="0"/>
              <a:pPr/>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zh-TW" altLang="en-US"/>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8593667" y="6272784"/>
            <a:ext cx="2644309" cy="365125"/>
          </a:xfrm>
        </p:spPr>
        <p:txBody>
          <a:bodyPr/>
          <a:lstStyle/>
          <a:p>
            <a:fld id="{671A3528-31B8-4696-8EFA-EC685BB6B2B4}" type="datetime1">
              <a:rPr lang="en-US" altLang="zh-TW" smtClean="0"/>
              <a:pPr/>
              <a:t>9/25/2020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4BB9A7F-A0D0-41C1-B8F2-89470F04A673}" type="datetime1">
              <a:rPr lang="en-US" altLang="zh-TW" smtClean="0"/>
              <a:pPr/>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57094EB-C767-460B-9642-DF1F953226E3}" type="datetime1">
              <a:rPr lang="en-US" altLang="zh-TW" smtClean="0"/>
              <a:pPr/>
              <a:t>9/25/2020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D85575F-3A44-4C2B-87CD-8C00773537B7}" type="datetime1">
              <a:rPr lang="en-US" altLang="zh-TW" smtClean="0"/>
              <a:pPr/>
              <a:t>9/25/2020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57AB4-DA5A-4B9C-B655-247BF2E374D4}" type="datetime1">
              <a:rPr lang="en-US" altLang="zh-TW" smtClean="0"/>
              <a:pPr/>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8EB27B6-5746-4923-BF2C-685993F91C48}" type="datetime1">
              <a:rPr lang="en-US" altLang="zh-TW" smtClean="0"/>
              <a:pPr/>
              <a:t>9/25/2020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 xmlns:a14="http://schemas.microsoft.com/office/drawing/2010/main">
                    <a14:imgLayer r:embed="rId3">
                      <a14:imgEffect>
                        <a14:sharpenSoften amount="61000"/>
                      </a14:imgEffect>
                    </a14:imgLayer>
                  </a14:imgProps>
                </a:ext>
                <a:ext uri="{28A0092B-C50C-407E-A947-70E740481C1C}">
                  <a14:useLocalDpi xmlns=""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6BFE12B-FAA7-4610-9451-5EB0E62A8FF9}" type="datetime1">
              <a:rPr lang="en-US" altLang="zh-TW" smtClean="0"/>
              <a:pPr/>
              <a:t>9/25/2020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E664592-30C4-463A-BB5B-761CB034B9F1}" type="datetime1">
              <a:rPr lang="en-US" altLang="zh-TW" smtClean="0"/>
              <a:pPr/>
              <a:t>9/25/2020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ftr="0" dt="0"/>
  <p:txStyles>
    <p:titleStyle>
      <a:lvl1pPr algn="l" defTabSz="914400" rtl="0" eaLnBrk="1" latinLnBrk="0" hangingPunct="1">
        <a:lnSpc>
          <a:spcPct val="90000"/>
        </a:lnSpc>
        <a:spcBef>
          <a:spcPct val="0"/>
        </a:spcBef>
        <a:buNone/>
        <a:defRPr sz="4800" b="1" kern="1200" cap="none" baseline="0">
          <a:blipFill>
            <a:blip r:embed="rId16">
              <a:extLst>
                <a:ext uri="{28A0092B-C50C-407E-A947-70E740481C1C}">
                  <a14:useLocalDpi xmlns=""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ollego.ceec.edu.tw/"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cnsh.mlc.edu.tw/resource/openfid.php?id=1190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F152840F-5AF8-44C5-A5DC-E48829EBDA70}"/>
              </a:ext>
            </a:extLst>
          </p:cNvPr>
          <p:cNvSpPr>
            <a:spLocks noGrp="1"/>
          </p:cNvSpPr>
          <p:nvPr>
            <p:ph type="ctrTitle"/>
          </p:nvPr>
        </p:nvSpPr>
        <p:spPr/>
        <p:txBody>
          <a:bodyPr/>
          <a:lstStyle/>
          <a:p>
            <a:pPr algn="ctr"/>
            <a:r>
              <a:rPr lang="en-US" altLang="zh-TW" dirty="0"/>
              <a:t>109</a:t>
            </a:r>
            <a:r>
              <a:rPr lang="zh-TW" altLang="en-US" dirty="0"/>
              <a:t>學年</a:t>
            </a:r>
            <a:r>
              <a:rPr lang="zh-TW" altLang="en-US" dirty="0" smtClean="0"/>
              <a:t>度</a:t>
            </a:r>
            <a:r>
              <a:rPr lang="en-US" altLang="zh-TW" dirty="0" smtClean="0"/>
              <a:t/>
            </a:r>
            <a:br>
              <a:rPr lang="en-US" altLang="zh-TW" dirty="0" smtClean="0"/>
            </a:br>
            <a:r>
              <a:rPr lang="zh-TW" altLang="en-US" dirty="0" smtClean="0"/>
              <a:t>高一家長說明會</a:t>
            </a:r>
            <a:r>
              <a:rPr lang="en-US" altLang="zh-TW" dirty="0"/>
              <a:t/>
            </a:r>
            <a:br>
              <a:rPr lang="en-US" altLang="zh-TW" dirty="0"/>
            </a:br>
            <a:r>
              <a:rPr lang="zh-TW" altLang="en-US" dirty="0" smtClean="0"/>
              <a:t>新課綱與課程介紹</a:t>
            </a:r>
            <a:endParaRPr lang="zh-TW" altLang="en-US" dirty="0"/>
          </a:p>
        </p:txBody>
      </p:sp>
      <p:sp>
        <p:nvSpPr>
          <p:cNvPr id="4" name="副標題 3">
            <a:extLst>
              <a:ext uri="{FF2B5EF4-FFF2-40B4-BE49-F238E27FC236}">
                <a16:creationId xmlns="" xmlns:a16="http://schemas.microsoft.com/office/drawing/2014/main" id="{6EA3117C-32B5-496A-8D34-83B82E6B51DA}"/>
              </a:ext>
            </a:extLst>
          </p:cNvPr>
          <p:cNvSpPr>
            <a:spLocks noGrp="1"/>
          </p:cNvSpPr>
          <p:nvPr>
            <p:ph type="subTitle" idx="1"/>
          </p:nvPr>
        </p:nvSpPr>
        <p:spPr/>
        <p:txBody>
          <a:bodyPr/>
          <a:lstStyle/>
          <a:p>
            <a:endParaRPr lang="zh-TW" altLang="en-US" dirty="0"/>
          </a:p>
        </p:txBody>
      </p:sp>
      <p:sp>
        <p:nvSpPr>
          <p:cNvPr id="5" name="投影片編號版面配置區 4">
            <a:extLst>
              <a:ext uri="{FF2B5EF4-FFF2-40B4-BE49-F238E27FC236}">
                <a16:creationId xmlns="" xmlns:a16="http://schemas.microsoft.com/office/drawing/2014/main" id="{AC883CEC-326A-4327-8655-1912C19D5A80}"/>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 xmlns:p14="http://schemas.microsoft.com/office/powerpoint/2010/main" val="1890125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431768D-D83E-4D65-BCBF-4971F607A0A1}"/>
              </a:ext>
            </a:extLst>
          </p:cNvPr>
          <p:cNvSpPr>
            <a:spLocks noGrp="1"/>
          </p:cNvSpPr>
          <p:nvPr>
            <p:ph type="title"/>
          </p:nvPr>
        </p:nvSpPr>
        <p:spPr>
          <a:xfrm>
            <a:off x="1069848" y="0"/>
            <a:ext cx="10058400" cy="1206145"/>
          </a:xfrm>
        </p:spPr>
        <p:txBody>
          <a:bodyPr/>
          <a:lstStyle/>
          <a:p>
            <a:pPr algn="ctr"/>
            <a:r>
              <a:rPr lang="zh-TW" altLang="en-US" dirty="0" smtClean="0">
                <a:latin typeface="微軟正黑體" pitchFamily="34" charset="-120"/>
                <a:ea typeface="微軟正黑體" pitchFamily="34" charset="-120"/>
              </a:rPr>
              <a:t>分領域課程</a:t>
            </a:r>
            <a:r>
              <a:rPr kumimoji="0" lang="zh-TW" altLang="en-US" dirty="0" smtClean="0">
                <a:latin typeface="微軟正黑體" pitchFamily="34" charset="-120"/>
                <a:ea typeface="微軟正黑體" pitchFamily="34" charset="-120"/>
              </a:rPr>
              <a:t>簡介</a:t>
            </a:r>
            <a:r>
              <a:rPr kumimoji="0" lang="en-US" altLang="zh-TW" sz="2400" dirty="0" smtClean="0">
                <a:latin typeface="微軟正黑體" pitchFamily="34" charset="-120"/>
                <a:ea typeface="微軟正黑體" pitchFamily="34" charset="-120"/>
              </a:rPr>
              <a:t>(</a:t>
            </a:r>
            <a:r>
              <a:rPr kumimoji="0" lang="zh-TW" altLang="en-US" sz="2400" dirty="0" smtClean="0">
                <a:latin typeface="微軟正黑體" pitchFamily="34" charset="-120"/>
                <a:ea typeface="微軟正黑體" pitchFamily="34" charset="-120"/>
              </a:rPr>
              <a:t>手冊</a:t>
            </a:r>
            <a:r>
              <a:rPr kumimoji="0" lang="en-US" altLang="zh-TW" sz="2400" dirty="0" smtClean="0">
                <a:latin typeface="微軟正黑體" pitchFamily="34" charset="-120"/>
                <a:ea typeface="微軟正黑體" pitchFamily="34" charset="-120"/>
              </a:rPr>
              <a:t>8</a:t>
            </a:r>
            <a:r>
              <a:rPr kumimoji="0" lang="zh-TW" altLang="en-US" sz="2400" dirty="0" smtClean="0">
                <a:latin typeface="微軟正黑體" pitchFamily="34" charset="-120"/>
                <a:ea typeface="微軟正黑體" pitchFamily="34" charset="-120"/>
              </a:rPr>
              <a:t>～</a:t>
            </a:r>
            <a:r>
              <a:rPr kumimoji="0" lang="en-US" altLang="zh-TW" sz="2400" dirty="0" smtClean="0">
                <a:latin typeface="微軟正黑體" pitchFamily="34" charset="-120"/>
                <a:ea typeface="微軟正黑體" pitchFamily="34" charset="-120"/>
              </a:rPr>
              <a:t>16</a:t>
            </a:r>
            <a:r>
              <a:rPr kumimoji="0" lang="zh-TW" altLang="en-US" sz="2400" dirty="0" smtClean="0">
                <a:latin typeface="微軟正黑體" pitchFamily="34" charset="-120"/>
                <a:ea typeface="微軟正黑體" pitchFamily="34" charset="-120"/>
              </a:rPr>
              <a:t>頁</a:t>
            </a:r>
            <a:r>
              <a:rPr kumimoji="0" lang="en-US" altLang="zh-TW" sz="2400" dirty="0" smtClean="0">
                <a:latin typeface="微軟正黑體" pitchFamily="34" charset="-120"/>
                <a:ea typeface="微軟正黑體" pitchFamily="34" charset="-120"/>
              </a:rPr>
              <a:t>)</a:t>
            </a:r>
            <a:endParaRPr lang="zh-TW" altLang="en-US" dirty="0"/>
          </a:p>
        </p:txBody>
      </p:sp>
      <p:sp>
        <p:nvSpPr>
          <p:cNvPr id="10" name="內容版面配置區 9">
            <a:extLst>
              <a:ext uri="{FF2B5EF4-FFF2-40B4-BE49-F238E27FC236}">
                <a16:creationId xmlns="" xmlns:a16="http://schemas.microsoft.com/office/drawing/2014/main" id="{20E24FD5-AC5E-4368-AC90-66916E5CAE2C}"/>
              </a:ext>
            </a:extLst>
          </p:cNvPr>
          <p:cNvSpPr>
            <a:spLocks noGrp="1"/>
          </p:cNvSpPr>
          <p:nvPr>
            <p:ph sz="quarter" idx="4"/>
          </p:nvPr>
        </p:nvSpPr>
        <p:spPr/>
        <p:txBody>
          <a:bodyPr/>
          <a:lstStyle/>
          <a:p>
            <a:endParaRPr lang="zh-TW" altLang="en-US" dirty="0"/>
          </a:p>
        </p:txBody>
      </p:sp>
      <p:sp>
        <p:nvSpPr>
          <p:cNvPr id="4" name="投影片編號版面配置區 3">
            <a:extLst>
              <a:ext uri="{FF2B5EF4-FFF2-40B4-BE49-F238E27FC236}">
                <a16:creationId xmlns="" xmlns:a16="http://schemas.microsoft.com/office/drawing/2014/main" id="{236E5485-42D8-447C-9DC4-F1D53740FBCC}"/>
              </a:ext>
            </a:extLst>
          </p:cNvPr>
          <p:cNvSpPr>
            <a:spLocks noGrp="1"/>
          </p:cNvSpPr>
          <p:nvPr>
            <p:ph type="sldNum" sz="quarter" idx="12"/>
          </p:nvPr>
        </p:nvSpPr>
        <p:spPr/>
        <p:txBody>
          <a:bodyPr/>
          <a:lstStyle/>
          <a:p>
            <a:fld id="{4FAB73BC-B049-4115-A692-8D63A059BFB8}" type="slidenum">
              <a:rPr lang="en-US" smtClean="0"/>
              <a:pPr/>
              <a:t>10</a:t>
            </a:fld>
            <a:endParaRPr lang="en-US" dirty="0"/>
          </a:p>
        </p:txBody>
      </p:sp>
      <p:graphicFrame>
        <p:nvGraphicFramePr>
          <p:cNvPr id="12" name="內容版面配置區 6">
            <a:extLst>
              <a:ext uri="{FF2B5EF4-FFF2-40B4-BE49-F238E27FC236}">
                <a16:creationId xmlns="" xmlns:a16="http://schemas.microsoft.com/office/drawing/2014/main" id="{4E8B47CD-7E7B-4988-BF19-C1CF3073D701}"/>
              </a:ext>
            </a:extLst>
          </p:cNvPr>
          <p:cNvGraphicFramePr>
            <a:graphicFrameLocks noGrp="1"/>
          </p:cNvGraphicFramePr>
          <p:nvPr>
            <p:ph sz="half" idx="2"/>
            <p:extLst>
              <p:ext uri="{D42A27DB-BD31-4B8C-83A1-F6EECF244321}">
                <p14:modId xmlns="" xmlns:p14="http://schemas.microsoft.com/office/powerpoint/2010/main" val="3566509869"/>
              </p:ext>
            </p:extLst>
          </p:nvPr>
        </p:nvGraphicFramePr>
        <p:xfrm>
          <a:off x="758536" y="2001325"/>
          <a:ext cx="5063144" cy="3968153"/>
        </p:xfrm>
        <a:graphic>
          <a:graphicData uri="http://schemas.openxmlformats.org/drawingml/2006/table">
            <a:tbl>
              <a:tblPr/>
              <a:tblGrid>
                <a:gridCol w="412898">
                  <a:extLst>
                    <a:ext uri="{9D8B030D-6E8A-4147-A177-3AD203B41FA5}">
                      <a16:colId xmlns="" xmlns:a16="http://schemas.microsoft.com/office/drawing/2014/main" val="20000"/>
                    </a:ext>
                  </a:extLst>
                </a:gridCol>
                <a:gridCol w="720237">
                  <a:extLst>
                    <a:ext uri="{9D8B030D-6E8A-4147-A177-3AD203B41FA5}">
                      <a16:colId xmlns="" xmlns:a16="http://schemas.microsoft.com/office/drawing/2014/main" val="20001"/>
                    </a:ext>
                  </a:extLst>
                </a:gridCol>
                <a:gridCol w="731446">
                  <a:extLst>
                    <a:ext uri="{9D8B030D-6E8A-4147-A177-3AD203B41FA5}">
                      <a16:colId xmlns="" xmlns:a16="http://schemas.microsoft.com/office/drawing/2014/main" val="20002"/>
                    </a:ext>
                  </a:extLst>
                </a:gridCol>
                <a:gridCol w="751065">
                  <a:extLst>
                    <a:ext uri="{9D8B030D-6E8A-4147-A177-3AD203B41FA5}">
                      <a16:colId xmlns="" xmlns:a16="http://schemas.microsoft.com/office/drawing/2014/main" val="20003"/>
                    </a:ext>
                  </a:extLst>
                </a:gridCol>
                <a:gridCol w="638030">
                  <a:extLst>
                    <a:ext uri="{9D8B030D-6E8A-4147-A177-3AD203B41FA5}">
                      <a16:colId xmlns="" xmlns:a16="http://schemas.microsoft.com/office/drawing/2014/main" val="20004"/>
                    </a:ext>
                  </a:extLst>
                </a:gridCol>
                <a:gridCol w="894926">
                  <a:extLst>
                    <a:ext uri="{9D8B030D-6E8A-4147-A177-3AD203B41FA5}">
                      <a16:colId xmlns="" xmlns:a16="http://schemas.microsoft.com/office/drawing/2014/main" val="20005"/>
                    </a:ext>
                  </a:extLst>
                </a:gridCol>
                <a:gridCol w="914542">
                  <a:extLst>
                    <a:ext uri="{9D8B030D-6E8A-4147-A177-3AD203B41FA5}">
                      <a16:colId xmlns="" xmlns:a16="http://schemas.microsoft.com/office/drawing/2014/main" val="20006"/>
                    </a:ext>
                  </a:extLst>
                </a:gridCol>
              </a:tblGrid>
              <a:tr h="18321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dirty="0">
                          <a:ln>
                            <a:noFill/>
                          </a:ln>
                          <a:solidFill>
                            <a:srgbClr val="FFFFFF"/>
                          </a:solidFill>
                          <a:effectLst/>
                          <a:latin typeface="微軟正黑體" pitchFamily="34" charset="-120"/>
                          <a:ea typeface="微軟正黑體" pitchFamily="34" charset="-120"/>
                        </a:rPr>
                        <a:t>類別</a:t>
                      </a:r>
                      <a:endParaRPr kumimoji="0" lang="zh-TW" sz="800" b="1" i="0" u="none" strike="noStrike" cap="none" normalizeH="0" baseline="0" dirty="0">
                        <a:ln>
                          <a:noFill/>
                        </a:ln>
                        <a:solidFill>
                          <a:srgbClr val="FFFFFF"/>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6350" cap="flat" cmpd="sng" algn="ctr">
                      <a:solidFill>
                        <a:srgbClr val="953735"/>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chemeClr val="accent2"/>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800" b="1" i="0" u="none" strike="noStrike" cap="none" normalizeH="0" baseline="0" dirty="0">
                          <a:ln>
                            <a:noFill/>
                          </a:ln>
                          <a:solidFill>
                            <a:srgbClr val="FFFFFF"/>
                          </a:solidFill>
                          <a:effectLst/>
                          <a:latin typeface="微軟正黑體" pitchFamily="34" charset="-120"/>
                          <a:ea typeface="微軟正黑體" pitchFamily="34" charset="-120"/>
                        </a:rPr>
                        <a:t>　</a:t>
                      </a:r>
                      <a:r>
                        <a:rPr kumimoji="0" lang="zh-TW" altLang="zh-TW" sz="800" b="1" i="0" u="none" strike="noStrike" cap="none" normalizeH="0" baseline="0" dirty="0">
                          <a:ln>
                            <a:noFill/>
                          </a:ln>
                          <a:solidFill>
                            <a:srgbClr val="FFFFFF"/>
                          </a:solidFill>
                          <a:effectLst/>
                          <a:latin typeface="微軟正黑體" pitchFamily="34" charset="-120"/>
                          <a:ea typeface="微軟正黑體" pitchFamily="34" charset="-120"/>
                        </a:rPr>
                        <a:t>授課年級與學分配置</a:t>
                      </a:r>
                      <a:endParaRPr kumimoji="0" lang="zh-TW" sz="800" b="0" i="0" u="none" strike="noStrike" cap="none" normalizeH="0" baseline="0" dirty="0">
                        <a:ln>
                          <a:noFill/>
                        </a:ln>
                        <a:solidFill>
                          <a:srgbClr val="FFFFFF"/>
                        </a:solidFill>
                        <a:effectLst/>
                        <a:latin typeface="微軟正黑體" pitchFamily="34" charset="-120"/>
                        <a:ea typeface="微軟正黑體" pitchFamily="34" charset="-120"/>
                        <a:cs typeface="Times New Roman" pitchFamily="18" charset="0"/>
                      </a:endParaRPr>
                    </a:p>
                  </a:txBody>
                  <a:tcPr marL="68580" marR="68580" marT="0" marB="0" horzOverflow="overflow">
                    <a:lnL w="6350" cap="flat" cmpd="sng" algn="ctr">
                      <a:solidFill>
                        <a:srgbClr val="9537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953735"/>
                      </a:solidFill>
                      <a:prstDash val="solid"/>
                      <a:round/>
                      <a:headEnd type="none" w="med" len="med"/>
                      <a:tailEnd type="none" w="med" len="med"/>
                    </a:lnB>
                    <a:lnTlToBr>
                      <a:noFill/>
                    </a:lnTlToBr>
                    <a:lnBlToTr>
                      <a:noFill/>
                    </a:lnBlToTr>
                    <a:solidFill>
                      <a:schemeClr val="accent2"/>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183210">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a:ln>
                            <a:noFill/>
                          </a:ln>
                          <a:solidFill>
                            <a:srgbClr val="000000"/>
                          </a:solidFill>
                          <a:effectLst/>
                          <a:latin typeface="微軟正黑體" pitchFamily="34" charset="-120"/>
                          <a:ea typeface="微軟正黑體" pitchFamily="34" charset="-120"/>
                        </a:rPr>
                        <a:t>高一</a:t>
                      </a:r>
                      <a:endParaRPr kumimoji="0" lang="zh-TW" sz="8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horzOverflow="overflow">
                    <a:lnL w="6350" cap="flat" cmpd="sng" algn="ctr">
                      <a:solidFill>
                        <a:srgbClr val="953735"/>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95373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a:ln>
                            <a:noFill/>
                          </a:ln>
                          <a:solidFill>
                            <a:srgbClr val="000000"/>
                          </a:solidFill>
                          <a:effectLst/>
                          <a:latin typeface="微軟正黑體" pitchFamily="34" charset="-120"/>
                          <a:ea typeface="微軟正黑體" pitchFamily="34" charset="-120"/>
                        </a:rPr>
                        <a:t>高二</a:t>
                      </a:r>
                      <a:endParaRPr kumimoji="0" lang="zh-TW" sz="8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95373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a:ln>
                            <a:noFill/>
                          </a:ln>
                          <a:solidFill>
                            <a:srgbClr val="000000"/>
                          </a:solidFill>
                          <a:effectLst/>
                          <a:latin typeface="微軟正黑體" pitchFamily="34" charset="-120"/>
                          <a:ea typeface="微軟正黑體" pitchFamily="34" charset="-120"/>
                        </a:rPr>
                        <a:t>高三</a:t>
                      </a:r>
                      <a:endParaRPr kumimoji="0" lang="zh-TW" sz="8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95373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hMerge="1">
                  <a:txBody>
                    <a:bodyPr/>
                    <a:lstStyle/>
                    <a:p>
                      <a:endParaRPr lang="zh-TW" altLang="en-US"/>
                    </a:p>
                  </a:txBody>
                  <a:tcPr/>
                </a:tc>
                <a:extLst>
                  <a:ext uri="{0D108BD9-81ED-4DB2-BD59-A6C34878D82A}">
                    <a16:rowId xmlns="" xmlns:a16="http://schemas.microsoft.com/office/drawing/2014/main" val="10001"/>
                  </a:ext>
                </a:extLst>
              </a:tr>
              <a:tr h="18321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dirty="0">
                          <a:ln>
                            <a:noFill/>
                          </a:ln>
                          <a:solidFill>
                            <a:schemeClr val="tx1"/>
                          </a:solidFill>
                          <a:effectLst/>
                          <a:latin typeface="微軟正黑體" pitchFamily="34" charset="-120"/>
                          <a:ea typeface="微軟正黑體" pitchFamily="34" charset="-120"/>
                        </a:rPr>
                        <a:t>一上</a:t>
                      </a:r>
                      <a:endParaRPr kumimoji="0" lang="zh-TW" sz="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6350" cap="flat" cmpd="sng" algn="ctr">
                      <a:solidFill>
                        <a:srgbClr val="9537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a:ln>
                            <a:noFill/>
                          </a:ln>
                          <a:solidFill>
                            <a:schemeClr val="tx1"/>
                          </a:solidFill>
                          <a:effectLst/>
                          <a:latin typeface="微軟正黑體" pitchFamily="34" charset="-120"/>
                          <a:ea typeface="微軟正黑體" pitchFamily="34" charset="-120"/>
                        </a:rPr>
                        <a:t>一下</a:t>
                      </a:r>
                      <a:endParaRPr kumimoji="0" lang="zh-TW" sz="8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dirty="0">
                          <a:ln>
                            <a:noFill/>
                          </a:ln>
                          <a:solidFill>
                            <a:schemeClr val="tx1"/>
                          </a:solidFill>
                          <a:effectLst/>
                          <a:latin typeface="微軟正黑體" pitchFamily="34" charset="-120"/>
                          <a:ea typeface="微軟正黑體" pitchFamily="34" charset="-120"/>
                        </a:rPr>
                        <a:t>二上</a:t>
                      </a:r>
                      <a:endParaRPr kumimoji="0" lang="zh-TW" sz="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a:ln>
                            <a:noFill/>
                          </a:ln>
                          <a:solidFill>
                            <a:schemeClr val="tx1"/>
                          </a:solidFill>
                          <a:effectLst/>
                          <a:latin typeface="微軟正黑體" pitchFamily="34" charset="-120"/>
                          <a:ea typeface="微軟正黑體" pitchFamily="34" charset="-120"/>
                        </a:rPr>
                        <a:t>二下</a:t>
                      </a:r>
                      <a:endParaRPr kumimoji="0" lang="zh-TW" sz="8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a:ln>
                            <a:noFill/>
                          </a:ln>
                          <a:solidFill>
                            <a:schemeClr val="tx1"/>
                          </a:solidFill>
                          <a:effectLst/>
                          <a:latin typeface="微軟正黑體" pitchFamily="34" charset="-120"/>
                          <a:ea typeface="微軟正黑體" pitchFamily="34" charset="-120"/>
                        </a:rPr>
                        <a:t>三上</a:t>
                      </a:r>
                      <a:endParaRPr kumimoji="0" lang="zh-TW" sz="8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a:ln>
                            <a:noFill/>
                          </a:ln>
                          <a:solidFill>
                            <a:schemeClr val="tx1"/>
                          </a:solidFill>
                          <a:effectLst/>
                          <a:latin typeface="微軟正黑體" pitchFamily="34" charset="-120"/>
                          <a:ea typeface="微軟正黑體" pitchFamily="34" charset="-120"/>
                        </a:rPr>
                        <a:t>三下</a:t>
                      </a:r>
                      <a:endParaRPr kumimoji="0" lang="zh-TW" sz="8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2"/>
                  </a:ext>
                </a:extLst>
              </a:tr>
              <a:tr h="4558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a:ln>
                            <a:noFill/>
                          </a:ln>
                          <a:solidFill>
                            <a:srgbClr val="000000"/>
                          </a:solidFill>
                          <a:effectLst/>
                          <a:latin typeface="微軟正黑體" pitchFamily="34" charset="-120"/>
                          <a:ea typeface="微軟正黑體" pitchFamily="34" charset="-120"/>
                        </a:rPr>
                        <a:t>部定必修</a:t>
                      </a:r>
                      <a:endParaRPr kumimoji="0" lang="zh-TW" sz="8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國語文</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英語文</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國語文</a:t>
                      </a:r>
                      <a:r>
                        <a:rPr kumimoji="0" lang="en-US"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英語文</a:t>
                      </a:r>
                      <a:r>
                        <a:rPr kumimoji="0" lang="en-US"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國語文</a:t>
                      </a:r>
                      <a:r>
                        <a:rPr kumimoji="0" lang="en-US"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英語文</a:t>
                      </a:r>
                      <a:r>
                        <a:rPr kumimoji="0" lang="en-US"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4</a:t>
                      </a: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國語文</a:t>
                      </a:r>
                      <a:r>
                        <a:rPr kumimoji="0" lang="en-US"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英語文</a:t>
                      </a:r>
                      <a:r>
                        <a:rPr kumimoji="0" lang="en-US"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6350" cap="flat" cmpd="sng" algn="ctr">
                      <a:solidFill>
                        <a:srgbClr val="953735"/>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國語文</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英語文</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6350" cap="flat" cmpd="sng" algn="ctr">
                      <a:solidFill>
                        <a:srgbClr val="953735"/>
                      </a:solidFill>
                      <a:prstDash val="solid"/>
                      <a:round/>
                      <a:headEnd type="none" w="med" len="med"/>
                      <a:tailEnd type="none" w="med" len="med"/>
                    </a:lnB>
                    <a:lnTlToBr>
                      <a:noFill/>
                    </a:lnTlToBr>
                    <a:lnBlToTr>
                      <a:noFill/>
                    </a:lnBlToTr>
                    <a:solidFill>
                      <a:srgbClr val="E8D0D0"/>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6350" cap="flat" cmpd="sng" algn="ctr">
                      <a:solidFill>
                        <a:srgbClr val="953735"/>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3"/>
                  </a:ext>
                </a:extLst>
              </a:tr>
              <a:tr h="4558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8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校訂必修</a:t>
                      </a:r>
                      <a:endParaRPr kumimoji="0" lang="zh-TW" sz="8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聽你說，聽我說</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閱讀</a:t>
                      </a:r>
                      <a:r>
                        <a:rPr kumimoji="0" lang="zh-TW" altLang="en-US" sz="800" b="0" i="0" u="none" strike="noStrike" cap="none" normalizeH="0" baseline="0">
                          <a:ln>
                            <a:noFill/>
                          </a:ln>
                          <a:solidFill>
                            <a:schemeClr val="tx1"/>
                          </a:solidFill>
                          <a:effectLst/>
                          <a:latin typeface="新細明體" pitchFamily="18" charset="-120"/>
                          <a:ea typeface="微軟正黑體" pitchFamily="34" charset="-120"/>
                          <a:cs typeface="Times New Roman" pitchFamily="18" charset="0"/>
                        </a:rPr>
                        <a:t>「新」世界</a:t>
                      </a:r>
                      <a:r>
                        <a:rPr kumimoji="0" lang="en-US" altLang="zh-TW" sz="800" b="0" i="0" u="none" strike="noStrike" cap="none" normalizeH="0" baseline="0">
                          <a:ln>
                            <a:noFill/>
                          </a:ln>
                          <a:solidFill>
                            <a:schemeClr val="tx1"/>
                          </a:solidFill>
                          <a:effectLst/>
                          <a:latin typeface="新細明體" pitchFamily="18" charset="-120"/>
                          <a:ea typeface="微軟正黑體" pitchFamily="34" charset="-120"/>
                          <a:cs typeface="Times New Roman" pitchFamily="18" charset="0"/>
                        </a:rPr>
                        <a:t>1</a:t>
                      </a:r>
                      <a:endParaRPr kumimoji="0" lang="zh-TW"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從文學看台灣１</a:t>
                      </a:r>
                      <a:endParaRPr kumimoji="0" lang="en-US"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從文學看台灣１</a:t>
                      </a:r>
                      <a:endParaRPr kumimoji="0" 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6350" cap="flat" cmpd="sng" algn="ctr">
                      <a:solidFill>
                        <a:srgbClr val="953735"/>
                      </a:solidFill>
                      <a:prstDash val="solid"/>
                      <a:round/>
                      <a:headEnd type="none" w="med" len="med"/>
                      <a:tailEnd type="none" w="med" len="med"/>
                    </a:lnT>
                    <a:lnB w="6350" cap="flat" cmpd="sng" algn="ctr">
                      <a:solidFill>
                        <a:srgbClr val="953735"/>
                      </a:solidFill>
                      <a:prstDash val="solid"/>
                      <a:round/>
                      <a:headEnd type="none" w="med" len="med"/>
                      <a:tailEnd type="none" w="med" len="med"/>
                    </a:lnB>
                    <a:lnTlToBr>
                      <a:noFill/>
                    </a:lnTlToBr>
                    <a:lnBlToTr>
                      <a:noFill/>
                    </a:lnBlToTr>
                    <a:solidFill>
                      <a:srgbClr val="F4E9E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6350" cap="flat" cmpd="sng" algn="ctr">
                      <a:solidFill>
                        <a:srgbClr val="953735"/>
                      </a:solidFill>
                      <a:prstDash val="solid"/>
                      <a:round/>
                      <a:headEnd type="none" w="med" len="med"/>
                      <a:tailEnd type="none" w="med" len="med"/>
                    </a:lnT>
                    <a:lnB w="6350" cap="flat" cmpd="sng" algn="ctr">
                      <a:solidFill>
                        <a:srgbClr val="953735"/>
                      </a:solidFill>
                      <a:prstDash val="solid"/>
                      <a:round/>
                      <a:headEnd type="none" w="med" len="med"/>
                      <a:tailEnd type="none" w="med" len="med"/>
                    </a:lnB>
                    <a:lnTlToBr>
                      <a:noFill/>
                    </a:lnTlToBr>
                    <a:lnBlToTr>
                      <a:noFill/>
                    </a:lnBlToTr>
                    <a:solidFill>
                      <a:srgbClr val="F4E9E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6350" cap="flat" cmpd="sng" algn="ctr">
                      <a:solidFill>
                        <a:srgbClr val="953735"/>
                      </a:solidFill>
                      <a:prstDash val="solid"/>
                      <a:round/>
                      <a:headEnd type="none" w="med" len="med"/>
                      <a:tailEnd type="none" w="med" len="med"/>
                    </a:lnT>
                    <a:lnB w="6350" cap="flat" cmpd="sng" algn="ctr">
                      <a:solidFill>
                        <a:srgbClr val="953735"/>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4"/>
                  </a:ext>
                </a:extLst>
              </a:tr>
              <a:tr h="10255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dirty="0">
                          <a:ln>
                            <a:noFill/>
                          </a:ln>
                          <a:solidFill>
                            <a:srgbClr val="000000"/>
                          </a:solidFill>
                          <a:effectLst/>
                          <a:latin typeface="微軟正黑體" pitchFamily="34" charset="-120"/>
                          <a:ea typeface="微軟正黑體" pitchFamily="34" charset="-120"/>
                        </a:rPr>
                        <a:t>加深加廣</a:t>
                      </a:r>
                      <a:r>
                        <a:rPr kumimoji="0" lang="zh-TW" altLang="en-US" sz="8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選修</a:t>
                      </a:r>
                      <a:endParaRPr kumimoji="0" lang="en-US" altLang="zh-TW" sz="800" b="1" i="0" u="none" strike="noStrike" cap="none" normalizeH="0" baseline="0" dirty="0">
                        <a:ln>
                          <a:noFill/>
                        </a:ln>
                        <a:solidFill>
                          <a:srgbClr val="000000"/>
                        </a:solidFill>
                        <a:effectLst/>
                        <a:latin typeface="微軟正黑體" pitchFamily="34" charset="-120"/>
                        <a:ea typeface="微軟正黑體" pitchFamily="34" charset="-12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6350" cap="flat" cmpd="sng" algn="ctr">
                      <a:solidFill>
                        <a:srgbClr val="953735"/>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語文表達與傳播應用</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英文作文２</a:t>
                      </a: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6350" cap="flat" cmpd="sng" algn="ctr">
                      <a:solidFill>
                        <a:srgbClr val="953735"/>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語文表達與傳播應用１</a:t>
                      </a: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各類文學選讀２</a:t>
                      </a: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專題閱讀與研究２</a:t>
                      </a: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英語聽講２</a:t>
                      </a: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英文閱讀與寫作２</a:t>
                      </a: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6350" cap="flat" cmpd="sng" algn="ctr">
                      <a:solidFill>
                        <a:srgbClr val="953735"/>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5"/>
                  </a:ext>
                </a:extLst>
              </a:tr>
              <a:tr h="797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a:ln>
                            <a:noFill/>
                          </a:ln>
                          <a:solidFill>
                            <a:srgbClr val="000000"/>
                          </a:solidFill>
                          <a:effectLst/>
                          <a:latin typeface="微軟正黑體" pitchFamily="34" charset="-120"/>
                          <a:ea typeface="微軟正黑體" pitchFamily="34" charset="-120"/>
                        </a:rPr>
                        <a:t>多元</a:t>
                      </a:r>
                      <a:endParaRPr kumimoji="0" lang="en-US" altLang="zh-TW" sz="800" b="1" i="0" u="none" strike="noStrike" cap="none" normalizeH="0" baseline="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800" b="1" i="0" u="none" strike="noStrike" cap="none" normalizeH="0" baseline="0">
                          <a:ln>
                            <a:noFill/>
                          </a:ln>
                          <a:solidFill>
                            <a:srgbClr val="000000"/>
                          </a:solidFill>
                          <a:effectLst/>
                          <a:latin typeface="微軟正黑體" pitchFamily="34" charset="-120"/>
                          <a:ea typeface="微軟正黑體" pitchFamily="34" charset="-120"/>
                        </a:rPr>
                        <a:t>跨班</a:t>
                      </a:r>
                      <a:r>
                        <a:rPr kumimoji="0" lang="zh-TW" sz="800" b="1" i="0" u="none" strike="noStrike" cap="none" normalizeH="0" baseline="0">
                          <a:ln>
                            <a:noFill/>
                          </a:ln>
                          <a:solidFill>
                            <a:srgbClr val="000000"/>
                          </a:solidFill>
                          <a:effectLst/>
                          <a:latin typeface="微軟正黑體" pitchFamily="34" charset="-120"/>
                          <a:ea typeface="微軟正黑體" pitchFamily="34" charset="-120"/>
                        </a:rPr>
                        <a:t>選修</a:t>
                      </a:r>
                      <a:endParaRPr kumimoji="0" lang="zh-TW" sz="8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日語２</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旅行文學</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英語同樂繪</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基礎英語聽講</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日語</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癡吃的百年物語</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唱遊百老匯</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文學經典中的愛情</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百工百業眾生相</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看影片學英文</a:t>
                      </a:r>
                      <a:r>
                        <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6"/>
                  </a:ext>
                </a:extLst>
              </a:tr>
              <a:tr h="6837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a:ln>
                            <a:noFill/>
                          </a:ln>
                          <a:solidFill>
                            <a:srgbClr val="000000"/>
                          </a:solidFill>
                          <a:effectLst/>
                          <a:latin typeface="微軟正黑體" pitchFamily="34" charset="-120"/>
                          <a:ea typeface="微軟正黑體" pitchFamily="34" charset="-120"/>
                        </a:rPr>
                        <a:t>彈性學習</a:t>
                      </a:r>
                      <a:endParaRPr kumimoji="0" lang="en-US" altLang="zh-TW" sz="800" b="1" i="0" u="none" strike="noStrike" cap="none" normalizeH="0" baseline="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800" b="1" i="0" u="none" strike="noStrike" cap="none" normalizeH="0" baseline="0">
                          <a:ln>
                            <a:noFill/>
                          </a:ln>
                          <a:solidFill>
                            <a:srgbClr val="000000"/>
                          </a:solidFill>
                          <a:effectLst/>
                          <a:latin typeface="微軟正黑體" pitchFamily="34" charset="-120"/>
                          <a:ea typeface="微軟正黑體" pitchFamily="34" charset="-120"/>
                        </a:rPr>
                        <a:t>時間</a:t>
                      </a:r>
                      <a:endParaRPr kumimoji="0" lang="zh-TW" sz="8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閱讀理解</a:t>
                      </a: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基礎雜誌導讀</a:t>
                      </a: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閱讀理解</a:t>
                      </a: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基礎雜誌導讀</a:t>
                      </a: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閱讀理解</a:t>
                      </a: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中級雜誌導讀</a:t>
                      </a: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閱讀理解</a:t>
                      </a: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中級雜誌導讀</a:t>
                      </a: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閱讀理解</a:t>
                      </a: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進階雜誌導讀</a:t>
                      </a: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閱讀理解</a:t>
                      </a:r>
                      <a:endParaRPr kumimoji="0" lang="en-US"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進階雜誌導讀</a:t>
                      </a: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horzOverflow="overflow">
                    <a:lnL w="3175" cap="flat" cmpd="sng" algn="ctr">
                      <a:solidFill>
                        <a:srgbClr val="984807"/>
                      </a:solidFill>
                      <a:prstDash val="solid"/>
                      <a:round/>
                      <a:headEnd type="none" w="med" len="med"/>
                      <a:tailEnd type="none" w="med" len="med"/>
                    </a:lnL>
                    <a:lnR w="3175" cap="flat" cmpd="sng" algn="ctr">
                      <a:solidFill>
                        <a:srgbClr val="984807"/>
                      </a:solidFill>
                      <a:prstDash val="solid"/>
                      <a:round/>
                      <a:headEnd type="none" w="med" len="med"/>
                      <a:tailEnd type="none" w="med" len="med"/>
                    </a:lnR>
                    <a:lnT w="3175" cap="flat" cmpd="sng" algn="ctr">
                      <a:solidFill>
                        <a:srgbClr val="984807"/>
                      </a:solidFill>
                      <a:prstDash val="solid"/>
                      <a:round/>
                      <a:headEnd type="none" w="med" len="med"/>
                      <a:tailEnd type="none" w="med" len="med"/>
                    </a:lnT>
                    <a:lnB w="3175" cap="flat" cmpd="sng" algn="ctr">
                      <a:solidFill>
                        <a:srgbClr val="984807"/>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7"/>
                  </a:ext>
                </a:extLst>
              </a:tr>
            </a:tbl>
          </a:graphicData>
        </a:graphic>
      </p:graphicFrame>
      <p:sp>
        <p:nvSpPr>
          <p:cNvPr id="14" name="文字版面配置區 13">
            <a:extLst>
              <a:ext uri="{FF2B5EF4-FFF2-40B4-BE49-F238E27FC236}">
                <a16:creationId xmlns="" xmlns:a16="http://schemas.microsoft.com/office/drawing/2014/main" id="{56EB54BB-8B17-4DD3-A593-6884E9355A78}"/>
              </a:ext>
            </a:extLst>
          </p:cNvPr>
          <p:cNvSpPr txBox="1">
            <a:spLocks noGrp="1"/>
          </p:cNvSpPr>
          <p:nvPr>
            <p:ph type="body" idx="1"/>
          </p:nvPr>
        </p:nvSpPr>
        <p:spPr>
          <a:xfrm>
            <a:off x="1084053" y="1320988"/>
            <a:ext cx="4754880" cy="369332"/>
          </a:xfrm>
          <a:prstGeom prst="rect">
            <a:avLst/>
          </a:prstGeom>
          <a:solidFill>
            <a:schemeClr val="accent3">
              <a:lumMod val="20000"/>
              <a:lumOff val="80000"/>
            </a:schemeClr>
          </a:solidFill>
        </p:spPr>
        <p:txBody>
          <a:bodyPr>
            <a:spAutoFit/>
          </a:bodyPr>
          <a:lstStyle/>
          <a:p>
            <a:pPr algn="ctr" eaLnBrk="1" fontAlgn="auto" hangingPunct="1">
              <a:spcBef>
                <a:spcPts val="0"/>
              </a:spcBef>
              <a:spcAft>
                <a:spcPts val="0"/>
              </a:spcAft>
              <a:defRPr/>
            </a:pPr>
            <a:r>
              <a:rPr lang="zh-TW" altLang="en-US" dirty="0">
                <a:latin typeface="微軟正黑體" pitchFamily="34" charset="-120"/>
                <a:ea typeface="微軟正黑體" pitchFamily="34" charset="-120"/>
              </a:rPr>
              <a:t>例如：</a:t>
            </a:r>
            <a:r>
              <a:rPr kumimoji="0" lang="zh-TW" altLang="en-US" b="1" dirty="0">
                <a:latin typeface="微軟正黑體" pitchFamily="34" charset="-120"/>
                <a:ea typeface="微軟正黑體" pitchFamily="34" charset="-120"/>
              </a:rPr>
              <a:t>語文領域</a:t>
            </a:r>
          </a:p>
        </p:txBody>
      </p:sp>
      <p:graphicFrame>
        <p:nvGraphicFramePr>
          <p:cNvPr id="16" name="內容版面配置區 6">
            <a:extLst>
              <a:ext uri="{FF2B5EF4-FFF2-40B4-BE49-F238E27FC236}">
                <a16:creationId xmlns="" xmlns:a16="http://schemas.microsoft.com/office/drawing/2014/main" id="{FEBED65B-9C24-4D49-A54B-30A687B47290}"/>
              </a:ext>
            </a:extLst>
          </p:cNvPr>
          <p:cNvGraphicFramePr>
            <a:graphicFrameLocks/>
          </p:cNvGraphicFramePr>
          <p:nvPr>
            <p:extLst>
              <p:ext uri="{D42A27DB-BD31-4B8C-83A1-F6EECF244321}">
                <p14:modId xmlns="" xmlns:p14="http://schemas.microsoft.com/office/powerpoint/2010/main" val="1800228128"/>
              </p:ext>
            </p:extLst>
          </p:nvPr>
        </p:nvGraphicFramePr>
        <p:xfrm>
          <a:off x="6373367" y="2001329"/>
          <a:ext cx="5577842" cy="3951921"/>
        </p:xfrm>
        <a:graphic>
          <a:graphicData uri="http://schemas.openxmlformats.org/drawingml/2006/table">
            <a:tbl>
              <a:tblPr firstRow="1" bandRow="1">
                <a:tableStyleId>{21E4AEA4-8DFA-4A89-87EB-49C32662AFE0}</a:tableStyleId>
              </a:tblPr>
              <a:tblGrid>
                <a:gridCol w="594360">
                  <a:extLst>
                    <a:ext uri="{9D8B030D-6E8A-4147-A177-3AD203B41FA5}">
                      <a16:colId xmlns="" xmlns:a16="http://schemas.microsoft.com/office/drawing/2014/main" val="20000"/>
                    </a:ext>
                  </a:extLst>
                </a:gridCol>
                <a:gridCol w="787692">
                  <a:extLst>
                    <a:ext uri="{9D8B030D-6E8A-4147-A177-3AD203B41FA5}">
                      <a16:colId xmlns="" xmlns:a16="http://schemas.microsoft.com/office/drawing/2014/main" val="20001"/>
                    </a:ext>
                  </a:extLst>
                </a:gridCol>
                <a:gridCol w="839158">
                  <a:extLst>
                    <a:ext uri="{9D8B030D-6E8A-4147-A177-3AD203B41FA5}">
                      <a16:colId xmlns="" xmlns:a16="http://schemas.microsoft.com/office/drawing/2014/main" val="20002"/>
                    </a:ext>
                  </a:extLst>
                </a:gridCol>
                <a:gridCol w="745918">
                  <a:extLst>
                    <a:ext uri="{9D8B030D-6E8A-4147-A177-3AD203B41FA5}">
                      <a16:colId xmlns="" xmlns:a16="http://schemas.microsoft.com/office/drawing/2014/main" val="20003"/>
                    </a:ext>
                  </a:extLst>
                </a:gridCol>
                <a:gridCol w="839158">
                  <a:extLst>
                    <a:ext uri="{9D8B030D-6E8A-4147-A177-3AD203B41FA5}">
                      <a16:colId xmlns="" xmlns:a16="http://schemas.microsoft.com/office/drawing/2014/main" val="20004"/>
                    </a:ext>
                  </a:extLst>
                </a:gridCol>
                <a:gridCol w="885778">
                  <a:extLst>
                    <a:ext uri="{9D8B030D-6E8A-4147-A177-3AD203B41FA5}">
                      <a16:colId xmlns="" xmlns:a16="http://schemas.microsoft.com/office/drawing/2014/main" val="20005"/>
                    </a:ext>
                  </a:extLst>
                </a:gridCol>
                <a:gridCol w="885778">
                  <a:extLst>
                    <a:ext uri="{9D8B030D-6E8A-4147-A177-3AD203B41FA5}">
                      <a16:colId xmlns="" xmlns:a16="http://schemas.microsoft.com/office/drawing/2014/main" val="20006"/>
                    </a:ext>
                  </a:extLst>
                </a:gridCol>
              </a:tblGrid>
              <a:tr h="250733">
                <a:tc rowSpan="3">
                  <a:txBody>
                    <a:bodyPr/>
                    <a:lstStyle/>
                    <a:p>
                      <a:pPr algn="ctr">
                        <a:spcAft>
                          <a:spcPts val="0"/>
                        </a:spcAft>
                      </a:pPr>
                      <a:r>
                        <a:rPr lang="zh-TW" sz="800" b="1" kern="100" dirty="0">
                          <a:latin typeface="微軟正黑體" pitchFamily="34" charset="-120"/>
                          <a:ea typeface="微軟正黑體" pitchFamily="34" charset="-120"/>
                        </a:rPr>
                        <a:t>類別</a:t>
                      </a:r>
                      <a:endParaRPr lang="zh-TW" sz="800" b="1" kern="100" dirty="0">
                        <a:latin typeface="微軟正黑體" pitchFamily="34" charset="-120"/>
                        <a:ea typeface="微軟正黑體" pitchFamily="34" charset="-120"/>
                        <a:cs typeface="Times New Roman"/>
                      </a:endParaRPr>
                    </a:p>
                  </a:txBody>
                  <a:tcPr marL="68580" marR="68580" marT="0" marB="0" anchor="ctr">
                    <a:lnR w="6350" cap="flat" cmpd="sng" algn="ctr">
                      <a:solidFill>
                        <a:schemeClr val="accent2">
                          <a:lumMod val="75000"/>
                        </a:schemeClr>
                      </a:solidFill>
                      <a:prstDash val="solid"/>
                      <a:round/>
                      <a:headEnd type="none" w="med" len="med"/>
                      <a:tailEnd type="none" w="med" len="med"/>
                    </a:lnR>
                    <a:lnB w="3175" cap="flat" cmpd="sng" algn="ctr">
                      <a:solidFill>
                        <a:schemeClr val="accent6">
                          <a:lumMod val="50000"/>
                        </a:schemeClr>
                      </a:solidFill>
                      <a:prstDash val="solid"/>
                      <a:round/>
                      <a:headEnd type="none" w="med" len="med"/>
                      <a:tailEnd type="none" w="med" len="med"/>
                    </a:lnB>
                  </a:tcPr>
                </a:tc>
                <a:tc gridSpan="6">
                  <a:txBody>
                    <a:bodyPr/>
                    <a:lstStyle/>
                    <a:p>
                      <a:pPr algn="ctr">
                        <a:spcAft>
                          <a:spcPts val="0"/>
                        </a:spcAft>
                      </a:pPr>
                      <a:r>
                        <a:rPr lang="zh-TW" sz="800" kern="100" dirty="0">
                          <a:latin typeface="微軟正黑體" pitchFamily="34" charset="-120"/>
                          <a:ea typeface="微軟正黑體" pitchFamily="34" charset="-120"/>
                        </a:rPr>
                        <a:t>授課年級與學分配置</a:t>
                      </a:r>
                      <a:endParaRPr lang="zh-TW" sz="800" b="0" kern="100" dirty="0">
                        <a:latin typeface="微軟正黑體" pitchFamily="34" charset="-120"/>
                        <a:ea typeface="微軟正黑體" pitchFamily="34" charset="-120"/>
                        <a:cs typeface="Times New Roman"/>
                      </a:endParaRPr>
                    </a:p>
                  </a:txBody>
                  <a:tcPr marL="68580" marR="68580" marT="0" marB="0" anchor="ctr">
                    <a:lnL w="6350" cap="flat" cmpd="sng" algn="ctr">
                      <a:solidFill>
                        <a:schemeClr val="accent2">
                          <a:lumMod val="75000"/>
                        </a:schemeClr>
                      </a:solidFill>
                      <a:prstDash val="solid"/>
                      <a:round/>
                      <a:headEnd type="none" w="med" len="med"/>
                      <a:tailEnd type="none" w="med" len="med"/>
                    </a:lnL>
                    <a:lnB w="6350" cap="flat" cmpd="sng" algn="ctr">
                      <a:solidFill>
                        <a:schemeClr val="accent2">
                          <a:lumMod val="75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250733">
                <a:tc vMerge="1">
                  <a:txBody>
                    <a:bodyPr/>
                    <a:lstStyle/>
                    <a:p>
                      <a:endParaRPr lang="zh-TW" altLang="en-US"/>
                    </a:p>
                  </a:txBody>
                  <a:tcPr/>
                </a:tc>
                <a:tc gridSpan="2">
                  <a:txBody>
                    <a:bodyPr/>
                    <a:lstStyle/>
                    <a:p>
                      <a:pPr algn="ctr">
                        <a:spcAft>
                          <a:spcPts val="0"/>
                        </a:spcAft>
                      </a:pPr>
                      <a:r>
                        <a:rPr lang="zh-TW" sz="800" b="1" kern="100" dirty="0">
                          <a:latin typeface="微軟正黑體" pitchFamily="34" charset="-120"/>
                          <a:ea typeface="微軟正黑體" pitchFamily="34" charset="-120"/>
                        </a:rPr>
                        <a:t>高一</a:t>
                      </a:r>
                      <a:endParaRPr lang="zh-TW" sz="800" b="1" kern="100" dirty="0">
                        <a:latin typeface="微軟正黑體" pitchFamily="34" charset="-120"/>
                        <a:ea typeface="微軟正黑體" pitchFamily="34" charset="-120"/>
                        <a:cs typeface="Times New Roman"/>
                      </a:endParaRPr>
                    </a:p>
                  </a:txBody>
                  <a:tcPr marL="68580" marR="68580" marT="0" marB="0">
                    <a:lnL w="6350" cap="flat" cmpd="sng" algn="ctr">
                      <a:solidFill>
                        <a:schemeClr val="accent2">
                          <a:lumMod val="75000"/>
                        </a:schemeClr>
                      </a:solidFill>
                      <a:prstDash val="solid"/>
                      <a:round/>
                      <a:headEnd type="none" w="med" len="med"/>
                      <a:tailEnd type="none" w="med" len="med"/>
                    </a:lnL>
                    <a:lnT w="6350" cap="flat" cmpd="sng" algn="ctr">
                      <a:solidFill>
                        <a:schemeClr val="accent2">
                          <a:lumMod val="75000"/>
                        </a:schemeClr>
                      </a:solidFill>
                      <a:prstDash val="solid"/>
                      <a:round/>
                      <a:headEnd type="none" w="med" len="med"/>
                      <a:tailEnd type="none" w="med" len="med"/>
                    </a:lnT>
                  </a:tcPr>
                </a:tc>
                <a:tc hMerge="1">
                  <a:txBody>
                    <a:bodyPr/>
                    <a:lstStyle/>
                    <a:p>
                      <a:endParaRPr lang="zh-TW" altLang="en-US"/>
                    </a:p>
                  </a:txBody>
                  <a:tcPr/>
                </a:tc>
                <a:tc gridSpan="2">
                  <a:txBody>
                    <a:bodyPr/>
                    <a:lstStyle/>
                    <a:p>
                      <a:pPr algn="ctr">
                        <a:spcAft>
                          <a:spcPts val="0"/>
                        </a:spcAft>
                      </a:pPr>
                      <a:r>
                        <a:rPr lang="zh-TW" sz="800" b="1" kern="100" dirty="0">
                          <a:latin typeface="微軟正黑體" pitchFamily="34" charset="-120"/>
                          <a:ea typeface="微軟正黑體" pitchFamily="34" charset="-120"/>
                        </a:rPr>
                        <a:t>高二</a:t>
                      </a:r>
                      <a:endParaRPr lang="zh-TW" sz="800" b="1" kern="100" dirty="0">
                        <a:latin typeface="微軟正黑體" pitchFamily="34" charset="-120"/>
                        <a:ea typeface="微軟正黑體" pitchFamily="34" charset="-120"/>
                        <a:cs typeface="Times New Roman"/>
                      </a:endParaRPr>
                    </a:p>
                  </a:txBody>
                  <a:tcPr marL="68580" marR="68580" marT="0" marB="0">
                    <a:lnT w="6350" cap="flat" cmpd="sng" algn="ctr">
                      <a:solidFill>
                        <a:schemeClr val="accent2">
                          <a:lumMod val="75000"/>
                        </a:schemeClr>
                      </a:solidFill>
                      <a:prstDash val="solid"/>
                      <a:round/>
                      <a:headEnd type="none" w="med" len="med"/>
                      <a:tailEnd type="none" w="med" len="med"/>
                    </a:lnT>
                  </a:tcPr>
                </a:tc>
                <a:tc hMerge="1">
                  <a:txBody>
                    <a:bodyPr/>
                    <a:lstStyle/>
                    <a:p>
                      <a:endParaRPr lang="zh-TW" altLang="en-US"/>
                    </a:p>
                  </a:txBody>
                  <a:tcPr/>
                </a:tc>
                <a:tc gridSpan="2">
                  <a:txBody>
                    <a:bodyPr/>
                    <a:lstStyle/>
                    <a:p>
                      <a:pPr algn="ctr">
                        <a:spcAft>
                          <a:spcPts val="0"/>
                        </a:spcAft>
                      </a:pPr>
                      <a:r>
                        <a:rPr lang="zh-TW" sz="800" b="1" kern="100" dirty="0">
                          <a:latin typeface="微軟正黑體" pitchFamily="34" charset="-120"/>
                          <a:ea typeface="微軟正黑體" pitchFamily="34" charset="-120"/>
                        </a:rPr>
                        <a:t>高三</a:t>
                      </a:r>
                      <a:endParaRPr lang="zh-TW" sz="800" b="1" kern="100" dirty="0">
                        <a:latin typeface="微軟正黑體" pitchFamily="34" charset="-120"/>
                        <a:ea typeface="微軟正黑體" pitchFamily="34" charset="-120"/>
                        <a:cs typeface="Times New Roman"/>
                      </a:endParaRPr>
                    </a:p>
                  </a:txBody>
                  <a:tcPr marL="68580" marR="68580" marT="0" marB="0">
                    <a:lnT w="6350" cap="flat" cmpd="sng" algn="ctr">
                      <a:solidFill>
                        <a:schemeClr val="accent2">
                          <a:lumMod val="75000"/>
                        </a:schemeClr>
                      </a:solidFill>
                      <a:prstDash val="solid"/>
                      <a:round/>
                      <a:headEnd type="none" w="med" len="med"/>
                      <a:tailEnd type="none" w="med" len="med"/>
                    </a:lnT>
                  </a:tcPr>
                </a:tc>
                <a:tc hMerge="1">
                  <a:txBody>
                    <a:bodyPr/>
                    <a:lstStyle/>
                    <a:p>
                      <a:endParaRPr lang="zh-TW" altLang="en-US"/>
                    </a:p>
                  </a:txBody>
                  <a:tcPr/>
                </a:tc>
                <a:extLst>
                  <a:ext uri="{0D108BD9-81ED-4DB2-BD59-A6C34878D82A}">
                    <a16:rowId xmlns="" xmlns:a16="http://schemas.microsoft.com/office/drawing/2014/main" val="10001"/>
                  </a:ext>
                </a:extLst>
              </a:tr>
              <a:tr h="262008">
                <a:tc vMerge="1">
                  <a:txBody>
                    <a:bodyPr/>
                    <a:lstStyle/>
                    <a:p>
                      <a:endParaRPr lang="zh-TW" altLang="en-US"/>
                    </a:p>
                  </a:txBody>
                  <a:tcPr/>
                </a:tc>
                <a:tc>
                  <a:txBody>
                    <a:bodyPr/>
                    <a:lstStyle/>
                    <a:p>
                      <a:pPr algn="ctr">
                        <a:spcAft>
                          <a:spcPts val="0"/>
                        </a:spcAft>
                      </a:pPr>
                      <a:r>
                        <a:rPr lang="zh-TW" sz="800" b="1" kern="100">
                          <a:latin typeface="微軟正黑體" pitchFamily="34" charset="-120"/>
                          <a:ea typeface="微軟正黑體" pitchFamily="34" charset="-120"/>
                        </a:rPr>
                        <a:t>一上</a:t>
                      </a:r>
                      <a:endParaRPr lang="zh-TW" sz="800" b="1" kern="100">
                        <a:latin typeface="微軟正黑體" pitchFamily="34" charset="-120"/>
                        <a:ea typeface="微軟正黑體" pitchFamily="34" charset="-120"/>
                        <a:cs typeface="Times New Roman"/>
                      </a:endParaRPr>
                    </a:p>
                  </a:txBody>
                  <a:tcPr marL="68580" marR="68580" marT="0" marB="0">
                    <a:lnL w="6350" cap="flat" cmpd="sng" algn="ctr">
                      <a:solidFill>
                        <a:schemeClr val="accent2">
                          <a:lumMod val="75000"/>
                        </a:schemeClr>
                      </a:solidFill>
                      <a:prstDash val="solid"/>
                      <a:round/>
                      <a:headEnd type="none" w="med" len="med"/>
                      <a:tailEnd type="none" w="med" len="med"/>
                    </a:lnL>
                    <a:lnB w="31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zh-TW" sz="800" b="1" kern="100" dirty="0">
                          <a:latin typeface="微軟正黑體" pitchFamily="34" charset="-120"/>
                          <a:ea typeface="微軟正黑體" pitchFamily="34" charset="-120"/>
                        </a:rPr>
                        <a:t>一下</a:t>
                      </a:r>
                      <a:endParaRPr lang="zh-TW" sz="800" b="1" kern="100" dirty="0">
                        <a:latin typeface="微軟正黑體" pitchFamily="34" charset="-120"/>
                        <a:ea typeface="微軟正黑體" pitchFamily="34" charset="-120"/>
                        <a:cs typeface="Times New Roman"/>
                      </a:endParaRPr>
                    </a:p>
                  </a:txBody>
                  <a:tcPr marL="68580" marR="68580" marT="0" marB="0" anchor="ctr">
                    <a:lnB w="31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zh-TW" sz="800" b="1" kern="100" dirty="0">
                          <a:latin typeface="微軟正黑體" pitchFamily="34" charset="-120"/>
                          <a:ea typeface="微軟正黑體" pitchFamily="34" charset="-120"/>
                        </a:rPr>
                        <a:t>二上</a:t>
                      </a:r>
                      <a:endParaRPr lang="zh-TW" sz="800" b="1" kern="100" dirty="0">
                        <a:latin typeface="微軟正黑體" pitchFamily="34" charset="-120"/>
                        <a:ea typeface="微軟正黑體" pitchFamily="34" charset="-120"/>
                        <a:cs typeface="Times New Roman"/>
                      </a:endParaRPr>
                    </a:p>
                  </a:txBody>
                  <a:tcPr marL="68580" marR="68580" marT="0" marB="0" anchor="ctr">
                    <a:lnB w="31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zh-TW" sz="800" b="1" kern="100" dirty="0">
                          <a:latin typeface="微軟正黑體" pitchFamily="34" charset="-120"/>
                          <a:ea typeface="微軟正黑體" pitchFamily="34" charset="-120"/>
                        </a:rPr>
                        <a:t>二下</a:t>
                      </a:r>
                      <a:endParaRPr lang="zh-TW" sz="800" b="1" kern="100" dirty="0">
                        <a:latin typeface="微軟正黑體" pitchFamily="34" charset="-120"/>
                        <a:ea typeface="微軟正黑體" pitchFamily="34" charset="-120"/>
                        <a:cs typeface="Times New Roman"/>
                      </a:endParaRPr>
                    </a:p>
                  </a:txBody>
                  <a:tcPr marL="68580" marR="68580" marT="0" marB="0" anchor="ctr">
                    <a:lnB w="31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zh-TW" sz="800" b="1" kern="100" dirty="0">
                          <a:latin typeface="微軟正黑體" pitchFamily="34" charset="-120"/>
                          <a:ea typeface="微軟正黑體" pitchFamily="34" charset="-120"/>
                        </a:rPr>
                        <a:t>三上</a:t>
                      </a:r>
                      <a:endParaRPr lang="zh-TW" sz="800" b="1" kern="100" dirty="0">
                        <a:latin typeface="微軟正黑體" pitchFamily="34" charset="-120"/>
                        <a:ea typeface="微軟正黑體" pitchFamily="34" charset="-120"/>
                        <a:cs typeface="Times New Roman"/>
                      </a:endParaRPr>
                    </a:p>
                  </a:txBody>
                  <a:tcPr marL="68580" marR="68580" marT="0" marB="0">
                    <a:lnB w="3175" cap="flat" cmpd="sng" algn="ctr">
                      <a:solidFill>
                        <a:schemeClr val="accent6">
                          <a:lumMod val="50000"/>
                        </a:schemeClr>
                      </a:solidFill>
                      <a:prstDash val="solid"/>
                      <a:round/>
                      <a:headEnd type="none" w="med" len="med"/>
                      <a:tailEnd type="none" w="med" len="med"/>
                    </a:lnB>
                  </a:tcPr>
                </a:tc>
                <a:tc>
                  <a:txBody>
                    <a:bodyPr/>
                    <a:lstStyle/>
                    <a:p>
                      <a:pPr algn="ctr">
                        <a:spcAft>
                          <a:spcPts val="0"/>
                        </a:spcAft>
                      </a:pPr>
                      <a:r>
                        <a:rPr lang="zh-TW" sz="800" b="1" kern="100" dirty="0">
                          <a:latin typeface="微軟正黑體" pitchFamily="34" charset="-120"/>
                          <a:ea typeface="微軟正黑體" pitchFamily="34" charset="-120"/>
                        </a:rPr>
                        <a:t>三下</a:t>
                      </a:r>
                      <a:endParaRPr lang="zh-TW" sz="800" b="1" kern="100" dirty="0">
                        <a:latin typeface="微軟正黑體" pitchFamily="34" charset="-120"/>
                        <a:ea typeface="微軟正黑體" pitchFamily="34" charset="-120"/>
                        <a:cs typeface="Times New Roman"/>
                      </a:endParaRPr>
                    </a:p>
                  </a:txBody>
                  <a:tcPr marL="68580" marR="68580" marT="0" marB="0">
                    <a:lnB w="3175" cap="flat" cmpd="sng" algn="ctr">
                      <a:solidFill>
                        <a:schemeClr val="accent6">
                          <a:lumMod val="50000"/>
                        </a:schemeClr>
                      </a:solidFill>
                      <a:prstDash val="solid"/>
                      <a:round/>
                      <a:headEnd type="none" w="med" len="med"/>
                      <a:tailEnd type="none" w="med" len="med"/>
                    </a:lnB>
                  </a:tcPr>
                </a:tc>
                <a:extLst>
                  <a:ext uri="{0D108BD9-81ED-4DB2-BD59-A6C34878D82A}">
                    <a16:rowId xmlns="" xmlns:a16="http://schemas.microsoft.com/office/drawing/2014/main" val="10002"/>
                  </a:ext>
                </a:extLst>
              </a:tr>
              <a:tr h="486657">
                <a:tc rowSpan="3">
                  <a:txBody>
                    <a:bodyPr/>
                    <a:lstStyle/>
                    <a:p>
                      <a:pPr algn="ctr">
                        <a:spcAft>
                          <a:spcPts val="0"/>
                        </a:spcAft>
                      </a:pPr>
                      <a:r>
                        <a:rPr lang="zh-TW" sz="800" b="1" kern="100" dirty="0">
                          <a:latin typeface="微軟正黑體" pitchFamily="34" charset="-120"/>
                          <a:ea typeface="微軟正黑體" pitchFamily="34" charset="-120"/>
                        </a:rPr>
                        <a:t>部定必修</a:t>
                      </a:r>
                      <a:endParaRPr lang="zh-TW" sz="800" b="1" kern="100" dirty="0">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rowSpan="3">
                  <a:txBody>
                    <a:bodyPr/>
                    <a:lstStyle/>
                    <a:p>
                      <a:pPr algn="l">
                        <a:spcAft>
                          <a:spcPts val="0"/>
                        </a:spcAft>
                      </a:pPr>
                      <a:r>
                        <a:rPr lang="zh-TW" altLang="en-US" sz="800" b="0" kern="100" dirty="0">
                          <a:solidFill>
                            <a:schemeClr val="tx1"/>
                          </a:solidFill>
                          <a:latin typeface="微軟正黑體" pitchFamily="34" charset="-120"/>
                          <a:ea typeface="微軟正黑體" pitchFamily="34" charset="-120"/>
                          <a:cs typeface="Times New Roman"/>
                        </a:rPr>
                        <a:t>數學</a:t>
                      </a:r>
                      <a:r>
                        <a:rPr lang="en-US" altLang="zh-TW" sz="800" b="0" kern="100" dirty="0">
                          <a:solidFill>
                            <a:schemeClr val="tx1"/>
                          </a:solidFill>
                          <a:latin typeface="微軟正黑體" pitchFamily="34" charset="-120"/>
                          <a:ea typeface="微軟正黑體" pitchFamily="34" charset="-120"/>
                          <a:cs typeface="Times New Roman"/>
                        </a:rPr>
                        <a:t>4</a:t>
                      </a: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00" dirty="0">
                          <a:solidFill>
                            <a:schemeClr val="tx1"/>
                          </a:solidFill>
                          <a:latin typeface="微軟正黑體" pitchFamily="34" charset="-120"/>
                          <a:ea typeface="微軟正黑體" pitchFamily="34" charset="-120"/>
                          <a:cs typeface="Times New Roman"/>
                        </a:rPr>
                        <a:t>數學</a:t>
                      </a:r>
                      <a:r>
                        <a:rPr lang="en-US" altLang="zh-TW" sz="800" b="0" kern="100" dirty="0">
                          <a:solidFill>
                            <a:schemeClr val="tx1"/>
                          </a:solidFill>
                          <a:latin typeface="微軟正黑體" pitchFamily="34" charset="-120"/>
                          <a:ea typeface="微軟正黑體" pitchFamily="34" charset="-120"/>
                          <a:cs typeface="Times New Roman"/>
                        </a:rPr>
                        <a:t>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A</a:t>
                      </a:r>
                      <a:r>
                        <a:rPr lang="zh-TW" altLang="en-US" sz="800" b="0" kern="100" dirty="0">
                          <a:solidFill>
                            <a:schemeClr val="tx1"/>
                          </a:solidFill>
                          <a:latin typeface="微軟正黑體" pitchFamily="34" charset="-120"/>
                          <a:ea typeface="微軟正黑體" pitchFamily="34" charset="-120"/>
                          <a:cs typeface="Times New Roman"/>
                        </a:rPr>
                        <a:t>班群：數學</a:t>
                      </a:r>
                      <a:r>
                        <a:rPr lang="en-US" altLang="zh-TW" sz="800" b="0" kern="100" dirty="0">
                          <a:solidFill>
                            <a:schemeClr val="tx1"/>
                          </a:solidFill>
                          <a:latin typeface="微軟正黑體" pitchFamily="34" charset="-120"/>
                          <a:ea typeface="微軟正黑體" pitchFamily="34" charset="-120"/>
                          <a:cs typeface="Times New Roman"/>
                        </a:rPr>
                        <a:t>A4</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00" dirty="0">
                          <a:solidFill>
                            <a:schemeClr val="tx1"/>
                          </a:solidFill>
                          <a:latin typeface="微軟正黑體" pitchFamily="34" charset="-120"/>
                          <a:ea typeface="微軟正黑體" pitchFamily="34" charset="-120"/>
                          <a:cs typeface="Times New Roman"/>
                        </a:rPr>
                        <a:t>               數學</a:t>
                      </a:r>
                      <a:r>
                        <a:rPr lang="en-US" altLang="zh-TW" sz="800" b="0" kern="100" dirty="0">
                          <a:solidFill>
                            <a:schemeClr val="tx1"/>
                          </a:solidFill>
                          <a:latin typeface="微軟正黑體" pitchFamily="34" charset="-120"/>
                          <a:ea typeface="微軟正黑體" pitchFamily="34" charset="-120"/>
                          <a:cs typeface="Times New Roman"/>
                        </a:rPr>
                        <a:t>B4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A</a:t>
                      </a:r>
                      <a:r>
                        <a:rPr lang="zh-TW" altLang="en-US" sz="800" b="0" kern="100" dirty="0">
                          <a:solidFill>
                            <a:schemeClr val="tx1"/>
                          </a:solidFill>
                          <a:latin typeface="微軟正黑體" pitchFamily="34" charset="-120"/>
                          <a:ea typeface="微軟正黑體" pitchFamily="34" charset="-120"/>
                          <a:cs typeface="Times New Roman"/>
                        </a:rPr>
                        <a:t>班群：數學</a:t>
                      </a:r>
                      <a:r>
                        <a:rPr lang="en-US" altLang="zh-TW" sz="800" b="0" kern="100" dirty="0">
                          <a:solidFill>
                            <a:schemeClr val="tx1"/>
                          </a:solidFill>
                          <a:latin typeface="微軟正黑體" pitchFamily="34" charset="-120"/>
                          <a:ea typeface="微軟正黑體" pitchFamily="34" charset="-120"/>
                          <a:cs typeface="Times New Roman"/>
                        </a:rPr>
                        <a:t>A4</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800" b="0" kern="100" baseline="0" dirty="0">
                          <a:solidFill>
                            <a:schemeClr val="tx1"/>
                          </a:solidFill>
                          <a:latin typeface="微軟正黑體" pitchFamily="34" charset="-120"/>
                          <a:ea typeface="微軟正黑體" pitchFamily="34" charset="-120"/>
                          <a:cs typeface="Times New Roman"/>
                        </a:rPr>
                        <a:t>               </a:t>
                      </a:r>
                      <a:r>
                        <a:rPr lang="zh-TW" altLang="en-US" sz="800" b="0" kern="100" dirty="0">
                          <a:solidFill>
                            <a:schemeClr val="tx1"/>
                          </a:solidFill>
                          <a:latin typeface="微軟正黑體" pitchFamily="34" charset="-120"/>
                          <a:ea typeface="微軟正黑體" pitchFamily="34" charset="-120"/>
                          <a:cs typeface="Times New Roman"/>
                        </a:rPr>
                        <a:t>數學</a:t>
                      </a:r>
                      <a:r>
                        <a:rPr lang="en-US" altLang="zh-TW" sz="800" b="0" kern="100" dirty="0">
                          <a:solidFill>
                            <a:schemeClr val="tx1"/>
                          </a:solidFill>
                          <a:latin typeface="微軟正黑體" pitchFamily="34" charset="-120"/>
                          <a:ea typeface="微軟正黑體" pitchFamily="34" charset="-120"/>
                          <a:cs typeface="Times New Roman"/>
                        </a:rPr>
                        <a:t>B4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TW"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tc rowSpan="3">
                  <a:txBody>
                    <a:bodyPr/>
                    <a:lstStyle/>
                    <a:p>
                      <a:pPr algn="just">
                        <a:spcAft>
                          <a:spcPts val="0"/>
                        </a:spcAft>
                      </a:pP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306869">
                <a:tc vMerge="1">
                  <a:txBody>
                    <a:bodyPr/>
                    <a:lstStyle/>
                    <a:p>
                      <a:pPr algn="ctr">
                        <a:spcAft>
                          <a:spcPts val="0"/>
                        </a:spcAft>
                      </a:pPr>
                      <a:endParaRPr lang="zh-TW" sz="1000" b="1" kern="100" dirty="0">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algn="ctr">
                        <a:spcAft>
                          <a:spcPts val="0"/>
                        </a:spcAft>
                      </a:pPr>
                      <a:endParaRPr lang="zh-TW" sz="10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0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B</a:t>
                      </a:r>
                      <a:r>
                        <a:rPr lang="zh-TW" altLang="en-US" sz="800" b="0" kern="100" dirty="0">
                          <a:solidFill>
                            <a:schemeClr val="tx1"/>
                          </a:solidFill>
                          <a:latin typeface="微軟正黑體" pitchFamily="34" charset="-120"/>
                          <a:ea typeface="微軟正黑體" pitchFamily="34" charset="-120"/>
                          <a:cs typeface="Times New Roman"/>
                        </a:rPr>
                        <a:t>班群：數學</a:t>
                      </a:r>
                      <a:r>
                        <a:rPr lang="en-US" altLang="zh-TW" sz="800" b="0" kern="100" dirty="0">
                          <a:solidFill>
                            <a:schemeClr val="tx1"/>
                          </a:solidFill>
                          <a:latin typeface="微軟正黑體" pitchFamily="34" charset="-120"/>
                          <a:ea typeface="微軟正黑體" pitchFamily="34" charset="-120"/>
                          <a:cs typeface="Times New Roman"/>
                        </a:rPr>
                        <a:t>A4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B</a:t>
                      </a:r>
                      <a:r>
                        <a:rPr lang="zh-TW" altLang="en-US" sz="800" b="0" kern="100" dirty="0">
                          <a:solidFill>
                            <a:schemeClr val="tx1"/>
                          </a:solidFill>
                          <a:latin typeface="微軟正黑體" pitchFamily="34" charset="-120"/>
                          <a:ea typeface="微軟正黑體" pitchFamily="34" charset="-120"/>
                          <a:cs typeface="Times New Roman"/>
                        </a:rPr>
                        <a:t>班群：數學</a:t>
                      </a:r>
                      <a:r>
                        <a:rPr lang="en-US" altLang="zh-TW" sz="800" b="0" kern="100" dirty="0">
                          <a:solidFill>
                            <a:schemeClr val="tx1"/>
                          </a:solidFill>
                          <a:latin typeface="微軟正黑體" pitchFamily="34" charset="-120"/>
                          <a:ea typeface="微軟正黑體" pitchFamily="34" charset="-120"/>
                          <a:cs typeface="Times New Roman"/>
                        </a:rPr>
                        <a:t>A4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TW" sz="10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tc vMerge="1">
                  <a:txBody>
                    <a:bodyPr/>
                    <a:lstStyle/>
                    <a:p>
                      <a:pPr algn="just">
                        <a:spcAft>
                          <a:spcPts val="0"/>
                        </a:spcAft>
                      </a:pPr>
                      <a:endParaRPr lang="zh-TW" sz="10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extLst>
                  <a:ext uri="{0D108BD9-81ED-4DB2-BD59-A6C34878D82A}">
                    <a16:rowId xmlns="" xmlns:a16="http://schemas.microsoft.com/office/drawing/2014/main" val="10004"/>
                  </a:ext>
                </a:extLst>
              </a:tr>
              <a:tr h="315808">
                <a:tc vMerge="1">
                  <a:txBody>
                    <a:bodyPr/>
                    <a:lstStyle/>
                    <a:p>
                      <a:pPr algn="ctr">
                        <a:spcAft>
                          <a:spcPts val="0"/>
                        </a:spcAft>
                      </a:pPr>
                      <a:endParaRPr lang="zh-TW" sz="1000" b="1" kern="100" dirty="0">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algn="ctr">
                        <a:spcAft>
                          <a:spcPts val="0"/>
                        </a:spcAft>
                      </a:pPr>
                      <a:endParaRPr lang="zh-TW" sz="10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0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C</a:t>
                      </a:r>
                      <a:r>
                        <a:rPr lang="zh-TW" altLang="en-US" sz="800" b="0" kern="100" dirty="0">
                          <a:solidFill>
                            <a:schemeClr val="tx1"/>
                          </a:solidFill>
                          <a:latin typeface="微軟正黑體" pitchFamily="34" charset="-120"/>
                          <a:ea typeface="微軟正黑體" pitchFamily="34" charset="-120"/>
                          <a:cs typeface="Times New Roman"/>
                        </a:rPr>
                        <a:t>班群：數學</a:t>
                      </a:r>
                      <a:r>
                        <a:rPr lang="en-US" altLang="zh-TW" sz="800" b="0" kern="100" dirty="0">
                          <a:solidFill>
                            <a:schemeClr val="tx1"/>
                          </a:solidFill>
                          <a:latin typeface="微軟正黑體" pitchFamily="34" charset="-120"/>
                          <a:ea typeface="微軟正黑體" pitchFamily="34" charset="-120"/>
                          <a:cs typeface="Times New Roman"/>
                        </a:rPr>
                        <a:t>A4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C</a:t>
                      </a:r>
                      <a:r>
                        <a:rPr lang="zh-TW" altLang="en-US" sz="800" b="0" kern="100" dirty="0">
                          <a:solidFill>
                            <a:schemeClr val="tx1"/>
                          </a:solidFill>
                          <a:latin typeface="微軟正黑體" pitchFamily="34" charset="-120"/>
                          <a:ea typeface="微軟正黑體" pitchFamily="34" charset="-120"/>
                          <a:cs typeface="Times New Roman"/>
                        </a:rPr>
                        <a:t>班群：數學</a:t>
                      </a:r>
                      <a:r>
                        <a:rPr lang="en-US" altLang="zh-TW" sz="800" b="0" kern="100" dirty="0">
                          <a:solidFill>
                            <a:schemeClr val="tx1"/>
                          </a:solidFill>
                          <a:latin typeface="微軟正黑體" pitchFamily="34" charset="-120"/>
                          <a:ea typeface="微軟正黑體" pitchFamily="34" charset="-120"/>
                          <a:cs typeface="Times New Roman"/>
                        </a:rPr>
                        <a:t>A4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zh-TW" sz="10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tc vMerge="1">
                  <a:txBody>
                    <a:bodyPr/>
                    <a:lstStyle/>
                    <a:p>
                      <a:pPr algn="just">
                        <a:spcAft>
                          <a:spcPts val="0"/>
                        </a:spcAft>
                      </a:pPr>
                      <a:endParaRPr lang="zh-TW" sz="10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extLst>
                  <a:ext uri="{0D108BD9-81ED-4DB2-BD59-A6C34878D82A}">
                    <a16:rowId xmlns="" xmlns:a16="http://schemas.microsoft.com/office/drawing/2014/main" val="10005"/>
                  </a:ext>
                </a:extLst>
              </a:tr>
              <a:tr h="268331">
                <a:tc>
                  <a:txBody>
                    <a:bodyPr/>
                    <a:lstStyle/>
                    <a:p>
                      <a:pPr algn="ctr">
                        <a:spcAft>
                          <a:spcPts val="0"/>
                        </a:spcAft>
                      </a:pPr>
                      <a:r>
                        <a:rPr lang="zh-TW" sz="800" b="1" kern="100" dirty="0">
                          <a:latin typeface="微軟正黑體" pitchFamily="34" charset="-120"/>
                          <a:ea typeface="微軟正黑體" pitchFamily="34" charset="-120"/>
                        </a:rPr>
                        <a:t>校</a:t>
                      </a:r>
                      <a:r>
                        <a:rPr lang="zh-TW" altLang="en-US" sz="800" b="1" kern="100" dirty="0">
                          <a:latin typeface="微軟正黑體" pitchFamily="34" charset="-120"/>
                          <a:ea typeface="微軟正黑體" pitchFamily="34" charset="-120"/>
                        </a:rPr>
                        <a:t>訂</a:t>
                      </a:r>
                      <a:r>
                        <a:rPr lang="zh-TW" sz="800" b="1" kern="100" dirty="0">
                          <a:latin typeface="微軟正黑體" pitchFamily="34" charset="-120"/>
                          <a:ea typeface="微軟正黑體" pitchFamily="34" charset="-120"/>
                        </a:rPr>
                        <a:t>必修</a:t>
                      </a:r>
                      <a:endParaRPr lang="zh-TW" sz="800" b="1" kern="100" dirty="0">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algn="l">
                        <a:spcAft>
                          <a:spcPts val="0"/>
                        </a:spcAft>
                      </a:pP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algn="l">
                        <a:spcAft>
                          <a:spcPts val="0"/>
                        </a:spcAft>
                      </a:pP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algn="l">
                        <a:spcAft>
                          <a:spcPts val="0"/>
                        </a:spcAft>
                      </a:pP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algn="l">
                        <a:spcAft>
                          <a:spcPts val="0"/>
                        </a:spcAft>
                      </a:pPr>
                      <a:endParaRPr lang="zh-TW" altLang="en-US" sz="800" b="0" kern="10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tc>
                  <a:txBody>
                    <a:bodyPr/>
                    <a:lstStyle/>
                    <a:p>
                      <a:pPr algn="just">
                        <a:spcAft>
                          <a:spcPts val="0"/>
                        </a:spcAft>
                      </a:pPr>
                      <a:r>
                        <a:rPr lang="zh-TW" altLang="en-US" sz="800" b="0" kern="100" dirty="0">
                          <a:solidFill>
                            <a:schemeClr val="tx1"/>
                          </a:solidFill>
                          <a:latin typeface="微軟正黑體" pitchFamily="34" charset="-120"/>
                          <a:ea typeface="微軟正黑體" pitchFamily="34" charset="-120"/>
                          <a:cs typeface="Times New Roman"/>
                        </a:rPr>
                        <a:t>圖解統計與大數據</a:t>
                      </a:r>
                      <a:r>
                        <a:rPr lang="en-US" altLang="zh-TW" sz="800" b="0" kern="100" dirty="0">
                          <a:solidFill>
                            <a:schemeClr val="tx1"/>
                          </a:solidFill>
                          <a:latin typeface="微軟正黑體" pitchFamily="34" charset="-120"/>
                          <a:ea typeface="微軟正黑體" pitchFamily="34" charset="-120"/>
                          <a:cs typeface="Times New Roman"/>
                        </a:rPr>
                        <a:t>1</a:t>
                      </a: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800" b="0" kern="100" dirty="0">
                          <a:solidFill>
                            <a:schemeClr val="tx1"/>
                          </a:solidFill>
                          <a:latin typeface="微軟正黑體" pitchFamily="34" charset="-120"/>
                          <a:ea typeface="微軟正黑體" pitchFamily="34" charset="-120"/>
                          <a:cs typeface="Times New Roman"/>
                        </a:rPr>
                        <a:t>圖解統計與大數據</a:t>
                      </a:r>
                      <a:r>
                        <a:rPr lang="en-US" altLang="zh-TW" sz="800" b="0" kern="100" dirty="0">
                          <a:solidFill>
                            <a:schemeClr val="tx1"/>
                          </a:solidFill>
                          <a:latin typeface="微軟正黑體" pitchFamily="34" charset="-120"/>
                          <a:ea typeface="微軟正黑體" pitchFamily="34" charset="-120"/>
                          <a:cs typeface="Times New Roman"/>
                        </a:rPr>
                        <a:t>1</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tcPr>
                </a:tc>
                <a:extLst>
                  <a:ext uri="{0D108BD9-81ED-4DB2-BD59-A6C34878D82A}">
                    <a16:rowId xmlns="" xmlns:a16="http://schemas.microsoft.com/office/drawing/2014/main" val="10006"/>
                  </a:ext>
                </a:extLst>
              </a:tr>
              <a:tr h="277627">
                <a:tc rowSpan="3">
                  <a:txBody>
                    <a:bodyPr/>
                    <a:lstStyle/>
                    <a:p>
                      <a:pPr algn="ctr">
                        <a:spcAft>
                          <a:spcPts val="0"/>
                        </a:spcAft>
                      </a:pPr>
                      <a:r>
                        <a:rPr lang="zh-TW" sz="800" b="1" kern="100" dirty="0">
                          <a:latin typeface="微軟正黑體" pitchFamily="34" charset="-120"/>
                          <a:ea typeface="微軟正黑體" pitchFamily="34" charset="-120"/>
                        </a:rPr>
                        <a:t>加深加廣</a:t>
                      </a:r>
                      <a:endParaRPr lang="en-US" altLang="zh-TW" sz="800" b="1" kern="100" dirty="0">
                        <a:latin typeface="微軟正黑體" pitchFamily="34" charset="-120"/>
                        <a:ea typeface="微軟正黑體" pitchFamily="34" charset="-120"/>
                      </a:endParaRPr>
                    </a:p>
                    <a:p>
                      <a:pPr algn="ctr">
                        <a:spcAft>
                          <a:spcPts val="0"/>
                        </a:spcAft>
                      </a:pPr>
                      <a:r>
                        <a:rPr lang="zh-TW" altLang="en-US" sz="800" b="1" kern="100" dirty="0">
                          <a:latin typeface="微軟正黑體" pitchFamily="34" charset="-120"/>
                          <a:ea typeface="微軟正黑體" pitchFamily="34" charset="-120"/>
                        </a:rPr>
                        <a:t>選修</a:t>
                      </a:r>
                      <a:endParaRPr lang="zh-TW" sz="800" b="1" kern="100" dirty="0">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rowSpan="3">
                  <a:txBody>
                    <a:bodyPr/>
                    <a:lstStyle/>
                    <a:p>
                      <a:pPr algn="l">
                        <a:spcAft>
                          <a:spcPts val="0"/>
                        </a:spcAft>
                      </a:pP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rowSpan="3">
                  <a:txBody>
                    <a:bodyPr/>
                    <a:lstStyle/>
                    <a:p>
                      <a:pPr algn="l">
                        <a:spcAft>
                          <a:spcPts val="0"/>
                        </a:spcAft>
                      </a:pP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rowSpan="3">
                  <a:txBody>
                    <a:bodyPr/>
                    <a:lstStyle/>
                    <a:p>
                      <a:pPr algn="l">
                        <a:spcAft>
                          <a:spcPts val="0"/>
                        </a:spcAft>
                      </a:pP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rowSpan="3">
                  <a:txBody>
                    <a:bodyPr/>
                    <a:lstStyle/>
                    <a:p>
                      <a:pPr algn="l">
                        <a:spcAft>
                          <a:spcPts val="0"/>
                        </a:spcAft>
                      </a:pP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A</a:t>
                      </a:r>
                      <a:r>
                        <a:rPr lang="zh-TW" altLang="en-US" sz="800" b="0" kern="100" dirty="0">
                          <a:solidFill>
                            <a:schemeClr val="tx1"/>
                          </a:solidFill>
                          <a:latin typeface="微軟正黑體" pitchFamily="34" charset="-120"/>
                          <a:ea typeface="微軟正黑體" pitchFamily="34" charset="-120"/>
                          <a:cs typeface="Times New Roman"/>
                        </a:rPr>
                        <a:t>班群：數學乙</a:t>
                      </a:r>
                      <a:r>
                        <a:rPr lang="en-US" altLang="zh-TW" sz="800" b="0" kern="100" dirty="0">
                          <a:solidFill>
                            <a:schemeClr val="tx1"/>
                          </a:solidFill>
                          <a:latin typeface="微軟正黑體" pitchFamily="34" charset="-120"/>
                          <a:ea typeface="微軟正黑體" pitchFamily="34" charset="-120"/>
                          <a:cs typeface="Times New Roman"/>
                        </a:rPr>
                        <a:t>4</a:t>
                      </a: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A</a:t>
                      </a:r>
                      <a:r>
                        <a:rPr lang="zh-TW" altLang="en-US" sz="800" b="0" kern="100" dirty="0">
                          <a:solidFill>
                            <a:schemeClr val="tx1"/>
                          </a:solidFill>
                          <a:latin typeface="微軟正黑體" pitchFamily="34" charset="-120"/>
                          <a:ea typeface="微軟正黑體" pitchFamily="34" charset="-120"/>
                          <a:cs typeface="Times New Roman"/>
                        </a:rPr>
                        <a:t>班群：數學乙</a:t>
                      </a:r>
                      <a:r>
                        <a:rPr lang="en-US" altLang="zh-TW" sz="800" b="0" kern="100" dirty="0">
                          <a:solidFill>
                            <a:schemeClr val="tx1"/>
                          </a:solidFill>
                          <a:latin typeface="微軟正黑體" pitchFamily="34" charset="-120"/>
                          <a:ea typeface="微軟正黑體" pitchFamily="34" charset="-120"/>
                          <a:cs typeface="Times New Roman"/>
                        </a:rPr>
                        <a:t>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extLst>
                  <a:ext uri="{0D108BD9-81ED-4DB2-BD59-A6C34878D82A}">
                    <a16:rowId xmlns="" xmlns:a16="http://schemas.microsoft.com/office/drawing/2014/main" val="10007"/>
                  </a:ext>
                </a:extLst>
              </a:tr>
              <a:tr h="208107">
                <a:tc vMerge="1">
                  <a:txBody>
                    <a:bodyPr/>
                    <a:lstStyle/>
                    <a:p>
                      <a:pPr algn="ctr">
                        <a:spcAft>
                          <a:spcPts val="0"/>
                        </a:spcAft>
                      </a:pPr>
                      <a:endParaRPr lang="zh-TW" sz="1000" b="1" kern="100" dirty="0">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algn="l">
                        <a:spcAft>
                          <a:spcPts val="0"/>
                        </a:spcAft>
                      </a:pPr>
                      <a:endParaRPr lang="zh-TW" sz="1000" b="0" kern="100" dirty="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algn="l">
                        <a:spcAft>
                          <a:spcPts val="0"/>
                        </a:spcAft>
                      </a:pPr>
                      <a:endParaRPr lang="zh-TW" sz="1000" b="0" kern="100" dirty="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algn="l">
                        <a:spcAft>
                          <a:spcPts val="0"/>
                        </a:spcAft>
                      </a:pPr>
                      <a:endParaRPr lang="zh-TW" sz="1000" b="0" kern="100" dirty="0">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algn="l">
                        <a:spcAft>
                          <a:spcPts val="0"/>
                        </a:spcAft>
                      </a:pPr>
                      <a:endParaRPr lang="zh-TW" sz="1000" b="0" kern="100" dirty="0">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B</a:t>
                      </a:r>
                      <a:r>
                        <a:rPr lang="zh-TW" altLang="en-US" sz="800" b="0" kern="100" dirty="0">
                          <a:solidFill>
                            <a:schemeClr val="tx1"/>
                          </a:solidFill>
                          <a:latin typeface="微軟正黑體" pitchFamily="34" charset="-120"/>
                          <a:ea typeface="微軟正黑體" pitchFamily="34" charset="-120"/>
                          <a:cs typeface="Times New Roman"/>
                        </a:rPr>
                        <a:t>班群：數學甲</a:t>
                      </a:r>
                      <a:r>
                        <a:rPr lang="en-US" altLang="zh-TW" sz="800" b="0" kern="100" dirty="0">
                          <a:solidFill>
                            <a:schemeClr val="tx1"/>
                          </a:solidFill>
                          <a:latin typeface="微軟正黑體" pitchFamily="34" charset="-120"/>
                          <a:ea typeface="微軟正黑體" pitchFamily="34" charset="-120"/>
                          <a:cs typeface="Times New Roman"/>
                        </a:rPr>
                        <a:t>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B</a:t>
                      </a:r>
                      <a:r>
                        <a:rPr lang="zh-TW" altLang="en-US" sz="800" b="0" kern="100" dirty="0">
                          <a:solidFill>
                            <a:schemeClr val="tx1"/>
                          </a:solidFill>
                          <a:latin typeface="微軟正黑體" pitchFamily="34" charset="-120"/>
                          <a:ea typeface="微軟正黑體" pitchFamily="34" charset="-120"/>
                          <a:cs typeface="Times New Roman"/>
                        </a:rPr>
                        <a:t>班群：數學甲</a:t>
                      </a:r>
                      <a:r>
                        <a:rPr lang="en-US" altLang="zh-TW" sz="800" b="0" kern="100" dirty="0">
                          <a:solidFill>
                            <a:schemeClr val="tx1"/>
                          </a:solidFill>
                          <a:latin typeface="微軟正黑體" pitchFamily="34" charset="-120"/>
                          <a:ea typeface="微軟正黑體" pitchFamily="34" charset="-120"/>
                          <a:cs typeface="Times New Roman"/>
                        </a:rPr>
                        <a:t>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extLst>
                  <a:ext uri="{0D108BD9-81ED-4DB2-BD59-A6C34878D82A}">
                    <a16:rowId xmlns="" xmlns:a16="http://schemas.microsoft.com/office/drawing/2014/main" val="10008"/>
                  </a:ext>
                </a:extLst>
              </a:tr>
              <a:tr h="208107">
                <a:tc vMerge="1">
                  <a:txBody>
                    <a:bodyPr/>
                    <a:lstStyle/>
                    <a:p>
                      <a:pPr algn="ctr">
                        <a:spcAft>
                          <a:spcPts val="0"/>
                        </a:spcAft>
                      </a:pPr>
                      <a:endParaRPr lang="zh-TW" sz="1000" b="1" kern="100" dirty="0">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algn="l">
                        <a:spcAft>
                          <a:spcPts val="0"/>
                        </a:spcAft>
                      </a:pPr>
                      <a:endParaRPr lang="zh-TW" sz="1000" b="0" kern="100" dirty="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algn="l">
                        <a:spcAft>
                          <a:spcPts val="0"/>
                        </a:spcAft>
                      </a:pPr>
                      <a:endParaRPr lang="zh-TW" sz="1000" b="0" kern="100" dirty="0">
                        <a:solidFill>
                          <a:schemeClr val="tx1"/>
                        </a:solidFill>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algn="l">
                        <a:spcAft>
                          <a:spcPts val="0"/>
                        </a:spcAft>
                      </a:pPr>
                      <a:endParaRPr lang="zh-TW" sz="1000" b="0" kern="100" dirty="0">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vMerge="1">
                  <a:txBody>
                    <a:bodyPr/>
                    <a:lstStyle/>
                    <a:p>
                      <a:pPr algn="l">
                        <a:spcAft>
                          <a:spcPts val="0"/>
                        </a:spcAft>
                      </a:pPr>
                      <a:endParaRPr lang="zh-TW" sz="1000" b="0" kern="100" dirty="0">
                        <a:latin typeface="微軟正黑體" pitchFamily="34" charset="-120"/>
                        <a:ea typeface="微軟正黑體" pitchFamily="34" charset="-120"/>
                        <a:cs typeface="Times New Roman"/>
                      </a:endParaRPr>
                    </a:p>
                  </a:txBody>
                  <a:tcPr marL="68580" marR="68580" marT="0" marB="0">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C</a:t>
                      </a:r>
                      <a:r>
                        <a:rPr lang="zh-TW" altLang="en-US" sz="800" b="0" kern="100" dirty="0">
                          <a:solidFill>
                            <a:schemeClr val="tx1"/>
                          </a:solidFill>
                          <a:latin typeface="微軟正黑體" pitchFamily="34" charset="-120"/>
                          <a:ea typeface="微軟正黑體" pitchFamily="34" charset="-120"/>
                          <a:cs typeface="Times New Roman"/>
                        </a:rPr>
                        <a:t>班群：數學甲</a:t>
                      </a:r>
                      <a:r>
                        <a:rPr lang="en-US" altLang="zh-TW" sz="800" b="0" kern="100" dirty="0">
                          <a:solidFill>
                            <a:schemeClr val="tx1"/>
                          </a:solidFill>
                          <a:latin typeface="微軟正黑體" pitchFamily="34" charset="-120"/>
                          <a:ea typeface="微軟正黑體" pitchFamily="34" charset="-120"/>
                          <a:cs typeface="Times New Roman"/>
                        </a:rPr>
                        <a:t>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C</a:t>
                      </a:r>
                      <a:r>
                        <a:rPr lang="zh-TW" altLang="en-US" sz="800" b="0" kern="100" dirty="0">
                          <a:solidFill>
                            <a:schemeClr val="tx1"/>
                          </a:solidFill>
                          <a:latin typeface="微軟正黑體" pitchFamily="34" charset="-120"/>
                          <a:ea typeface="微軟正黑體" pitchFamily="34" charset="-120"/>
                          <a:cs typeface="Times New Roman"/>
                        </a:rPr>
                        <a:t>班群：數學甲</a:t>
                      </a:r>
                      <a:r>
                        <a:rPr lang="en-US" altLang="zh-TW" sz="800" b="0" kern="100" dirty="0">
                          <a:solidFill>
                            <a:schemeClr val="tx1"/>
                          </a:solidFill>
                          <a:latin typeface="微軟正黑體" pitchFamily="34" charset="-120"/>
                          <a:ea typeface="微軟正黑體" pitchFamily="34" charset="-120"/>
                          <a:cs typeface="Times New Roman"/>
                        </a:rPr>
                        <a:t>4</a:t>
                      </a:r>
                      <a:endParaRPr lang="zh-TW" altLang="en-US"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extLst>
                  <a:ext uri="{0D108BD9-81ED-4DB2-BD59-A6C34878D82A}">
                    <a16:rowId xmlns="" xmlns:a16="http://schemas.microsoft.com/office/drawing/2014/main" val="10009"/>
                  </a:ext>
                </a:extLst>
              </a:tr>
              <a:tr h="675721">
                <a:tc>
                  <a:txBody>
                    <a:bodyPr/>
                    <a:lstStyle/>
                    <a:p>
                      <a:pPr algn="ctr">
                        <a:spcAft>
                          <a:spcPts val="0"/>
                        </a:spcAft>
                      </a:pPr>
                      <a:r>
                        <a:rPr lang="zh-TW" sz="800" b="1" kern="100" dirty="0">
                          <a:latin typeface="微軟正黑體" pitchFamily="34" charset="-120"/>
                          <a:ea typeface="微軟正黑體" pitchFamily="34" charset="-120"/>
                        </a:rPr>
                        <a:t>多元</a:t>
                      </a:r>
                      <a:endParaRPr lang="en-US" altLang="zh-TW" sz="800" b="1" kern="100" dirty="0">
                        <a:latin typeface="微軟正黑體" pitchFamily="34" charset="-120"/>
                        <a:ea typeface="微軟正黑體" pitchFamily="34" charset="-120"/>
                      </a:endParaRPr>
                    </a:p>
                    <a:p>
                      <a:pPr algn="ctr">
                        <a:spcAft>
                          <a:spcPts val="0"/>
                        </a:spcAft>
                      </a:pPr>
                      <a:r>
                        <a:rPr lang="zh-TW" altLang="en-US" sz="800" b="1" kern="100" dirty="0">
                          <a:latin typeface="微軟正黑體" pitchFamily="34" charset="-120"/>
                          <a:ea typeface="微軟正黑體" pitchFamily="34" charset="-120"/>
                        </a:rPr>
                        <a:t>跨班</a:t>
                      </a:r>
                      <a:r>
                        <a:rPr lang="zh-TW" sz="800" b="1" kern="100" dirty="0">
                          <a:latin typeface="微軟正黑體" pitchFamily="34" charset="-120"/>
                          <a:ea typeface="微軟正黑體" pitchFamily="34" charset="-120"/>
                        </a:rPr>
                        <a:t>選修</a:t>
                      </a:r>
                      <a:endParaRPr lang="zh-TW" sz="800" b="1" kern="100" dirty="0">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a:t>
                      </a:r>
                      <a:r>
                        <a:rPr lang="zh-TW" altLang="en-US" sz="800" b="0" kern="100" dirty="0">
                          <a:solidFill>
                            <a:schemeClr val="tx1"/>
                          </a:solidFill>
                          <a:latin typeface="微軟正黑體" pitchFamily="34" charset="-120"/>
                          <a:ea typeface="微軟正黑體" pitchFamily="34" charset="-120"/>
                          <a:cs typeface="Times New Roman"/>
                        </a:rPr>
                        <a:t>數學大事記</a:t>
                      </a:r>
                      <a:r>
                        <a:rPr lang="en-US" altLang="zh-TW" sz="800" b="0" kern="100" dirty="0">
                          <a:solidFill>
                            <a:schemeClr val="tx1"/>
                          </a:solidFill>
                          <a:latin typeface="微軟正黑體" pitchFamily="34" charset="-120"/>
                          <a:ea typeface="微軟正黑體" pitchFamily="34" charset="-120"/>
                          <a:cs typeface="Times New Roman"/>
                        </a:rPr>
                        <a:t>2)</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a:t>
                      </a:r>
                      <a:r>
                        <a:rPr lang="zh-TW" altLang="en-US" sz="800" b="0" kern="100" dirty="0">
                          <a:solidFill>
                            <a:schemeClr val="tx1"/>
                          </a:solidFill>
                          <a:latin typeface="微軟正黑體" pitchFamily="34" charset="-120"/>
                          <a:ea typeface="微軟正黑體" pitchFamily="34" charset="-120"/>
                          <a:cs typeface="Times New Roman"/>
                        </a:rPr>
                        <a:t>生活中的數學</a:t>
                      </a:r>
                      <a:r>
                        <a:rPr lang="en-US" altLang="zh-TW" sz="800" b="0" kern="100" dirty="0">
                          <a:solidFill>
                            <a:schemeClr val="tx1"/>
                          </a:solidFill>
                          <a:latin typeface="微軟正黑體" pitchFamily="34" charset="-120"/>
                          <a:ea typeface="微軟正黑體" pitchFamily="34" charset="-120"/>
                          <a:cs typeface="Times New Roman"/>
                        </a:rPr>
                        <a:t>2)</a:t>
                      </a: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800" b="0" kern="100" dirty="0">
                        <a:solidFill>
                          <a:schemeClr val="tx1"/>
                        </a:solidFill>
                        <a:latin typeface="微軟正黑體" pitchFamily="34" charset="-120"/>
                        <a:ea typeface="微軟正黑體" pitchFamily="34" charset="-120"/>
                        <a:cs typeface="Times New Roman"/>
                      </a:endParaRPr>
                    </a:p>
                  </a:txBody>
                  <a:tcPr marT="45719" marB="45719"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a:t>
                      </a:r>
                      <a:r>
                        <a:rPr lang="zh-TW" altLang="en-US" sz="800" b="0" kern="100" dirty="0">
                          <a:solidFill>
                            <a:schemeClr val="tx1"/>
                          </a:solidFill>
                          <a:latin typeface="微軟正黑體" pitchFamily="34" charset="-120"/>
                          <a:ea typeface="微軟正黑體" pitchFamily="34" charset="-120"/>
                          <a:cs typeface="Times New Roman"/>
                        </a:rPr>
                        <a:t>摺紙藝數</a:t>
                      </a:r>
                      <a:r>
                        <a:rPr lang="en-US" altLang="zh-TW" sz="800" b="0" kern="100" dirty="0">
                          <a:solidFill>
                            <a:schemeClr val="tx1"/>
                          </a:solidFill>
                          <a:latin typeface="微軟正黑體" pitchFamily="34" charset="-120"/>
                          <a:ea typeface="微軟正黑體" pitchFamily="34" charset="-120"/>
                          <a:cs typeface="Times New Roman"/>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a:t>
                      </a:r>
                      <a:r>
                        <a:rPr lang="zh-TW" altLang="en-US" sz="800" b="0" kern="100" dirty="0">
                          <a:solidFill>
                            <a:schemeClr val="tx1"/>
                          </a:solidFill>
                          <a:latin typeface="微軟正黑體" pitchFamily="34" charset="-120"/>
                          <a:ea typeface="微軟正黑體" pitchFamily="34" charset="-120"/>
                          <a:cs typeface="Times New Roman"/>
                        </a:rPr>
                        <a:t>賽局遊戲</a:t>
                      </a:r>
                      <a:r>
                        <a:rPr lang="en-US" altLang="zh-TW" sz="800" b="0" kern="100" dirty="0">
                          <a:solidFill>
                            <a:schemeClr val="tx1"/>
                          </a:solidFill>
                          <a:latin typeface="微軟正黑體" pitchFamily="34" charset="-120"/>
                          <a:ea typeface="微軟正黑體" pitchFamily="34" charset="-120"/>
                          <a:cs typeface="Times New Roman"/>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a:t>
                      </a:r>
                      <a:r>
                        <a:rPr lang="zh-TW" altLang="en-US" sz="800" b="0" kern="100" dirty="0">
                          <a:solidFill>
                            <a:schemeClr val="tx1"/>
                          </a:solidFill>
                          <a:latin typeface="微軟正黑體" pitchFamily="34" charset="-120"/>
                          <a:ea typeface="微軟正黑體" pitchFamily="34" charset="-120"/>
                          <a:cs typeface="Times New Roman"/>
                        </a:rPr>
                        <a:t>數學大事記</a:t>
                      </a:r>
                      <a:r>
                        <a:rPr lang="en-US" altLang="zh-TW" sz="800" b="0" kern="100" dirty="0">
                          <a:solidFill>
                            <a:schemeClr val="tx1"/>
                          </a:solidFill>
                          <a:latin typeface="微軟正黑體" pitchFamily="34" charset="-120"/>
                          <a:ea typeface="微軟正黑體" pitchFamily="34" charset="-120"/>
                          <a:cs typeface="Times New Roman"/>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a:t>
                      </a:r>
                      <a:r>
                        <a:rPr lang="zh-TW" altLang="en-US" sz="800" b="0" kern="100" dirty="0">
                          <a:solidFill>
                            <a:schemeClr val="tx1"/>
                          </a:solidFill>
                          <a:latin typeface="微軟正黑體" pitchFamily="34" charset="-120"/>
                          <a:ea typeface="微軟正黑體" pitchFamily="34" charset="-120"/>
                          <a:cs typeface="Times New Roman"/>
                        </a:rPr>
                        <a:t>微積分探索</a:t>
                      </a:r>
                      <a:r>
                        <a:rPr lang="en-US" altLang="zh-TW" sz="800" b="0" kern="100" dirty="0">
                          <a:solidFill>
                            <a:schemeClr val="tx1"/>
                          </a:solidFill>
                          <a:latin typeface="微軟正黑體" pitchFamily="34" charset="-120"/>
                          <a:ea typeface="微軟正黑體" pitchFamily="34" charset="-120"/>
                          <a:cs typeface="Times New Roman"/>
                        </a:rPr>
                        <a:t>2)</a:t>
                      </a:r>
                    </a:p>
                  </a:txBody>
                  <a:tcPr marT="45719" marB="45719"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800" b="0" kern="100" dirty="0">
                        <a:solidFill>
                          <a:schemeClr val="tx1"/>
                        </a:solidFill>
                        <a:latin typeface="微軟正黑體" pitchFamily="34" charset="-120"/>
                        <a:ea typeface="微軟正黑體" pitchFamily="34" charset="-120"/>
                        <a:cs typeface="Times New Roman"/>
                      </a:endParaRPr>
                    </a:p>
                  </a:txBody>
                  <a:tcPr marT="45719" marB="45719"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extLst>
                  <a:ext uri="{0D108BD9-81ED-4DB2-BD59-A6C34878D82A}">
                    <a16:rowId xmlns="" xmlns:a16="http://schemas.microsoft.com/office/drawing/2014/main" val="10010"/>
                  </a:ext>
                </a:extLst>
              </a:tr>
              <a:tr h="440197">
                <a:tc>
                  <a:txBody>
                    <a:bodyPr/>
                    <a:lstStyle/>
                    <a:p>
                      <a:pPr algn="ctr">
                        <a:spcAft>
                          <a:spcPts val="0"/>
                        </a:spcAft>
                      </a:pPr>
                      <a:r>
                        <a:rPr lang="zh-TW" sz="800" b="1" kern="100" dirty="0">
                          <a:latin typeface="微軟正黑體" pitchFamily="34" charset="-120"/>
                          <a:ea typeface="微軟正黑體" pitchFamily="34" charset="-120"/>
                        </a:rPr>
                        <a:t>彈性學習時間</a:t>
                      </a:r>
                      <a:endParaRPr lang="zh-TW" sz="800" b="1" kern="100" dirty="0">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Fun</a:t>
                      </a:r>
                      <a:r>
                        <a:rPr lang="zh-TW" altLang="en-US" sz="800" b="0" kern="100" dirty="0">
                          <a:solidFill>
                            <a:schemeClr val="tx1"/>
                          </a:solidFill>
                          <a:latin typeface="微軟正黑體" pitchFamily="34" charset="-120"/>
                          <a:ea typeface="微軟正黑體" pitchFamily="34" charset="-120"/>
                          <a:cs typeface="Times New Roman"/>
                        </a:rPr>
                        <a:t>手學數學</a:t>
                      </a: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Fun</a:t>
                      </a:r>
                      <a:r>
                        <a:rPr lang="zh-TW" altLang="en-US" sz="800" b="0" kern="100" dirty="0">
                          <a:solidFill>
                            <a:schemeClr val="tx1"/>
                          </a:solidFill>
                          <a:latin typeface="微軟正黑體" pitchFamily="34" charset="-120"/>
                          <a:ea typeface="微軟正黑體" pitchFamily="34" charset="-120"/>
                          <a:cs typeface="Times New Roman"/>
                        </a:rPr>
                        <a:t>手學數學</a:t>
                      </a:r>
                      <a:endParaRPr lang="zh-TW" sz="800" b="0" kern="100" dirty="0">
                        <a:solidFill>
                          <a:schemeClr val="tx1"/>
                        </a:solidFill>
                        <a:latin typeface="微軟正黑體" pitchFamily="34" charset="-120"/>
                        <a:ea typeface="微軟正黑體" pitchFamily="34" charset="-120"/>
                        <a:cs typeface="Times New Roman"/>
                      </a:endParaRP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Fun</a:t>
                      </a:r>
                      <a:r>
                        <a:rPr lang="zh-TW" altLang="en-US" sz="800" b="0" kern="100" dirty="0">
                          <a:solidFill>
                            <a:schemeClr val="tx1"/>
                          </a:solidFill>
                          <a:latin typeface="微軟正黑體" pitchFamily="34" charset="-120"/>
                          <a:ea typeface="微軟正黑體" pitchFamily="34" charset="-120"/>
                          <a:cs typeface="Times New Roman"/>
                        </a:rPr>
                        <a:t>手學數學</a:t>
                      </a: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Fun</a:t>
                      </a:r>
                      <a:r>
                        <a:rPr lang="zh-TW" altLang="en-US" sz="800" b="0" kern="100" dirty="0">
                          <a:solidFill>
                            <a:schemeClr val="tx1"/>
                          </a:solidFill>
                          <a:latin typeface="微軟正黑體" pitchFamily="34" charset="-120"/>
                          <a:ea typeface="微軟正黑體" pitchFamily="34" charset="-120"/>
                          <a:cs typeface="Times New Roman"/>
                        </a:rPr>
                        <a:t>手學數學</a:t>
                      </a: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Fun</a:t>
                      </a:r>
                      <a:r>
                        <a:rPr lang="zh-TW" altLang="en-US" sz="800" b="0" kern="100" dirty="0">
                          <a:solidFill>
                            <a:schemeClr val="tx1"/>
                          </a:solidFill>
                          <a:latin typeface="微軟正黑體" pitchFamily="34" charset="-120"/>
                          <a:ea typeface="微軟正黑體" pitchFamily="34" charset="-120"/>
                          <a:cs typeface="Times New Roman"/>
                        </a:rPr>
                        <a:t>手學數學</a:t>
                      </a: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1"/>
                          </a:solidFill>
                          <a:latin typeface="微軟正黑體" pitchFamily="34" charset="-120"/>
                          <a:ea typeface="微軟正黑體" pitchFamily="34" charset="-120"/>
                          <a:cs typeface="Times New Roman"/>
                        </a:rPr>
                        <a:t>Fun</a:t>
                      </a:r>
                      <a:r>
                        <a:rPr lang="zh-TW" altLang="en-US" sz="800" b="0" kern="100" dirty="0">
                          <a:solidFill>
                            <a:schemeClr val="tx1"/>
                          </a:solidFill>
                          <a:latin typeface="微軟正黑體" pitchFamily="34" charset="-120"/>
                          <a:ea typeface="微軟正黑體" pitchFamily="34" charset="-120"/>
                          <a:cs typeface="Times New Roman"/>
                        </a:rPr>
                        <a:t>手學數學</a:t>
                      </a:r>
                    </a:p>
                  </a:txBody>
                  <a:tcPr marL="68580" marR="68580" marT="0" marB="0"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18" name="文字版面配置區 17">
            <a:extLst>
              <a:ext uri="{FF2B5EF4-FFF2-40B4-BE49-F238E27FC236}">
                <a16:creationId xmlns="" xmlns:a16="http://schemas.microsoft.com/office/drawing/2014/main" id="{146D0FED-9A5A-41D8-963D-6A7357FE3714}"/>
              </a:ext>
            </a:extLst>
          </p:cNvPr>
          <p:cNvSpPr txBox="1">
            <a:spLocks noGrp="1"/>
          </p:cNvSpPr>
          <p:nvPr>
            <p:ph type="body" sz="quarter" idx="3"/>
          </p:nvPr>
        </p:nvSpPr>
        <p:spPr>
          <a:xfrm>
            <a:off x="6277960" y="1303736"/>
            <a:ext cx="4754880" cy="369332"/>
          </a:xfrm>
          <a:prstGeom prst="rect">
            <a:avLst/>
          </a:prstGeom>
          <a:solidFill>
            <a:schemeClr val="accent3">
              <a:lumMod val="20000"/>
              <a:lumOff val="80000"/>
            </a:schemeClr>
          </a:solidFill>
        </p:spPr>
        <p:txBody>
          <a:bodyPr>
            <a:spAutoFit/>
          </a:bodyPr>
          <a:lstStyle/>
          <a:p>
            <a:pPr algn="ctr" eaLnBrk="1" fontAlgn="auto" hangingPunct="1">
              <a:spcBef>
                <a:spcPts val="0"/>
              </a:spcBef>
              <a:spcAft>
                <a:spcPts val="0"/>
              </a:spcAft>
              <a:defRPr/>
            </a:pPr>
            <a:r>
              <a:rPr kumimoji="0" lang="zh-TW" altLang="en-US" b="1" dirty="0">
                <a:latin typeface="微軟正黑體" pitchFamily="34" charset="-120"/>
                <a:ea typeface="微軟正黑體" pitchFamily="34" charset="-120"/>
              </a:rPr>
              <a:t>例如：數學領域</a:t>
            </a:r>
          </a:p>
        </p:txBody>
      </p:sp>
      <p:sp>
        <p:nvSpPr>
          <p:cNvPr id="11" name="流程圖: 替代處理程序 10"/>
          <p:cNvSpPr/>
          <p:nvPr/>
        </p:nvSpPr>
        <p:spPr>
          <a:xfrm>
            <a:off x="207034" y="207034"/>
            <a:ext cx="1759789" cy="9144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b="1" dirty="0" smtClean="0">
                <a:solidFill>
                  <a:schemeClr val="bg1"/>
                </a:solidFill>
              </a:rPr>
              <a:t>課程架構</a:t>
            </a:r>
            <a:endParaRPr lang="zh-TW" altLang="en-US" sz="2800" b="1" dirty="0">
              <a:solidFill>
                <a:schemeClr val="bg1"/>
              </a:solidFill>
            </a:endParaRPr>
          </a:p>
        </p:txBody>
      </p:sp>
    </p:spTree>
    <p:extLst>
      <p:ext uri="{BB962C8B-B14F-4D97-AF65-F5344CB8AC3E}">
        <p14:creationId xmlns="" xmlns:p14="http://schemas.microsoft.com/office/powerpoint/2010/main" val="2299888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 xmlns:a16="http://schemas.microsoft.com/office/drawing/2014/main" id="{07AF3C6D-AA19-449A-931F-577B0437C5D7}"/>
              </a:ext>
            </a:extLst>
          </p:cNvPr>
          <p:cNvSpPr txBox="1">
            <a:spLocks/>
          </p:cNvSpPr>
          <p:nvPr/>
        </p:nvSpPr>
        <p:spPr>
          <a:xfrm>
            <a:off x="1524000" y="1"/>
            <a:ext cx="9144000" cy="900113"/>
          </a:xfrm>
          <a:prstGeom prst="rect">
            <a:avLst/>
          </a:prstGeom>
          <a:solidFill>
            <a:schemeClr val="accent1">
              <a:lumMod val="20000"/>
              <a:lumOff val="80000"/>
            </a:schemeClr>
          </a:solidFill>
        </p:spPr>
        <p:txBody>
          <a:bodyPr anchor="ctr">
            <a:normAutofit/>
          </a:bodyPr>
          <a:lstStyle/>
          <a:p>
            <a:pPr algn="ctr">
              <a:defRPr/>
            </a:pPr>
            <a:r>
              <a:rPr lang="zh-TW" altLang="en-US" sz="4400" b="1" u="sng"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j-cs"/>
              </a:rPr>
              <a:t>彈性</a:t>
            </a:r>
            <a:r>
              <a:rPr lang="zh-TW" altLang="en-US" sz="44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mj-cs"/>
              </a:rPr>
              <a:t>學習時間</a:t>
            </a:r>
            <a:r>
              <a:rPr lang="zh-TW" altLang="en-US" dirty="0" smtClean="0">
                <a:latin typeface="微軟正黑體" pitchFamily="34" charset="-120"/>
                <a:ea typeface="微軟正黑體" pitchFamily="34" charset="-120"/>
                <a:cs typeface="+mj-cs"/>
              </a:rPr>
              <a:t>（手冊</a:t>
            </a:r>
            <a:r>
              <a:rPr lang="en-US" altLang="zh-TW" dirty="0" smtClean="0">
                <a:latin typeface="微軟正黑體" pitchFamily="34" charset="-120"/>
                <a:ea typeface="微軟正黑體" pitchFamily="34" charset="-120"/>
                <a:cs typeface="+mj-cs"/>
              </a:rPr>
              <a:t>22</a:t>
            </a:r>
            <a:r>
              <a:rPr lang="zh-TW" altLang="en-US" dirty="0" smtClean="0">
                <a:latin typeface="微軟正黑體" pitchFamily="34" charset="-120"/>
                <a:ea typeface="微軟正黑體" pitchFamily="34" charset="-120"/>
                <a:cs typeface="+mj-cs"/>
              </a:rPr>
              <a:t>、</a:t>
            </a:r>
            <a:r>
              <a:rPr lang="en-US" altLang="zh-TW" dirty="0" smtClean="0">
                <a:latin typeface="微軟正黑體" pitchFamily="34" charset="-120"/>
                <a:ea typeface="微軟正黑體" pitchFamily="34" charset="-120"/>
                <a:cs typeface="+mj-cs"/>
              </a:rPr>
              <a:t>23</a:t>
            </a:r>
            <a:r>
              <a:rPr lang="zh-TW" altLang="en-US" dirty="0" smtClean="0">
                <a:latin typeface="微軟正黑體" pitchFamily="34" charset="-120"/>
                <a:ea typeface="微軟正黑體" pitchFamily="34" charset="-120"/>
                <a:cs typeface="+mj-cs"/>
              </a:rPr>
              <a:t>頁</a:t>
            </a:r>
            <a:r>
              <a:rPr lang="zh-TW" altLang="en-US" dirty="0" smtClean="0">
                <a:latin typeface="微軟正黑體" pitchFamily="34" charset="-120"/>
                <a:ea typeface="微軟正黑體" pitchFamily="34" charset="-120"/>
                <a:cs typeface="+mj-cs"/>
              </a:rPr>
              <a:t>）</a:t>
            </a:r>
            <a:endParaRPr lang="zh-TW" altLang="en-US" dirty="0">
              <a:latin typeface="微軟正黑體" pitchFamily="34" charset="-120"/>
              <a:ea typeface="微軟正黑體" pitchFamily="34" charset="-120"/>
              <a:cs typeface="+mj-cs"/>
            </a:endParaRPr>
          </a:p>
        </p:txBody>
      </p:sp>
      <p:graphicFrame>
        <p:nvGraphicFramePr>
          <p:cNvPr id="5" name="表格 4">
            <a:extLst>
              <a:ext uri="{FF2B5EF4-FFF2-40B4-BE49-F238E27FC236}">
                <a16:creationId xmlns="" xmlns:a16="http://schemas.microsoft.com/office/drawing/2014/main" id="{540DF37F-1B21-4821-817C-BC9617319E35}"/>
              </a:ext>
            </a:extLst>
          </p:cNvPr>
          <p:cNvGraphicFramePr>
            <a:graphicFrameLocks noGrp="1"/>
          </p:cNvGraphicFramePr>
          <p:nvPr/>
        </p:nvGraphicFramePr>
        <p:xfrm>
          <a:off x="2361842" y="960144"/>
          <a:ext cx="8572501" cy="5897856"/>
        </p:xfrm>
        <a:graphic>
          <a:graphicData uri="http://schemas.openxmlformats.org/drawingml/2006/table">
            <a:tbl>
              <a:tblPr firstRow="1" bandRow="1">
                <a:tableStyleId>{93296810-A885-4BE3-A3E7-6D5BEEA58F35}</a:tableStyleId>
              </a:tblPr>
              <a:tblGrid>
                <a:gridCol w="667405">
                  <a:extLst>
                    <a:ext uri="{9D8B030D-6E8A-4147-A177-3AD203B41FA5}">
                      <a16:colId xmlns="" xmlns:a16="http://schemas.microsoft.com/office/drawing/2014/main" val="20000"/>
                    </a:ext>
                  </a:extLst>
                </a:gridCol>
                <a:gridCol w="1751937">
                  <a:extLst>
                    <a:ext uri="{9D8B030D-6E8A-4147-A177-3AD203B41FA5}">
                      <a16:colId xmlns="" xmlns:a16="http://schemas.microsoft.com/office/drawing/2014/main" val="20001"/>
                    </a:ext>
                  </a:extLst>
                </a:gridCol>
                <a:gridCol w="2335916">
                  <a:extLst>
                    <a:ext uri="{9D8B030D-6E8A-4147-A177-3AD203B41FA5}">
                      <a16:colId xmlns="" xmlns:a16="http://schemas.microsoft.com/office/drawing/2014/main" val="20002"/>
                    </a:ext>
                  </a:extLst>
                </a:gridCol>
                <a:gridCol w="1781382">
                  <a:extLst>
                    <a:ext uri="{9D8B030D-6E8A-4147-A177-3AD203B41FA5}">
                      <a16:colId xmlns="" xmlns:a16="http://schemas.microsoft.com/office/drawing/2014/main" val="20003"/>
                    </a:ext>
                  </a:extLst>
                </a:gridCol>
                <a:gridCol w="2035861">
                  <a:extLst>
                    <a:ext uri="{9D8B030D-6E8A-4147-A177-3AD203B41FA5}">
                      <a16:colId xmlns="" xmlns:a16="http://schemas.microsoft.com/office/drawing/2014/main" val="20004"/>
                    </a:ext>
                  </a:extLst>
                </a:gridCol>
              </a:tblGrid>
              <a:tr h="661963">
                <a:tc>
                  <a:txBody>
                    <a:bodyPr/>
                    <a:lstStyle/>
                    <a:p>
                      <a:pPr algn="ctr"/>
                      <a:r>
                        <a:rPr lang="zh-TW" altLang="en-US" sz="1400" dirty="0">
                          <a:latin typeface="微軟正黑體" panose="020B0604030504040204" pitchFamily="34" charset="-120"/>
                          <a:ea typeface="微軟正黑體" panose="020B0604030504040204" pitchFamily="34" charset="-120"/>
                        </a:rPr>
                        <a:t>類別</a:t>
                      </a:r>
                      <a:endParaRPr lang="zh-TW" altLang="en-US" sz="1400" b="1" dirty="0">
                        <a:latin typeface="微軟正黑體" pitchFamily="34" charset="-120"/>
                        <a:ea typeface="微軟正黑體" pitchFamily="34" charset="-120"/>
                      </a:endParaRPr>
                    </a:p>
                  </a:txBody>
                  <a:tcPr marT="45714" marB="45714">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zh-TW" altLang="en-US" sz="1400" dirty="0">
                          <a:latin typeface="微軟正黑體" panose="020B0604030504040204" pitchFamily="34" charset="-120"/>
                          <a:ea typeface="微軟正黑體" panose="020B0604030504040204" pitchFamily="34" charset="-120"/>
                        </a:rPr>
                        <a:t>自主學習</a:t>
                      </a:r>
                      <a:endParaRPr lang="en-US" altLang="zh-TW" sz="1400" b="1" dirty="0">
                        <a:latin typeface="微軟正黑體" pitchFamily="34" charset="-120"/>
                        <a:ea typeface="微軟正黑體" pitchFamily="34" charset="-120"/>
                      </a:endParaRPr>
                    </a:p>
                  </a:txBody>
                  <a:tcPr marT="45714" marB="45714">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zh-TW" altLang="en-US" sz="1400" dirty="0">
                          <a:latin typeface="微軟正黑體" panose="020B0604030504040204" pitchFamily="34" charset="-120"/>
                          <a:ea typeface="微軟正黑體" panose="020B0604030504040204" pitchFamily="34" charset="-120"/>
                        </a:rPr>
                        <a:t>全學期授課</a:t>
                      </a:r>
                      <a:endParaRPr lang="en-US" altLang="zh-TW" sz="1400" dirty="0">
                        <a:latin typeface="微軟正黑體" panose="020B0604030504040204" pitchFamily="34" charset="-120"/>
                        <a:ea typeface="微軟正黑體" panose="020B0604030504040204" pitchFamily="34" charset="-120"/>
                      </a:endParaRPr>
                    </a:p>
                    <a:p>
                      <a:pPr algn="ctr"/>
                      <a:r>
                        <a:rPr lang="zh-TW" altLang="en-US" sz="1400" dirty="0">
                          <a:latin typeface="微軟正黑體" panose="020B0604030504040204" pitchFamily="34" charset="-120"/>
                          <a:ea typeface="微軟正黑體" panose="020B0604030504040204" pitchFamily="34" charset="-120"/>
                        </a:rPr>
                        <a:t>（充實</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增廣</a:t>
                      </a:r>
                      <a:r>
                        <a:rPr lang="en-US" altLang="zh-TW" sz="1400" dirty="0">
                          <a:latin typeface="微軟正黑體" panose="020B0604030504040204" pitchFamily="34" charset="-120"/>
                          <a:ea typeface="微軟正黑體" panose="020B0604030504040204" pitchFamily="34" charset="-120"/>
                        </a:rPr>
                        <a:t>)</a:t>
                      </a:r>
                      <a:endParaRPr lang="zh-TW" altLang="en-US" sz="1400" b="1" dirty="0">
                        <a:latin typeface="微軟正黑體" pitchFamily="34" charset="-120"/>
                        <a:ea typeface="微軟正黑體" pitchFamily="34" charset="-120"/>
                      </a:endParaRPr>
                    </a:p>
                  </a:txBody>
                  <a:tcPr marT="45714" marB="45714">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zh-TW" altLang="en-US" sz="1400" dirty="0">
                          <a:latin typeface="微軟正黑體" panose="020B0604030504040204" pitchFamily="34" charset="-120"/>
                          <a:ea typeface="微軟正黑體" panose="020B0604030504040204" pitchFamily="34" charset="-120"/>
                        </a:rPr>
                        <a:t>選手培育</a:t>
                      </a:r>
                      <a:endParaRPr lang="en-US" altLang="zh-TW" sz="1400" dirty="0">
                        <a:latin typeface="微軟正黑體" panose="020B0604030504040204" pitchFamily="34" charset="-120"/>
                        <a:ea typeface="微軟正黑體" panose="020B0604030504040204" pitchFamily="34" charset="-120"/>
                      </a:endParaRPr>
                    </a:p>
                    <a:p>
                      <a:pPr algn="ct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由學校遴選對外參賽之學生培訓</a:t>
                      </a:r>
                      <a:r>
                        <a:rPr lang="en-US" altLang="zh-TW" sz="1400" dirty="0">
                          <a:latin typeface="微軟正黑體" panose="020B0604030504040204" pitchFamily="34" charset="-120"/>
                          <a:ea typeface="微軟正黑體" panose="020B0604030504040204" pitchFamily="34" charset="-120"/>
                        </a:rPr>
                        <a:t>)</a:t>
                      </a:r>
                      <a:endParaRPr lang="zh-TW" altLang="en-US" sz="1400" b="1" dirty="0">
                        <a:latin typeface="微軟正黑體" pitchFamily="34" charset="-120"/>
                        <a:ea typeface="微軟正黑體" pitchFamily="34" charset="-120"/>
                      </a:endParaRPr>
                    </a:p>
                  </a:txBody>
                  <a:tcPr marT="45714" marB="45714">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zh-TW" altLang="en-US" sz="1400" dirty="0">
                          <a:latin typeface="微軟正黑體" panose="020B0604030504040204" pitchFamily="34" charset="-120"/>
                          <a:ea typeface="微軟正黑體" panose="020B0604030504040204" pitchFamily="34" charset="-120"/>
                        </a:rPr>
                        <a:t>學校特色活動</a:t>
                      </a:r>
                      <a:endParaRPr lang="zh-TW" altLang="en-US" sz="1400" b="1" dirty="0">
                        <a:latin typeface="微軟正黑體" pitchFamily="34" charset="-120"/>
                        <a:ea typeface="微軟正黑體" pitchFamily="34" charset="-120"/>
                      </a:endParaRPr>
                    </a:p>
                  </a:txBody>
                  <a:tcPr marT="45714" marB="45714">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4675176">
                <a:tc>
                  <a:txBody>
                    <a:bodyPr/>
                    <a:lstStyle/>
                    <a:p>
                      <a:pPr algn="ctr"/>
                      <a:endParaRPr lang="en-US" altLang="zh-TW" sz="1400" dirty="0">
                        <a:latin typeface="微軟正黑體" panose="020B0604030504040204" pitchFamily="34" charset="-120"/>
                        <a:ea typeface="微軟正黑體" panose="020B0604030504040204" pitchFamily="34" charset="-120"/>
                      </a:endParaRPr>
                    </a:p>
                    <a:p>
                      <a:pPr algn="ctr"/>
                      <a:endParaRPr lang="en-US" altLang="zh-TW" sz="1400" dirty="0">
                        <a:latin typeface="微軟正黑體" panose="020B0604030504040204" pitchFamily="34" charset="-120"/>
                        <a:ea typeface="微軟正黑體" panose="020B0604030504040204" pitchFamily="34" charset="-120"/>
                      </a:endParaRPr>
                    </a:p>
                    <a:p>
                      <a:pPr algn="ctr"/>
                      <a:r>
                        <a:rPr lang="zh-TW" altLang="en-US" sz="1400" dirty="0">
                          <a:latin typeface="微軟正黑體" panose="020B0604030504040204" pitchFamily="34" charset="-120"/>
                          <a:ea typeface="微軟正黑體" panose="020B0604030504040204" pitchFamily="34" charset="-120"/>
                        </a:rPr>
                        <a:t>內容</a:t>
                      </a:r>
                    </a:p>
                  </a:txBody>
                  <a:tcPr marT="45714" marB="45714">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zh-TW" altLang="en-US" sz="1400" u="sng" dirty="0">
                          <a:latin typeface="微軟正黑體" panose="020B0604030504040204" pitchFamily="34" charset="-120"/>
                          <a:ea typeface="微軟正黑體" panose="020B0604030504040204" pitchFamily="34" charset="-120"/>
                        </a:rPr>
                        <a:t>三年</a:t>
                      </a:r>
                      <a:r>
                        <a:rPr lang="en-US" altLang="zh-TW" sz="1400" u="sng" dirty="0">
                          <a:latin typeface="微軟正黑體" panose="020B0604030504040204" pitchFamily="34" charset="-120"/>
                          <a:ea typeface="微軟正黑體" panose="020B0604030504040204" pitchFamily="34" charset="-120"/>
                        </a:rPr>
                        <a:t>18</a:t>
                      </a:r>
                      <a:r>
                        <a:rPr lang="zh-TW" altLang="en-US" sz="1400" u="sng" dirty="0">
                          <a:latin typeface="微軟正黑體" panose="020B0604030504040204" pitchFamily="34" charset="-120"/>
                          <a:ea typeface="微軟正黑體" panose="020B0604030504040204" pitchFamily="34" charset="-120"/>
                        </a:rPr>
                        <a:t>節，內容舉例：</a:t>
                      </a:r>
                      <a:endParaRPr lang="en-US" altLang="zh-TW" sz="1400" u="sng" dirty="0">
                        <a:latin typeface="微軟正黑體" panose="020B0604030504040204" pitchFamily="34" charset="-120"/>
                        <a:ea typeface="微軟正黑體" panose="020B0604030504040204" pitchFamily="34" charset="-120"/>
                      </a:endParaRPr>
                    </a:p>
                    <a:p>
                      <a:pPr algn="l"/>
                      <a:r>
                        <a:rPr lang="zh-TW" altLang="en-US" sz="1400" b="1" dirty="0">
                          <a:solidFill>
                            <a:srgbClr val="C00000"/>
                          </a:solidFill>
                          <a:effectLst/>
                          <a:latin typeface="微軟正黑體" panose="020B0604030504040204" pitchFamily="34" charset="-120"/>
                          <a:ea typeface="微軟正黑體" panose="020B0604030504040204" pitchFamily="34" charset="-120"/>
                        </a:rPr>
                        <a:t>專題探究</a:t>
                      </a:r>
                      <a:endParaRPr lang="en-US" altLang="zh-TW" sz="1400" b="1" dirty="0">
                        <a:solidFill>
                          <a:srgbClr val="C00000"/>
                        </a:solidFill>
                        <a:effectLst/>
                        <a:latin typeface="微軟正黑體" panose="020B0604030504040204" pitchFamily="34" charset="-120"/>
                        <a:ea typeface="微軟正黑體" panose="020B0604030504040204" pitchFamily="34" charset="-120"/>
                      </a:endParaRPr>
                    </a:p>
                    <a:p>
                      <a:pPr algn="l"/>
                      <a:r>
                        <a:rPr lang="zh-TW" altLang="en-US" sz="1400" b="1" dirty="0">
                          <a:solidFill>
                            <a:srgbClr val="C00000"/>
                          </a:solidFill>
                          <a:effectLst/>
                          <a:latin typeface="微軟正黑體" panose="020B0604030504040204" pitchFamily="34" charset="-120"/>
                          <a:ea typeface="微軟正黑體" panose="020B0604030504040204" pitchFamily="34" charset="-120"/>
                        </a:rPr>
                        <a:t>自我閱讀</a:t>
                      </a:r>
                      <a:endParaRPr lang="en-US" altLang="zh-TW" sz="1400" b="1" dirty="0">
                        <a:solidFill>
                          <a:srgbClr val="C00000"/>
                        </a:solidFill>
                        <a:effectLst/>
                        <a:latin typeface="微軟正黑體" panose="020B0604030504040204" pitchFamily="34" charset="-120"/>
                        <a:ea typeface="微軟正黑體" panose="020B0604030504040204" pitchFamily="34" charset="-120"/>
                      </a:endParaRPr>
                    </a:p>
                    <a:p>
                      <a:pPr algn="l"/>
                      <a:r>
                        <a:rPr lang="zh-TW" altLang="en-US" sz="1400" b="1" dirty="0">
                          <a:solidFill>
                            <a:srgbClr val="C00000"/>
                          </a:solidFill>
                          <a:effectLst/>
                          <a:latin typeface="微軟正黑體" panose="020B0604030504040204" pitchFamily="34" charset="-120"/>
                          <a:ea typeface="微軟正黑體" panose="020B0604030504040204" pitchFamily="34" charset="-120"/>
                        </a:rPr>
                        <a:t>科學實作</a:t>
                      </a:r>
                      <a:endParaRPr lang="en-US" altLang="zh-TW" sz="1400" b="1" dirty="0">
                        <a:solidFill>
                          <a:srgbClr val="C00000"/>
                        </a:solidFill>
                        <a:effectLst/>
                        <a:latin typeface="微軟正黑體" panose="020B0604030504040204" pitchFamily="34" charset="-120"/>
                        <a:ea typeface="微軟正黑體" panose="020B0604030504040204" pitchFamily="34" charset="-120"/>
                      </a:endParaRPr>
                    </a:p>
                    <a:p>
                      <a:pPr algn="l"/>
                      <a:r>
                        <a:rPr lang="zh-TW" altLang="en-US" sz="1400" b="1" dirty="0">
                          <a:solidFill>
                            <a:srgbClr val="C00000"/>
                          </a:solidFill>
                          <a:effectLst/>
                          <a:latin typeface="微軟正黑體" panose="020B0604030504040204" pitchFamily="34" charset="-120"/>
                          <a:ea typeface="微軟正黑體" panose="020B0604030504040204" pitchFamily="34" charset="-120"/>
                        </a:rPr>
                        <a:t>藝文創作</a:t>
                      </a:r>
                      <a:endParaRPr lang="en-US" altLang="zh-TW" sz="1400" b="1" dirty="0">
                        <a:solidFill>
                          <a:srgbClr val="C00000"/>
                        </a:solidFill>
                        <a:effectLst/>
                        <a:latin typeface="微軟正黑體" panose="020B0604030504040204" pitchFamily="34" charset="-120"/>
                        <a:ea typeface="微軟正黑體" panose="020B0604030504040204" pitchFamily="34" charset="-120"/>
                      </a:endParaRPr>
                    </a:p>
                    <a:p>
                      <a:pPr algn="l"/>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規範：</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可參見下一頁</a:t>
                      </a:r>
                    </a:p>
                  </a:txBody>
                  <a:tcPr marT="45714" marB="45714">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zh-TW" altLang="en-US" sz="900" u="sng" dirty="0">
                          <a:solidFill>
                            <a:schemeClr val="tx1"/>
                          </a:solidFill>
                          <a:latin typeface="微軟正黑體" panose="020B0604030504040204" pitchFamily="34" charset="-120"/>
                          <a:ea typeface="微軟正黑體" panose="020B0604030504040204" pitchFamily="34" charset="-120"/>
                        </a:rPr>
                        <a:t>高一上：</a:t>
                      </a:r>
                      <a:endParaRPr lang="en-US" altLang="zh-TW" sz="900" u="sng"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Fun</a:t>
                      </a:r>
                      <a:r>
                        <a:rPr lang="zh-TW" altLang="en-US" sz="900" dirty="0">
                          <a:solidFill>
                            <a:schemeClr val="tx1"/>
                          </a:solidFill>
                          <a:latin typeface="微軟正黑體" panose="020B0604030504040204" pitchFamily="34" charset="-120"/>
                          <a:ea typeface="微軟正黑體" panose="020B0604030504040204" pitchFamily="34" charset="-120"/>
                        </a:rPr>
                        <a:t>手學數學</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dirty="0">
                          <a:solidFill>
                            <a:schemeClr val="tx1"/>
                          </a:solidFill>
                          <a:latin typeface="微軟正黑體" panose="020B0604030504040204" pitchFamily="34" charset="-120"/>
                          <a:ea typeface="微軟正黑體" panose="020B0604030504040204" pitchFamily="34" charset="-120"/>
                        </a:rPr>
                        <a:t>基礎雜誌導讀</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dirty="0">
                          <a:solidFill>
                            <a:schemeClr val="tx1"/>
                          </a:solidFill>
                          <a:latin typeface="微軟正黑體" panose="020B0604030504040204" pitchFamily="34" charset="-120"/>
                          <a:ea typeface="微軟正黑體" panose="020B0604030504040204" pitchFamily="34" charset="-120"/>
                        </a:rPr>
                        <a:t>閱讀理解</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u="sng" dirty="0">
                          <a:solidFill>
                            <a:schemeClr val="tx1"/>
                          </a:solidFill>
                          <a:latin typeface="微軟正黑體" panose="020B0604030504040204" pitchFamily="34" charset="-120"/>
                          <a:ea typeface="微軟正黑體" panose="020B0604030504040204" pitchFamily="34" charset="-120"/>
                        </a:rPr>
                        <a:t>高一下：</a:t>
                      </a:r>
                      <a:endParaRPr lang="en-US" altLang="zh-TW" sz="900" u="sng" dirty="0">
                        <a:solidFill>
                          <a:schemeClr val="tx1"/>
                        </a:solidFill>
                        <a:latin typeface="微軟正黑體" panose="020B0604030504040204" pitchFamily="34" charset="-120"/>
                        <a:ea typeface="微軟正黑體" panose="020B0604030504040204" pitchFamily="34" charset="-120"/>
                      </a:endParaRPr>
                    </a:p>
                    <a:p>
                      <a:pPr algn="l"/>
                      <a:r>
                        <a:rPr lang="en-US" altLang="zh-TW" sz="900" dirty="0">
                          <a:solidFill>
                            <a:schemeClr val="tx1"/>
                          </a:solidFill>
                          <a:latin typeface="微軟正黑體" panose="020B0604030504040204" pitchFamily="34" charset="-120"/>
                          <a:ea typeface="微軟正黑體" panose="020B0604030504040204" pitchFamily="34" charset="-120"/>
                        </a:rPr>
                        <a:t>Fun</a:t>
                      </a:r>
                      <a:r>
                        <a:rPr lang="zh-TW" altLang="en-US" sz="900" dirty="0">
                          <a:solidFill>
                            <a:schemeClr val="tx1"/>
                          </a:solidFill>
                          <a:latin typeface="微軟正黑體" panose="020B0604030504040204" pitchFamily="34" charset="-120"/>
                          <a:ea typeface="微軟正黑體" panose="020B0604030504040204" pitchFamily="34" charset="-120"/>
                        </a:rPr>
                        <a:t>手學數學</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dirty="0">
                          <a:solidFill>
                            <a:schemeClr val="tx1"/>
                          </a:solidFill>
                          <a:latin typeface="微軟正黑體" panose="020B0604030504040204" pitchFamily="34" charset="-120"/>
                          <a:ea typeface="微軟正黑體" panose="020B0604030504040204" pitchFamily="34" charset="-120"/>
                        </a:rPr>
                        <a:t>基礎雜誌導讀</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dirty="0">
                          <a:solidFill>
                            <a:schemeClr val="tx1"/>
                          </a:solidFill>
                          <a:latin typeface="微軟正黑體" panose="020B0604030504040204" pitchFamily="34" charset="-120"/>
                          <a:ea typeface="微軟正黑體" panose="020B0604030504040204" pitchFamily="34" charset="-120"/>
                        </a:rPr>
                        <a:t>閱讀理解</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u="sng" dirty="0">
                          <a:solidFill>
                            <a:schemeClr val="tx1"/>
                          </a:solidFill>
                          <a:latin typeface="微軟正黑體" panose="020B0604030504040204" pitchFamily="34" charset="-120"/>
                          <a:ea typeface="微軟正黑體" panose="020B0604030504040204" pitchFamily="34" charset="-120"/>
                        </a:rPr>
                        <a:t>高二上：</a:t>
                      </a:r>
                      <a:endParaRPr lang="en-US" altLang="zh-TW" sz="900" u="sng"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Fun</a:t>
                      </a:r>
                      <a:r>
                        <a:rPr lang="zh-TW" altLang="en-US" sz="900" dirty="0">
                          <a:solidFill>
                            <a:schemeClr val="tx1"/>
                          </a:solidFill>
                          <a:latin typeface="微軟正黑體" panose="020B0604030504040204" pitchFamily="34" charset="-120"/>
                          <a:ea typeface="微軟正黑體" panose="020B0604030504040204" pitchFamily="34" charset="-120"/>
                        </a:rPr>
                        <a:t>手學數學</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中級雜誌導讀</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閱讀理解</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dirty="0">
                          <a:solidFill>
                            <a:schemeClr val="tx1"/>
                          </a:solidFill>
                          <a:latin typeface="微軟正黑體" panose="020B0604030504040204" pitchFamily="34" charset="-120"/>
                          <a:ea typeface="微軟正黑體" panose="020B0604030504040204" pitchFamily="34" charset="-120"/>
                        </a:rPr>
                        <a:t>物理演習</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化</a:t>
                      </a:r>
                      <a:r>
                        <a:rPr lang="zh-TW" altLang="en-US" sz="900" dirty="0">
                          <a:solidFill>
                            <a:schemeClr val="tx1"/>
                          </a:solidFill>
                          <a:latin typeface="新細明體"/>
                          <a:ea typeface="+mn-ea"/>
                        </a:rPr>
                        <a:t>」</a:t>
                      </a:r>
                      <a:r>
                        <a:rPr lang="zh-TW" altLang="en-US" sz="900" dirty="0">
                          <a:solidFill>
                            <a:schemeClr val="tx1"/>
                          </a:solidFill>
                          <a:latin typeface="微軟正黑體" pitchFamily="34" charset="-120"/>
                          <a:ea typeface="微軟正黑體" pitchFamily="34" charset="-120"/>
                        </a:rPr>
                        <a:t>冗點睛</a:t>
                      </a:r>
                      <a:endParaRPr lang="en-US" altLang="zh-TW" sz="900"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900"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u="sng" dirty="0">
                          <a:solidFill>
                            <a:schemeClr val="tx1"/>
                          </a:solidFill>
                          <a:latin typeface="微軟正黑體" panose="020B0604030504040204" pitchFamily="34" charset="-120"/>
                          <a:ea typeface="微軟正黑體" panose="020B0604030504040204" pitchFamily="34" charset="-120"/>
                        </a:rPr>
                        <a:t>高二下：</a:t>
                      </a:r>
                      <a:endParaRPr lang="en-US" altLang="zh-TW" sz="900" u="sng"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Fun</a:t>
                      </a:r>
                      <a:r>
                        <a:rPr lang="zh-TW" altLang="en-US" sz="900" dirty="0">
                          <a:solidFill>
                            <a:schemeClr val="tx1"/>
                          </a:solidFill>
                          <a:latin typeface="微軟正黑體" panose="020B0604030504040204" pitchFamily="34" charset="-120"/>
                          <a:ea typeface="微軟正黑體" panose="020B0604030504040204" pitchFamily="34" charset="-120"/>
                        </a:rPr>
                        <a:t>手學數學</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dirty="0">
                          <a:solidFill>
                            <a:schemeClr val="tx1"/>
                          </a:solidFill>
                          <a:latin typeface="微軟正黑體" panose="020B0604030504040204" pitchFamily="34" charset="-120"/>
                          <a:ea typeface="微軟正黑體" panose="020B0604030504040204" pitchFamily="34" charset="-120"/>
                        </a:rPr>
                        <a:t>中級雜誌導讀</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dirty="0">
                          <a:solidFill>
                            <a:schemeClr val="tx1"/>
                          </a:solidFill>
                          <a:latin typeface="微軟正黑體" panose="020B0604030504040204" pitchFamily="34" charset="-120"/>
                          <a:ea typeface="微軟正黑體" panose="020B0604030504040204" pitchFamily="34" charset="-120"/>
                        </a:rPr>
                        <a:t>閱讀理解</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dirty="0">
                          <a:solidFill>
                            <a:schemeClr val="tx1"/>
                          </a:solidFill>
                          <a:latin typeface="微軟正黑體" panose="020B0604030504040204" pitchFamily="34" charset="-120"/>
                          <a:ea typeface="微軟正黑體" panose="020B0604030504040204" pitchFamily="34" charset="-120"/>
                        </a:rPr>
                        <a:t>物理演習</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zh-TW" sz="900" dirty="0">
                          <a:solidFill>
                            <a:schemeClr val="tx1"/>
                          </a:solidFill>
                          <a:latin typeface="微軟正黑體" panose="020B0604030504040204" pitchFamily="34" charset="-120"/>
                          <a:ea typeface="微軟正黑體" panose="020B0604030504040204" pitchFamily="34" charset="-120"/>
                        </a:rPr>
                        <a:t>「</a:t>
                      </a:r>
                      <a:r>
                        <a:rPr lang="zh-TW" altLang="en-US" sz="900" dirty="0">
                          <a:solidFill>
                            <a:schemeClr val="tx1"/>
                          </a:solidFill>
                          <a:latin typeface="微軟正黑體" panose="020B0604030504040204" pitchFamily="34" charset="-120"/>
                          <a:ea typeface="微軟正黑體" panose="020B0604030504040204" pitchFamily="34" charset="-120"/>
                        </a:rPr>
                        <a:t>化</a:t>
                      </a:r>
                      <a:r>
                        <a:rPr lang="zh-TW" altLang="en-US" sz="900" dirty="0">
                          <a:solidFill>
                            <a:schemeClr val="tx1"/>
                          </a:solidFill>
                          <a:latin typeface="新細明體"/>
                          <a:ea typeface="新細明體"/>
                        </a:rPr>
                        <a:t>」</a:t>
                      </a:r>
                      <a:r>
                        <a:rPr lang="zh-TW" altLang="en-US" sz="900" dirty="0">
                          <a:solidFill>
                            <a:schemeClr val="tx1"/>
                          </a:solidFill>
                          <a:latin typeface="微軟正黑體" pitchFamily="34" charset="-120"/>
                          <a:ea typeface="微軟正黑體" pitchFamily="34" charset="-120"/>
                        </a:rPr>
                        <a:t>冗點睛</a:t>
                      </a:r>
                      <a:endParaRPr lang="en-US" altLang="zh-TW" sz="900" dirty="0">
                        <a:solidFill>
                          <a:schemeClr val="tx1"/>
                        </a:solidFill>
                        <a:latin typeface="微軟正黑體" pitchFamily="34" charset="-120"/>
                        <a:ea typeface="微軟正黑體" pitchFamily="34" charset="-120"/>
                      </a:endParaRPr>
                    </a:p>
                    <a:p>
                      <a:pPr algn="l"/>
                      <a:endParaRPr lang="en-US" altLang="zh-TW" sz="900" dirty="0">
                        <a:solidFill>
                          <a:schemeClr val="tx1"/>
                        </a:solidFill>
                        <a:latin typeface="微軟正黑體" pitchFamily="34" charset="-120"/>
                        <a:ea typeface="微軟正黑體" pitchFamily="34" charset="-120"/>
                      </a:endParaRPr>
                    </a:p>
                    <a:p>
                      <a:pPr algn="l"/>
                      <a:r>
                        <a:rPr lang="zh-TW" altLang="en-US" sz="900" u="sng" dirty="0">
                          <a:solidFill>
                            <a:schemeClr val="tx1"/>
                          </a:solidFill>
                          <a:latin typeface="微軟正黑體" panose="020B0604030504040204" pitchFamily="34" charset="-120"/>
                          <a:ea typeface="微軟正黑體" panose="020B0604030504040204" pitchFamily="34" charset="-120"/>
                        </a:rPr>
                        <a:t>高三上：</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Fun</a:t>
                      </a:r>
                      <a:r>
                        <a:rPr lang="zh-TW" altLang="en-US" sz="900" dirty="0">
                          <a:solidFill>
                            <a:schemeClr val="tx1"/>
                          </a:solidFill>
                          <a:latin typeface="微軟正黑體" panose="020B0604030504040204" pitchFamily="34" charset="-120"/>
                          <a:ea typeface="微軟正黑體" panose="020B0604030504040204" pitchFamily="34" charset="-120"/>
                        </a:rPr>
                        <a:t>手學數學</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進階雜誌導讀</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閱讀理解</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物理演習</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dirty="0">
                          <a:solidFill>
                            <a:schemeClr val="tx1"/>
                          </a:solidFill>
                          <a:latin typeface="微軟正黑體" panose="020B0604030504040204" pitchFamily="34" charset="-120"/>
                          <a:ea typeface="微軟正黑體" panose="020B0604030504040204" pitchFamily="34" charset="-120"/>
                        </a:rPr>
                        <a:t>回首見</a:t>
                      </a:r>
                      <a:r>
                        <a:rPr lang="zh-TW" altLang="en-US" sz="900" dirty="0">
                          <a:solidFill>
                            <a:schemeClr val="tx1"/>
                          </a:solidFill>
                          <a:latin typeface="新細明體"/>
                          <a:ea typeface="新細明體"/>
                        </a:rPr>
                        <a:t>「</a:t>
                      </a:r>
                      <a:r>
                        <a:rPr lang="zh-TW" altLang="en-US" sz="900" dirty="0">
                          <a:solidFill>
                            <a:schemeClr val="tx1"/>
                          </a:solidFill>
                          <a:latin typeface="微軟正黑體" panose="020B0604030504040204" pitchFamily="34" charset="-120"/>
                          <a:ea typeface="微軟正黑體" panose="020B0604030504040204" pitchFamily="34" charset="-120"/>
                        </a:rPr>
                        <a:t>化</a:t>
                      </a:r>
                      <a:r>
                        <a:rPr lang="zh-TW" altLang="en-US" sz="900" dirty="0">
                          <a:solidFill>
                            <a:schemeClr val="tx1"/>
                          </a:solidFill>
                          <a:latin typeface="新細明體"/>
                          <a:ea typeface="新細明體"/>
                        </a:rPr>
                        <a:t>」</a:t>
                      </a:r>
                      <a:r>
                        <a:rPr lang="zh-TW" altLang="en-US" sz="900" dirty="0">
                          <a:solidFill>
                            <a:schemeClr val="tx1"/>
                          </a:solidFill>
                          <a:latin typeface="微軟正黑體" panose="020B0604030504040204" pitchFamily="34" charset="-120"/>
                          <a:ea typeface="微軟正黑體" panose="020B0604030504040204" pitchFamily="34" charset="-120"/>
                        </a:rPr>
                        <a:t>開</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u="sng" dirty="0">
                          <a:solidFill>
                            <a:schemeClr val="tx1"/>
                          </a:solidFill>
                          <a:latin typeface="微軟正黑體" panose="020B0604030504040204" pitchFamily="34" charset="-120"/>
                          <a:ea typeface="微軟正黑體" panose="020B0604030504040204" pitchFamily="34" charset="-120"/>
                        </a:rPr>
                        <a:t>高三下：</a:t>
                      </a:r>
                      <a:endParaRPr lang="en-US" altLang="zh-TW" sz="900" u="sng"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dirty="0">
                          <a:solidFill>
                            <a:schemeClr val="tx1"/>
                          </a:solidFill>
                          <a:latin typeface="微軟正黑體" panose="020B0604030504040204" pitchFamily="34" charset="-120"/>
                          <a:ea typeface="微軟正黑體" panose="020B0604030504040204" pitchFamily="34" charset="-120"/>
                        </a:rPr>
                        <a:t>Fun</a:t>
                      </a:r>
                      <a:r>
                        <a:rPr lang="zh-TW" altLang="en-US" sz="900" dirty="0">
                          <a:solidFill>
                            <a:schemeClr val="tx1"/>
                          </a:solidFill>
                          <a:latin typeface="微軟正黑體" panose="020B0604030504040204" pitchFamily="34" charset="-120"/>
                          <a:ea typeface="微軟正黑體" panose="020B0604030504040204" pitchFamily="34" charset="-120"/>
                        </a:rPr>
                        <a:t>手學數學</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進階雜誌導讀</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閱讀理解</a:t>
                      </a:r>
                      <a:endParaRPr lang="en-US" altLang="zh-TW" sz="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dirty="0">
                          <a:solidFill>
                            <a:schemeClr val="tx1"/>
                          </a:solidFill>
                          <a:latin typeface="微軟正黑體" panose="020B0604030504040204" pitchFamily="34" charset="-120"/>
                          <a:ea typeface="微軟正黑體" panose="020B0604030504040204" pitchFamily="34" charset="-120"/>
                        </a:rPr>
                        <a:t>物理演習</a:t>
                      </a:r>
                      <a:endParaRPr lang="en-US" altLang="zh-TW" sz="900" dirty="0">
                        <a:solidFill>
                          <a:schemeClr val="tx1"/>
                        </a:solidFill>
                        <a:latin typeface="微軟正黑體" panose="020B0604030504040204" pitchFamily="34" charset="-120"/>
                        <a:ea typeface="微軟正黑體" panose="020B0604030504040204" pitchFamily="34" charset="-120"/>
                      </a:endParaRPr>
                    </a:p>
                    <a:p>
                      <a:pPr algn="l"/>
                      <a:r>
                        <a:rPr lang="zh-TW" altLang="en-US" sz="900" dirty="0">
                          <a:solidFill>
                            <a:schemeClr val="tx1"/>
                          </a:solidFill>
                          <a:latin typeface="微軟正黑體" panose="020B0604030504040204" pitchFamily="34" charset="-120"/>
                          <a:ea typeface="微軟正黑體" panose="020B0604030504040204" pitchFamily="34" charset="-120"/>
                        </a:rPr>
                        <a:t>回首見</a:t>
                      </a:r>
                      <a:r>
                        <a:rPr lang="zh-TW" altLang="en-US" sz="900" dirty="0">
                          <a:solidFill>
                            <a:schemeClr val="tx1"/>
                          </a:solidFill>
                          <a:latin typeface="新細明體"/>
                          <a:ea typeface="+mn-ea"/>
                        </a:rPr>
                        <a:t>「</a:t>
                      </a:r>
                      <a:r>
                        <a:rPr lang="zh-TW" altLang="en-US" sz="900" dirty="0">
                          <a:solidFill>
                            <a:schemeClr val="tx1"/>
                          </a:solidFill>
                          <a:latin typeface="微軟正黑體" panose="020B0604030504040204" pitchFamily="34" charset="-120"/>
                          <a:ea typeface="微軟正黑體" panose="020B0604030504040204" pitchFamily="34" charset="-120"/>
                        </a:rPr>
                        <a:t>化</a:t>
                      </a:r>
                      <a:r>
                        <a:rPr lang="zh-TW" altLang="en-US" sz="900" dirty="0">
                          <a:solidFill>
                            <a:schemeClr val="tx1"/>
                          </a:solidFill>
                          <a:latin typeface="新細明體"/>
                          <a:ea typeface="+mn-ea"/>
                        </a:rPr>
                        <a:t>」</a:t>
                      </a:r>
                      <a:r>
                        <a:rPr lang="zh-TW" altLang="en-US" sz="900" dirty="0">
                          <a:solidFill>
                            <a:schemeClr val="tx1"/>
                          </a:solidFill>
                          <a:latin typeface="微軟正黑體" panose="020B0604030504040204" pitchFamily="34" charset="-120"/>
                          <a:ea typeface="微軟正黑體" panose="020B0604030504040204" pitchFamily="34" charset="-120"/>
                        </a:rPr>
                        <a:t>開</a:t>
                      </a:r>
                      <a:endParaRPr lang="en-US" altLang="zh-TW" sz="900" dirty="0">
                        <a:solidFill>
                          <a:schemeClr val="tx1"/>
                        </a:solidFill>
                        <a:latin typeface="微軟正黑體" panose="020B0604030504040204" pitchFamily="34" charset="-120"/>
                        <a:ea typeface="微軟正黑體" panose="020B0604030504040204" pitchFamily="34" charset="-120"/>
                      </a:endParaRPr>
                    </a:p>
                  </a:txBody>
                  <a:tcPr marT="45714" marB="45714">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zh-TW" altLang="en-US" sz="1400" dirty="0">
                          <a:latin typeface="微軟正黑體" panose="020B0604030504040204" pitchFamily="34" charset="-120"/>
                          <a:ea typeface="微軟正黑體" panose="020B0604030504040204" pitchFamily="34" charset="-120"/>
                        </a:rPr>
                        <a:t>閩南語演講</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國語演講</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客語演講</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英文演講</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國語朗讀</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閩南語朗讀</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客語朗讀</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作文</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寫字</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字音字形</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英文作文</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籃球</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排球</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棒球</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田徑</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地球科學培訓</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物理培訓</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化學培訓</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生物培訓</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數學培訓</a:t>
                      </a:r>
                      <a:endParaRPr lang="en-US" altLang="zh-TW" sz="1400" dirty="0">
                        <a:latin typeface="微軟正黑體" pitchFamily="34" charset="-120"/>
                        <a:ea typeface="微軟正黑體" pitchFamily="34" charset="-120"/>
                      </a:endParaRPr>
                    </a:p>
                  </a:txBody>
                  <a:tcPr marT="45714" marB="45714">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a:r>
                        <a:rPr lang="zh-TW" altLang="en-US" sz="1400" u="sng" dirty="0">
                          <a:latin typeface="微軟正黑體" panose="020B0604030504040204" pitchFamily="34" charset="-120"/>
                          <a:ea typeface="微軟正黑體" panose="020B0604030504040204" pitchFamily="34" charset="-120"/>
                        </a:rPr>
                        <a:t>高一、二：</a:t>
                      </a:r>
                      <a:endParaRPr lang="en-US" altLang="zh-TW" sz="1400" u="sng"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班級讀書會</a:t>
                      </a:r>
                      <a:endParaRPr lang="en-US" altLang="zh-TW" sz="1400" dirty="0">
                        <a:latin typeface="微軟正黑體" panose="020B0604030504040204" pitchFamily="34" charset="-120"/>
                        <a:ea typeface="微軟正黑體" panose="020B0604030504040204" pitchFamily="34" charset="-120"/>
                      </a:endParaRPr>
                    </a:p>
                    <a:p>
                      <a:pPr algn="l"/>
                      <a:endParaRPr lang="en-US" altLang="zh-TW" sz="1400" dirty="0">
                        <a:latin typeface="微軟正黑體" panose="020B0604030504040204" pitchFamily="34" charset="-120"/>
                        <a:ea typeface="微軟正黑體" panose="020B0604030504040204" pitchFamily="34" charset="-120"/>
                      </a:endParaRPr>
                    </a:p>
                    <a:p>
                      <a:pPr algn="l"/>
                      <a:r>
                        <a:rPr lang="zh-TW" altLang="en-US" sz="1400" u="sng" dirty="0">
                          <a:latin typeface="微軟正黑體" panose="020B0604030504040204" pitchFamily="34" charset="-120"/>
                          <a:ea typeface="微軟正黑體" panose="020B0604030504040204" pitchFamily="34" charset="-120"/>
                        </a:rPr>
                        <a:t>高一、二、三：</a:t>
                      </a:r>
                      <a:endParaRPr lang="en-US" altLang="zh-TW" sz="1400" u="sng"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圖書館書展</a:t>
                      </a:r>
                      <a:endParaRPr lang="en-US" altLang="zh-TW" sz="1400" dirty="0">
                        <a:latin typeface="微軟正黑體" panose="020B0604030504040204" pitchFamily="34" charset="-120"/>
                        <a:ea typeface="微軟正黑體" panose="020B0604030504040204" pitchFamily="34" charset="-120"/>
                      </a:endParaRPr>
                    </a:p>
                    <a:p>
                      <a:pPr algn="l"/>
                      <a:endParaRPr lang="en-US" altLang="zh-TW" sz="1400" dirty="0">
                        <a:latin typeface="微軟正黑體" panose="020B0604030504040204" pitchFamily="34" charset="-120"/>
                        <a:ea typeface="微軟正黑體" panose="020B0604030504040204" pitchFamily="34" charset="-120"/>
                      </a:endParaRPr>
                    </a:p>
                    <a:p>
                      <a:pPr algn="l"/>
                      <a:r>
                        <a:rPr lang="zh-TW" altLang="en-US" sz="1400" u="sng" dirty="0">
                          <a:latin typeface="微軟正黑體" panose="020B0604030504040204" pitchFamily="34" charset="-120"/>
                          <a:ea typeface="微軟正黑體" panose="020B0604030504040204" pitchFamily="34" charset="-120"/>
                        </a:rPr>
                        <a:t>高一上：</a:t>
                      </a:r>
                      <a:endParaRPr lang="en-US" altLang="zh-TW" sz="1400" u="sng" dirty="0">
                        <a:latin typeface="微軟正黑體" panose="020B0604030504040204" pitchFamily="34" charset="-120"/>
                        <a:ea typeface="微軟正黑體" panose="020B0604030504040204" pitchFamily="34" charset="-120"/>
                      </a:endParaRPr>
                    </a:p>
                    <a:p>
                      <a:pPr algn="l"/>
                      <a:r>
                        <a:rPr lang="en-US" altLang="zh-TW" sz="1400" dirty="0">
                          <a:latin typeface="微軟正黑體" panose="020B0604030504040204" pitchFamily="34" charset="-120"/>
                          <a:ea typeface="微軟正黑體" panose="020B0604030504040204" pitchFamily="34" charset="-120"/>
                        </a:rPr>
                        <a:t>3</a:t>
                      </a:r>
                      <a:r>
                        <a:rPr lang="zh-TW" altLang="en-US" sz="1400" dirty="0">
                          <a:latin typeface="微軟正黑體" panose="020B0604030504040204" pitchFamily="34" charset="-120"/>
                          <a:ea typeface="微軟正黑體" panose="020B0604030504040204" pitchFamily="34" charset="-120"/>
                        </a:rPr>
                        <a:t>對</a:t>
                      </a:r>
                      <a:r>
                        <a:rPr lang="en-US" altLang="zh-TW" sz="1400" dirty="0">
                          <a:latin typeface="微軟正黑體" panose="020B0604030504040204" pitchFamily="34" charset="-120"/>
                          <a:ea typeface="微軟正黑體" panose="020B0604030504040204" pitchFamily="34" charset="-120"/>
                        </a:rPr>
                        <a:t>3</a:t>
                      </a:r>
                      <a:r>
                        <a:rPr lang="zh-TW" altLang="en-US" sz="1400" dirty="0">
                          <a:latin typeface="微軟正黑體" panose="020B0604030504040204" pitchFamily="34" charset="-120"/>
                          <a:ea typeface="微軟正黑體" panose="020B0604030504040204" pitchFamily="34" charset="-120"/>
                        </a:rPr>
                        <a:t>籃球比賽</a:t>
                      </a:r>
                      <a:endParaRPr lang="en-US" altLang="zh-TW" sz="1400" dirty="0">
                        <a:latin typeface="微軟正黑體" panose="020B0604030504040204" pitchFamily="34" charset="-120"/>
                        <a:ea typeface="微軟正黑體" panose="020B0604030504040204" pitchFamily="34" charset="-120"/>
                      </a:endParaRPr>
                    </a:p>
                    <a:p>
                      <a:pPr algn="l"/>
                      <a:endParaRPr lang="en-US" altLang="zh-TW" sz="1400" dirty="0">
                        <a:latin typeface="微軟正黑體" panose="020B0604030504040204" pitchFamily="34" charset="-120"/>
                        <a:ea typeface="微軟正黑體" panose="020B0604030504040204" pitchFamily="34" charset="-120"/>
                      </a:endParaRPr>
                    </a:p>
                    <a:p>
                      <a:pPr algn="l"/>
                      <a:r>
                        <a:rPr lang="zh-TW" altLang="en-US" sz="1400" u="sng" dirty="0">
                          <a:latin typeface="微軟正黑體" panose="020B0604030504040204" pitchFamily="34" charset="-120"/>
                          <a:ea typeface="微軟正黑體" panose="020B0604030504040204" pitchFamily="34" charset="-120"/>
                        </a:rPr>
                        <a:t>高二上：</a:t>
                      </a:r>
                      <a:endParaRPr lang="en-US" altLang="zh-TW" sz="1400" u="sng"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羽球比賽</a:t>
                      </a:r>
                      <a:endParaRPr lang="en-US" altLang="zh-TW" sz="1400" dirty="0">
                        <a:latin typeface="微軟正黑體" panose="020B0604030504040204" pitchFamily="34" charset="-120"/>
                        <a:ea typeface="微軟正黑體" panose="020B0604030504040204" pitchFamily="34" charset="-120"/>
                      </a:endParaRPr>
                    </a:p>
                    <a:p>
                      <a:pPr algn="l"/>
                      <a:endParaRPr lang="en-US" altLang="zh-TW" sz="1400" dirty="0">
                        <a:latin typeface="微軟正黑體" panose="020B0604030504040204" pitchFamily="34" charset="-120"/>
                        <a:ea typeface="微軟正黑體" panose="020B0604030504040204" pitchFamily="34" charset="-120"/>
                      </a:endParaRPr>
                    </a:p>
                    <a:p>
                      <a:pPr algn="l"/>
                      <a:r>
                        <a:rPr lang="zh-TW" altLang="en-US" sz="1400" u="sng" dirty="0">
                          <a:latin typeface="微軟正黑體" panose="020B0604030504040204" pitchFamily="34" charset="-120"/>
                          <a:ea typeface="微軟正黑體" panose="020B0604030504040204" pitchFamily="34" charset="-120"/>
                        </a:rPr>
                        <a:t>高二下：</a:t>
                      </a:r>
                      <a:endParaRPr lang="en-US" altLang="zh-TW" sz="1400" u="sng"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排球比賽</a:t>
                      </a:r>
                      <a:endParaRPr lang="en-US" altLang="zh-TW" sz="1400" dirty="0">
                        <a:latin typeface="微軟正黑體" panose="020B0604030504040204" pitchFamily="34" charset="-120"/>
                        <a:ea typeface="微軟正黑體" panose="020B0604030504040204" pitchFamily="34" charset="-120"/>
                      </a:endParaRPr>
                    </a:p>
                    <a:p>
                      <a:pPr algn="l"/>
                      <a:endParaRPr lang="en-US" altLang="zh-TW" sz="1400" dirty="0">
                        <a:latin typeface="微軟正黑體" panose="020B0604030504040204" pitchFamily="34" charset="-120"/>
                        <a:ea typeface="微軟正黑體" panose="020B0604030504040204" pitchFamily="34" charset="-120"/>
                      </a:endParaRPr>
                    </a:p>
                    <a:p>
                      <a:pPr algn="l"/>
                      <a:r>
                        <a:rPr lang="zh-TW" altLang="en-US" sz="1400" u="sng" dirty="0">
                          <a:latin typeface="微軟正黑體" panose="020B0604030504040204" pitchFamily="34" charset="-120"/>
                          <a:ea typeface="微軟正黑體" panose="020B0604030504040204" pitchFamily="34" charset="-120"/>
                        </a:rPr>
                        <a:t>高三上：</a:t>
                      </a:r>
                      <a:endParaRPr lang="en-US" altLang="zh-TW" sz="1400" u="sng" dirty="0">
                        <a:latin typeface="微軟正黑體" panose="020B0604030504040204" pitchFamily="34" charset="-120"/>
                        <a:ea typeface="微軟正黑體" panose="020B0604030504040204" pitchFamily="34" charset="-120"/>
                      </a:endParaRPr>
                    </a:p>
                    <a:p>
                      <a:pPr algn="l"/>
                      <a:r>
                        <a:rPr lang="en-US" altLang="zh-TW" sz="1400" dirty="0">
                          <a:latin typeface="微軟正黑體" panose="020B0604030504040204" pitchFamily="34" charset="-120"/>
                          <a:ea typeface="微軟正黑體" panose="020B0604030504040204" pitchFamily="34" charset="-120"/>
                        </a:rPr>
                        <a:t>5</a:t>
                      </a:r>
                      <a:r>
                        <a:rPr lang="zh-TW" altLang="en-US" sz="1400" dirty="0">
                          <a:latin typeface="微軟正黑體" panose="020B0604030504040204" pitchFamily="34" charset="-120"/>
                          <a:ea typeface="微軟正黑體" panose="020B0604030504040204" pitchFamily="34" charset="-120"/>
                        </a:rPr>
                        <a:t>對</a:t>
                      </a:r>
                      <a:r>
                        <a:rPr lang="en-US" altLang="zh-TW" sz="1400" dirty="0">
                          <a:latin typeface="微軟正黑體" panose="020B0604030504040204" pitchFamily="34" charset="-120"/>
                          <a:ea typeface="微軟正黑體" panose="020B0604030504040204" pitchFamily="34" charset="-120"/>
                        </a:rPr>
                        <a:t>5</a:t>
                      </a:r>
                      <a:r>
                        <a:rPr lang="zh-TW" altLang="en-US" sz="1400" dirty="0">
                          <a:latin typeface="微軟正黑體" panose="020B0604030504040204" pitchFamily="34" charset="-120"/>
                          <a:ea typeface="微軟正黑體" panose="020B0604030504040204" pitchFamily="34" charset="-120"/>
                        </a:rPr>
                        <a:t>籃球比賽</a:t>
                      </a:r>
                      <a:endParaRPr lang="en-US" altLang="zh-TW" sz="1400" dirty="0">
                        <a:latin typeface="微軟正黑體" panose="020B0604030504040204" pitchFamily="34" charset="-120"/>
                        <a:ea typeface="微軟正黑體" panose="020B0604030504040204" pitchFamily="34" charset="-120"/>
                      </a:endParaRPr>
                    </a:p>
                    <a:p>
                      <a:pPr algn="l"/>
                      <a:endParaRPr lang="en-US" altLang="zh-TW" sz="1400" dirty="0">
                        <a:latin typeface="微軟正黑體" panose="020B0604030504040204" pitchFamily="34" charset="-120"/>
                        <a:ea typeface="微軟正黑體" panose="020B0604030504040204" pitchFamily="34" charset="-120"/>
                      </a:endParaRPr>
                    </a:p>
                    <a:p>
                      <a:pPr algn="l"/>
                      <a:r>
                        <a:rPr lang="zh-TW" altLang="en-US" sz="1400" u="sng" dirty="0">
                          <a:latin typeface="微軟正黑體" panose="020B0604030504040204" pitchFamily="34" charset="-120"/>
                          <a:ea typeface="微軟正黑體" panose="020B0604030504040204" pitchFamily="34" charset="-120"/>
                        </a:rPr>
                        <a:t>高三下：</a:t>
                      </a:r>
                      <a:endParaRPr lang="en-US" altLang="zh-TW" sz="1400" u="sng"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排球比賽</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破百祈福包粽儀式</a:t>
                      </a:r>
                      <a:endParaRPr lang="en-US" altLang="zh-TW" sz="1400" dirty="0">
                        <a:latin typeface="微軟正黑體" panose="020B0604030504040204" pitchFamily="34" charset="-120"/>
                        <a:ea typeface="微軟正黑體" panose="020B0604030504040204" pitchFamily="34" charset="-120"/>
                      </a:endParaRPr>
                    </a:p>
                    <a:p>
                      <a:pPr algn="l"/>
                      <a:r>
                        <a:rPr lang="zh-TW" altLang="en-US" sz="1400" dirty="0">
                          <a:latin typeface="微軟正黑體" panose="020B0604030504040204" pitchFamily="34" charset="-120"/>
                          <a:ea typeface="微軟正黑體" panose="020B0604030504040204" pitchFamily="34" charset="-120"/>
                        </a:rPr>
                        <a:t>申請入學指導</a:t>
                      </a:r>
                      <a:endParaRPr lang="en-US" altLang="zh-TW" sz="1400" dirty="0">
                        <a:latin typeface="微軟正黑體" pitchFamily="34" charset="-120"/>
                        <a:ea typeface="微軟正黑體" pitchFamily="34" charset="-120"/>
                      </a:endParaRPr>
                    </a:p>
                  </a:txBody>
                  <a:tcPr marT="45714" marB="45714">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29719" name="文字方塊 5">
            <a:extLst>
              <a:ext uri="{FF2B5EF4-FFF2-40B4-BE49-F238E27FC236}">
                <a16:creationId xmlns="" xmlns:a16="http://schemas.microsoft.com/office/drawing/2014/main" id="{7F77DD60-1805-4815-9681-46AE5AB5C2C7}"/>
              </a:ext>
            </a:extLst>
          </p:cNvPr>
          <p:cNvSpPr txBox="1">
            <a:spLocks noChangeArrowheads="1"/>
          </p:cNvSpPr>
          <p:nvPr/>
        </p:nvSpPr>
        <p:spPr bwMode="auto">
          <a:xfrm>
            <a:off x="10310814" y="6596064"/>
            <a:ext cx="357187" cy="261937"/>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100">
                <a:latin typeface="微軟正黑體" panose="020B0604030504040204" pitchFamily="34" charset="-120"/>
                <a:ea typeface="微軟正黑體" panose="020B0604030504040204" pitchFamily="34" charset="-120"/>
              </a:rPr>
              <a:t>22</a:t>
            </a:r>
            <a:endParaRPr lang="zh-TW" altLang="en-US" sz="1100">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4FAB73BC-B049-4115-A692-8D63A059BFB8}" type="slidenum">
              <a:rPr lang="en-US" smtClean="0"/>
              <a:pPr/>
              <a:t>11</a:t>
            </a:fld>
            <a:endParaRPr lang="en-US" dirty="0"/>
          </a:p>
        </p:txBody>
      </p:sp>
      <p:sp>
        <p:nvSpPr>
          <p:cNvPr id="8" name="矩形: 圓角 2">
            <a:extLst>
              <a:ext uri="{FF2B5EF4-FFF2-40B4-BE49-F238E27FC236}">
                <a16:creationId xmlns="" xmlns:a16="http://schemas.microsoft.com/office/drawing/2014/main" id="{380C4506-E460-4298-995B-7160774F6851}"/>
              </a:ext>
            </a:extLst>
          </p:cNvPr>
          <p:cNvSpPr/>
          <p:nvPr/>
        </p:nvSpPr>
        <p:spPr>
          <a:xfrm>
            <a:off x="3044647" y="940159"/>
            <a:ext cx="1674759" cy="738737"/>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六邊形 8"/>
          <p:cNvSpPr/>
          <p:nvPr/>
        </p:nvSpPr>
        <p:spPr>
          <a:xfrm>
            <a:off x="10178716" y="6400800"/>
            <a:ext cx="637673" cy="457200"/>
          </a:xfrm>
          <a:prstGeom prst="hexag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處理程序 9"/>
          <p:cNvSpPr/>
          <p:nvPr/>
        </p:nvSpPr>
        <p:spPr>
          <a:xfrm>
            <a:off x="207034" y="207034"/>
            <a:ext cx="2139351" cy="966158"/>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b="1" dirty="0" smtClean="0"/>
              <a:t>彈性學習時間</a:t>
            </a:r>
            <a:endParaRPr lang="zh-TW" alt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736F3AD-1A22-4178-92C6-E234258AEAEE}"/>
              </a:ext>
            </a:extLst>
          </p:cNvPr>
          <p:cNvSpPr>
            <a:spLocks noGrp="1"/>
          </p:cNvSpPr>
          <p:nvPr>
            <p:ph type="title"/>
          </p:nvPr>
        </p:nvSpPr>
        <p:spPr>
          <a:xfrm>
            <a:off x="1524000" y="1"/>
            <a:ext cx="9144000" cy="765175"/>
          </a:xfrm>
          <a:solidFill>
            <a:schemeClr val="accent1">
              <a:lumMod val="20000"/>
              <a:lumOff val="80000"/>
            </a:schemeClr>
          </a:solidFill>
        </p:spPr>
        <p:txBody>
          <a:bodyPr rtlCol="0">
            <a:normAutofit/>
          </a:bodyPr>
          <a:lstStyle/>
          <a:p>
            <a:pPr algn="ctr">
              <a:defRPr/>
            </a:pPr>
            <a:endParaRPr lang="zh-TW" altLang="en-US" dirty="0">
              <a:latin typeface="微軟正黑體" pitchFamily="34" charset="-120"/>
              <a:ea typeface="微軟正黑體" pitchFamily="34" charset="-120"/>
            </a:endParaRPr>
          </a:p>
        </p:txBody>
      </p:sp>
      <p:sp>
        <p:nvSpPr>
          <p:cNvPr id="3" name="內容版面配置區 2">
            <a:extLst>
              <a:ext uri="{FF2B5EF4-FFF2-40B4-BE49-F238E27FC236}">
                <a16:creationId xmlns="" xmlns:a16="http://schemas.microsoft.com/office/drawing/2014/main" id="{910F238F-C70A-43AD-A47B-465E92A9DE2B}"/>
              </a:ext>
            </a:extLst>
          </p:cNvPr>
          <p:cNvSpPr>
            <a:spLocks noGrp="1"/>
          </p:cNvSpPr>
          <p:nvPr>
            <p:ph idx="1"/>
          </p:nvPr>
        </p:nvSpPr>
        <p:spPr>
          <a:xfrm>
            <a:off x="5628879" y="1316822"/>
            <a:ext cx="3808419" cy="4807934"/>
          </a:xfrm>
        </p:spPr>
        <p:style>
          <a:lnRef idx="1">
            <a:schemeClr val="accent4"/>
          </a:lnRef>
          <a:fillRef idx="2">
            <a:schemeClr val="accent4"/>
          </a:fillRef>
          <a:effectRef idx="1">
            <a:schemeClr val="accent4"/>
          </a:effectRef>
          <a:fontRef idx="minor">
            <a:schemeClr val="dk1"/>
          </a:fontRef>
        </p:style>
        <p:txBody>
          <a:bodyPr rtlCol="0">
            <a:normAutofit fontScale="47500" lnSpcReduction="20000"/>
          </a:bodyPr>
          <a:lstStyle/>
          <a:p>
            <a:pPr>
              <a:buNone/>
              <a:defRPr/>
            </a:pPr>
            <a:r>
              <a:rPr lang="zh-TW" altLang="en-US" sz="1300" dirty="0">
                <a:latin typeface="微軟正黑體" pitchFamily="34" charset="-120"/>
                <a:ea typeface="微軟正黑體" pitchFamily="34" charset="-120"/>
              </a:rPr>
              <a:t>一、實施原則</a:t>
            </a:r>
          </a:p>
          <a:p>
            <a:pPr>
              <a:buNone/>
              <a:defRPr/>
            </a:pPr>
            <a:r>
              <a:rPr lang="zh-TW" altLang="en-US" sz="1000" dirty="0">
                <a:latin typeface="微軟正黑體" pitchFamily="34" charset="-120"/>
                <a:ea typeface="微軟正黑體" pitchFamily="34" charset="-120"/>
              </a:rPr>
              <a:t>（一）學生自主學習由教務處主辦，統整各處室辦理事宜，並召開學生自主學習小組會議。</a:t>
            </a: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1.</a:t>
            </a:r>
            <a:r>
              <a:rPr lang="zh-TW" altLang="en-US" sz="1000" dirty="0">
                <a:latin typeface="微軟正黑體" pitchFamily="34" charset="-120"/>
                <a:ea typeface="微軟正黑體" pitchFamily="34" charset="-120"/>
              </a:rPr>
              <a:t>學生自主學習小組由校長擔任主席，教務主任擔任執行秘書，成員包含學務主任、圖書館主任、教學組長、導師代表三名、各學科召集人、學生代表一名、課諮召集人，共</a:t>
            </a:r>
            <a:r>
              <a:rPr lang="en-US" altLang="zh-TW" sz="1000" dirty="0">
                <a:latin typeface="微軟正黑體" pitchFamily="34" charset="-120"/>
                <a:ea typeface="微軟正黑體" pitchFamily="34" charset="-120"/>
              </a:rPr>
              <a:t>17</a:t>
            </a:r>
            <a:r>
              <a:rPr lang="zh-TW" altLang="en-US" sz="1000" dirty="0">
                <a:latin typeface="微軟正黑體" pitchFamily="34" charset="-120"/>
                <a:ea typeface="微軟正黑體" pitchFamily="34" charset="-120"/>
              </a:rPr>
              <a:t>名。</a:t>
            </a: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2.</a:t>
            </a:r>
            <a:r>
              <a:rPr lang="zh-TW" altLang="en-US" sz="1000" dirty="0">
                <a:latin typeface="微軟正黑體" pitchFamily="34" charset="-120"/>
                <a:ea typeface="微軟正黑體" pitchFamily="34" charset="-120"/>
              </a:rPr>
              <a:t>學生自主學習小組會議應討論學生自主學習之計畫申請、輔導管理、計畫檢視諮詢、成果發表及相關事宜，並議定業務分工。</a:t>
            </a: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3.</a:t>
            </a:r>
            <a:r>
              <a:rPr lang="zh-TW" altLang="en-US" sz="1000" dirty="0">
                <a:latin typeface="微軟正黑體" pitchFamily="34" charset="-120"/>
                <a:ea typeface="微軟正黑體" pitchFamily="34" charset="-120"/>
              </a:rPr>
              <a:t>學生自主學習小組會議決議需有二分之一（含）代表出席，並經出席代表二分之一（含）同意通過，陳校長核可後公布與執行。</a:t>
            </a:r>
          </a:p>
          <a:p>
            <a:pPr>
              <a:buNone/>
              <a:defRPr/>
            </a:pPr>
            <a:r>
              <a:rPr lang="zh-TW" altLang="en-US" sz="1000" dirty="0">
                <a:latin typeface="微軟正黑體" pitchFamily="34" charset="-120"/>
                <a:ea typeface="微軟正黑體" pitchFamily="34" charset="-120"/>
              </a:rPr>
              <a:t>（二）學生自主學習計畫申請說明會應與課程說明會同時辦理完，於開學前召開學生自主學習小組會議並公布彙整結果。</a:t>
            </a: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1.</a:t>
            </a:r>
            <a:r>
              <a:rPr lang="zh-TW" altLang="en-US" sz="1000" dirty="0">
                <a:latin typeface="微軟正黑體" pitchFamily="34" charset="-120"/>
                <a:ea typeface="微軟正黑體" pitchFamily="34" charset="-120"/>
              </a:rPr>
              <a:t>學生於開學前指定時間內提出自主學習計畫申請，擬訂計畫內容項目時應經監護人同意，導師協助提出，必要時得諮詢自主學習任課教師群。</a:t>
            </a: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2.</a:t>
            </a:r>
            <a:r>
              <a:rPr lang="zh-TW" altLang="en-US" sz="1000" dirty="0">
                <a:latin typeface="微軟正黑體" pitchFamily="34" charset="-120"/>
                <a:ea typeface="微軟正黑體" pitchFamily="34" charset="-120"/>
              </a:rPr>
              <a:t>學生自主學習計畫申請與計畫修正建議及辦理原則：由自主學習任課教師檢視評估設備、場地與學習資源之可行性，協助學生修正計畫。</a:t>
            </a: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3. </a:t>
            </a:r>
            <a:r>
              <a:rPr lang="zh-TW" altLang="en-US" sz="1000" dirty="0">
                <a:latin typeface="微軟正黑體" pitchFamily="34" charset="-120"/>
                <a:ea typeface="微軟正黑體" pitchFamily="34" charset="-120"/>
              </a:rPr>
              <a:t>自主學習計畫應每學期提出申請。</a:t>
            </a:r>
          </a:p>
          <a:p>
            <a:pPr>
              <a:buNone/>
              <a:defRPr/>
            </a:pPr>
            <a:r>
              <a:rPr lang="zh-TW" altLang="en-US" sz="1000" dirty="0">
                <a:latin typeface="微軟正黑體" pitchFamily="34" charset="-120"/>
                <a:ea typeface="微軟正黑體" pitchFamily="34" charset="-120"/>
              </a:rPr>
              <a:t>（三）學生自主學習成果得於導師、任課教師或相關單位協助下，由學生自主列入學生學歷程檔案。</a:t>
            </a:r>
          </a:p>
          <a:p>
            <a:pPr>
              <a:buNone/>
              <a:defRPr/>
            </a:pPr>
            <a:r>
              <a:rPr lang="zh-TW" altLang="en-US" sz="1000" dirty="0">
                <a:latin typeface="微軟正黑體" pitchFamily="34" charset="-120"/>
                <a:ea typeface="微軟正黑體" pitchFamily="34" charset="-120"/>
              </a:rPr>
              <a:t> （四）學生自主學習計畫可安排下列學習活動：</a:t>
            </a:r>
            <a:endParaRPr lang="en-US" altLang="zh-TW" sz="1000" dirty="0">
              <a:latin typeface="微軟正黑體" pitchFamily="34" charset="-120"/>
              <a:ea typeface="微軟正黑體" pitchFamily="34" charset="-120"/>
            </a:endParaRP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1.</a:t>
            </a:r>
            <a:r>
              <a:rPr lang="zh-TW" altLang="en-US" sz="1000" dirty="0">
                <a:latin typeface="微軟正黑體" pitchFamily="34" charset="-120"/>
                <a:ea typeface="微軟正黑體" pitchFamily="34" charset="-120"/>
              </a:rPr>
              <a:t>閱讀心得報告，閱讀書籍期刋，節錄相關摘要，做成一篇心得報告。</a:t>
            </a:r>
            <a:endParaRPr lang="en-US" altLang="zh-TW" sz="1000" dirty="0">
              <a:latin typeface="微軟正黑體" pitchFamily="34" charset="-120"/>
              <a:ea typeface="微軟正黑體" pitchFamily="34" charset="-120"/>
            </a:endParaRP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2.</a:t>
            </a:r>
            <a:r>
              <a:rPr lang="zh-TW" altLang="en-US" sz="1000" dirty="0">
                <a:latin typeface="微軟正黑體" pitchFamily="34" charset="-120"/>
                <a:ea typeface="微軟正黑體" pitchFamily="34" charset="-120"/>
              </a:rPr>
              <a:t>專題製作，擬定專題，進行研究，培育學生研究之能力。</a:t>
            </a:r>
            <a:endParaRPr lang="en-US" altLang="zh-TW" sz="1000" dirty="0">
              <a:latin typeface="微軟正黑體" pitchFamily="34" charset="-120"/>
              <a:ea typeface="微軟正黑體" pitchFamily="34" charset="-120"/>
            </a:endParaRP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3.</a:t>
            </a:r>
            <a:r>
              <a:rPr lang="zh-TW" altLang="en-US" sz="1000" dirty="0">
                <a:latin typeface="微軟正黑體" pitchFamily="34" charset="-120"/>
                <a:ea typeface="微軟正黑體" pitchFamily="34" charset="-120"/>
              </a:rPr>
              <a:t>藝文創作，產出作品。</a:t>
            </a:r>
            <a:endParaRPr lang="en-US" altLang="zh-TW" sz="1000" dirty="0">
              <a:latin typeface="微軟正黑體" pitchFamily="34" charset="-120"/>
              <a:ea typeface="微軟正黑體" pitchFamily="34" charset="-120"/>
            </a:endParaRP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4.</a:t>
            </a:r>
            <a:r>
              <a:rPr lang="zh-TW" altLang="en-US" sz="1000" dirty="0">
                <a:latin typeface="微軟正黑體" pitchFamily="34" charset="-120"/>
                <a:ea typeface="微軟正黑體" pitchFamily="34" charset="-120"/>
              </a:rPr>
              <a:t>其他學習活動：未列於上述之範圍，學生自主提出，經學校審查通過者。</a:t>
            </a:r>
          </a:p>
          <a:p>
            <a:pPr>
              <a:buNone/>
              <a:defRPr/>
            </a:pPr>
            <a:r>
              <a:rPr lang="zh-TW" altLang="en-US" sz="1300" dirty="0">
                <a:latin typeface="微軟正黑體" pitchFamily="34" charset="-120"/>
                <a:ea typeface="微軟正黑體" pitchFamily="34" charset="-120"/>
              </a:rPr>
              <a:t>二、指導原則</a:t>
            </a:r>
          </a:p>
          <a:p>
            <a:pPr>
              <a:buNone/>
              <a:defRPr/>
            </a:pPr>
            <a:r>
              <a:rPr lang="zh-TW" altLang="en-US" sz="1000" dirty="0">
                <a:latin typeface="微軟正黑體" pitchFamily="34" charset="-120"/>
                <a:ea typeface="微軟正黑體" pitchFamily="34" charset="-120"/>
              </a:rPr>
              <a:t>（一）  學生申請自主學習，應依附件完成自主學習申請表暨計畫書，並得自行徵詢邀請指導教師指導，由個人或小組（至多</a:t>
            </a:r>
            <a:r>
              <a:rPr lang="en-US" altLang="zh-TW" sz="1000" dirty="0">
                <a:latin typeface="微軟正黑體" pitchFamily="34" charset="-120"/>
                <a:ea typeface="微軟正黑體" pitchFamily="34" charset="-120"/>
              </a:rPr>
              <a:t>6</a:t>
            </a:r>
            <a:r>
              <a:rPr lang="zh-TW" altLang="en-US" sz="1000" dirty="0">
                <a:latin typeface="微軟正黑體" pitchFamily="34" charset="-120"/>
                <a:ea typeface="微軟正黑體" pitchFamily="34" charset="-120"/>
              </a:rPr>
              <a:t>人）提出申請，經教務處彙整後，由教務處  安排與公告。點名由任課教師負責，出缺勤管理由學務處負責。學生應遵守本校之學生請假規則。</a:t>
            </a:r>
          </a:p>
          <a:p>
            <a:pPr>
              <a:buNone/>
              <a:defRPr/>
            </a:pPr>
            <a:r>
              <a:rPr lang="zh-TW" altLang="en-US" sz="1000" dirty="0">
                <a:latin typeface="微軟正黑體" pitchFamily="34" charset="-120"/>
                <a:ea typeface="微軟正黑體" pitchFamily="34" charset="-120"/>
              </a:rPr>
              <a:t>（二）   教師有擔任授課或指導之義務。學生自主學習任課教師，需辦理下列事項：</a:t>
            </a: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1.</a:t>
            </a:r>
            <a:r>
              <a:rPr lang="zh-TW" altLang="en-US" sz="1000" dirty="0">
                <a:latin typeface="微軟正黑體" pitchFamily="34" charset="-120"/>
                <a:ea typeface="微軟正黑體" pitchFamily="34" charset="-120"/>
              </a:rPr>
              <a:t>檢視學生執行進度，並提供諮詢與建議。</a:t>
            </a: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2.</a:t>
            </a:r>
            <a:r>
              <a:rPr lang="zh-TW" altLang="en-US" sz="1000" dirty="0">
                <a:latin typeface="微軟正黑體" pitchFamily="34" charset="-120"/>
                <a:ea typeface="微軟正黑體" pitchFamily="34" charset="-120"/>
              </a:rPr>
              <a:t>協助學生使用資源，如場地、設備等，並檢核學習成果是否完成。</a:t>
            </a:r>
            <a:endParaRPr lang="en-US" altLang="zh-TW" sz="1000" dirty="0">
              <a:latin typeface="微軟正黑體" pitchFamily="34" charset="-120"/>
              <a:ea typeface="微軟正黑體" pitchFamily="34" charset="-120"/>
            </a:endParaRPr>
          </a:p>
          <a:p>
            <a:pPr>
              <a:buNone/>
              <a:defRPr/>
            </a:pP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3..</a:t>
            </a:r>
            <a:r>
              <a:rPr lang="zh-TW" altLang="en-US" sz="1000" dirty="0">
                <a:latin typeface="微軟正黑體" pitchFamily="34" charset="-120"/>
                <a:ea typeface="微軟正黑體" pitchFamily="34" charset="-120"/>
              </a:rPr>
              <a:t>使用專業教室、實驗室等場地或設備，需經任課教師同意，並由教師陪同下進行。</a:t>
            </a:r>
            <a:endParaRPr lang="zh-TW" altLang="en-US" dirty="0"/>
          </a:p>
          <a:p>
            <a:pPr>
              <a:defRPr/>
            </a:pPr>
            <a:endParaRPr lang="zh-TW" altLang="en-US" dirty="0"/>
          </a:p>
          <a:p>
            <a:pPr>
              <a:defRPr/>
            </a:pPr>
            <a:endParaRPr lang="zh-TW" altLang="en-US" dirty="0"/>
          </a:p>
          <a:p>
            <a:pPr>
              <a:defRPr/>
            </a:pPr>
            <a:endParaRPr lang="zh-TW" altLang="en-US" dirty="0"/>
          </a:p>
          <a:p>
            <a:pPr>
              <a:defRPr/>
            </a:pPr>
            <a:endParaRPr lang="zh-TW" altLang="en-US" dirty="0"/>
          </a:p>
        </p:txBody>
      </p:sp>
      <p:sp>
        <p:nvSpPr>
          <p:cNvPr id="5" name="文字方塊 4">
            <a:extLst>
              <a:ext uri="{FF2B5EF4-FFF2-40B4-BE49-F238E27FC236}">
                <a16:creationId xmlns="" xmlns:a16="http://schemas.microsoft.com/office/drawing/2014/main" id="{EBE6FFF1-FEF6-4660-834D-554862445016}"/>
              </a:ext>
            </a:extLst>
          </p:cNvPr>
          <p:cNvSpPr txBox="1"/>
          <p:nvPr/>
        </p:nvSpPr>
        <p:spPr>
          <a:xfrm>
            <a:off x="2785943" y="836613"/>
            <a:ext cx="2631642" cy="40011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zh-TW" altLang="en-US" sz="2000" dirty="0">
                <a:latin typeface="微軟正黑體" pitchFamily="34" charset="-120"/>
                <a:ea typeface="微軟正黑體" pitchFamily="34" charset="-120"/>
              </a:rPr>
              <a:t>申請表範例一</a:t>
            </a:r>
          </a:p>
        </p:txBody>
      </p:sp>
      <p:sp>
        <p:nvSpPr>
          <p:cNvPr id="6" name="文字方塊 5">
            <a:extLst>
              <a:ext uri="{FF2B5EF4-FFF2-40B4-BE49-F238E27FC236}">
                <a16:creationId xmlns="" xmlns:a16="http://schemas.microsoft.com/office/drawing/2014/main" id="{193F77B2-0BB0-4F7A-8DA9-397D29A6EA55}"/>
              </a:ext>
            </a:extLst>
          </p:cNvPr>
          <p:cNvSpPr txBox="1"/>
          <p:nvPr/>
        </p:nvSpPr>
        <p:spPr>
          <a:xfrm>
            <a:off x="5621309" y="819360"/>
            <a:ext cx="3253508" cy="40011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zh-TW" altLang="en-US" sz="2000" dirty="0">
                <a:latin typeface="微軟正黑體" pitchFamily="34" charset="-120"/>
                <a:ea typeface="微軟正黑體" pitchFamily="34" charset="-120"/>
              </a:rPr>
              <a:t>實施原則與輔導原則</a:t>
            </a:r>
          </a:p>
        </p:txBody>
      </p:sp>
      <p:sp>
        <p:nvSpPr>
          <p:cNvPr id="30726" name="文字方塊 6">
            <a:extLst>
              <a:ext uri="{FF2B5EF4-FFF2-40B4-BE49-F238E27FC236}">
                <a16:creationId xmlns="" xmlns:a16="http://schemas.microsoft.com/office/drawing/2014/main" id="{240841AE-0C95-4D8E-859F-3A1C60AC9A1F}"/>
              </a:ext>
            </a:extLst>
          </p:cNvPr>
          <p:cNvSpPr txBox="1">
            <a:spLocks noChangeArrowheads="1"/>
          </p:cNvSpPr>
          <p:nvPr/>
        </p:nvSpPr>
        <p:spPr bwMode="auto">
          <a:xfrm>
            <a:off x="10310814" y="6596064"/>
            <a:ext cx="357187" cy="261937"/>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100">
                <a:latin typeface="微軟正黑體" panose="020B0604030504040204" pitchFamily="34" charset="-120"/>
                <a:ea typeface="微軟正黑體" panose="020B0604030504040204" pitchFamily="34" charset="-120"/>
              </a:rPr>
              <a:t>23</a:t>
            </a:r>
            <a:endParaRPr lang="zh-TW" altLang="en-US" sz="1100">
              <a:latin typeface="微軟正黑體" panose="020B0604030504040204" pitchFamily="34" charset="-120"/>
              <a:ea typeface="微軟正黑體" panose="020B0604030504040204" pitchFamily="34" charset="-120"/>
            </a:endParaRPr>
          </a:p>
        </p:txBody>
      </p:sp>
      <p:pic>
        <p:nvPicPr>
          <p:cNvPr id="30727" name="Picture 8">
            <a:extLst>
              <a:ext uri="{FF2B5EF4-FFF2-40B4-BE49-F238E27FC236}">
                <a16:creationId xmlns="" xmlns:a16="http://schemas.microsoft.com/office/drawing/2014/main" id="{DF7B4893-EF8C-4B20-ABF7-BBDE4D91FFD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19708" y="1402979"/>
            <a:ext cx="3157156" cy="458375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圖片 6">
            <a:extLst>
              <a:ext uri="{FF2B5EF4-FFF2-40B4-BE49-F238E27FC236}">
                <a16:creationId xmlns="" xmlns:a16="http://schemas.microsoft.com/office/drawing/2014/main" id="{01A31C49-D0AF-407E-AD0E-9D23FC724004}"/>
              </a:ext>
            </a:extLst>
          </p:cNvPr>
          <p:cNvPicPr>
            <a:picLocks noChangeAspect="1"/>
          </p:cNvPicPr>
          <p:nvPr/>
        </p:nvPicPr>
        <p:blipFill>
          <a:blip r:embed="rId4"/>
          <a:stretch>
            <a:fillRect/>
          </a:stretch>
        </p:blipFill>
        <p:spPr>
          <a:xfrm>
            <a:off x="9721878" y="838380"/>
            <a:ext cx="1659948" cy="1659948"/>
          </a:xfrm>
          <a:prstGeom prst="rect">
            <a:avLst/>
          </a:prstGeom>
        </p:spPr>
      </p:pic>
      <p:sp>
        <p:nvSpPr>
          <p:cNvPr id="9" name="投影片編號版面配置區 8"/>
          <p:cNvSpPr>
            <a:spLocks noGrp="1"/>
          </p:cNvSpPr>
          <p:nvPr>
            <p:ph type="sldNum" sz="quarter" idx="12"/>
          </p:nvPr>
        </p:nvSpPr>
        <p:spPr/>
        <p:txBody>
          <a:bodyPr/>
          <a:lstStyle/>
          <a:p>
            <a:fld id="{4FAB73BC-B049-4115-A692-8D63A059BFB8}" type="slidenum">
              <a:rPr lang="en-US" smtClean="0"/>
              <a:pPr/>
              <a:t>12</a:t>
            </a:fld>
            <a:endParaRPr lang="en-US" dirty="0"/>
          </a:p>
        </p:txBody>
      </p:sp>
      <p:sp>
        <p:nvSpPr>
          <p:cNvPr id="15" name="流程圖: 替代處理程序 14"/>
          <p:cNvSpPr/>
          <p:nvPr/>
        </p:nvSpPr>
        <p:spPr>
          <a:xfrm>
            <a:off x="207034" y="207034"/>
            <a:ext cx="2139351" cy="966158"/>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b="1" dirty="0" smtClean="0"/>
              <a:t>彈性學習時間</a:t>
            </a:r>
            <a:endParaRPr lang="zh-TW" alt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5" name="Picture 2"/>
          <p:cNvPicPr>
            <a:picLocks noGrp="1" noChangeAspect="1" noChangeArrowheads="1"/>
          </p:cNvPicPr>
          <p:nvPr>
            <p:ph idx="1"/>
          </p:nvPr>
        </p:nvPicPr>
        <p:blipFill>
          <a:blip r:embed="rId2" cstate="print"/>
          <a:srcRect t="20126" b="26149"/>
          <a:stretch>
            <a:fillRect/>
          </a:stretch>
        </p:blipFill>
        <p:spPr bwMode="auto">
          <a:xfrm>
            <a:off x="2299227" y="276046"/>
            <a:ext cx="8311081" cy="6297282"/>
          </a:xfrm>
          <a:prstGeom prst="rect">
            <a:avLst/>
          </a:prstGeom>
          <a:noFill/>
          <a:ln w="9525">
            <a:noFill/>
            <a:miter lim="800000"/>
            <a:headEnd/>
            <a:tailEnd/>
          </a:ln>
        </p:spPr>
      </p:pic>
      <p:sp>
        <p:nvSpPr>
          <p:cNvPr id="8" name="流程圖: 替代處理程序 7"/>
          <p:cNvSpPr/>
          <p:nvPr/>
        </p:nvSpPr>
        <p:spPr>
          <a:xfrm>
            <a:off x="207034" y="207034"/>
            <a:ext cx="2139351" cy="966158"/>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b="1" dirty="0" smtClean="0"/>
              <a:t>彈性學習時間</a:t>
            </a:r>
            <a:endParaRPr lang="zh-TW" alt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t>自主學習建議網站：</a:t>
            </a:r>
            <a:r>
              <a:rPr lang="en-US" altLang="zh-TW" dirty="0" err="1"/>
              <a:t>ewant</a:t>
            </a:r>
            <a:endParaRPr lang="zh-TW" altLang="en-US" dirty="0"/>
          </a:p>
        </p:txBody>
      </p:sp>
      <p:sp>
        <p:nvSpPr>
          <p:cNvPr id="4" name="投影片編號版面配置區 3"/>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7" name="內容版面配置區 6" descr="自主學習2.jpg"/>
          <p:cNvPicPr>
            <a:picLocks noGrp="1" noChangeAspect="1"/>
          </p:cNvPicPr>
          <p:nvPr>
            <p:ph idx="1"/>
          </p:nvPr>
        </p:nvPicPr>
        <p:blipFill>
          <a:blip r:embed="rId3"/>
          <a:stretch>
            <a:fillRect/>
          </a:stretch>
        </p:blipFill>
        <p:spPr>
          <a:xfrm>
            <a:off x="1069975" y="2194577"/>
            <a:ext cx="10058400" cy="3903945"/>
          </a:xfrm>
        </p:spPr>
      </p:pic>
      <p:pic>
        <p:nvPicPr>
          <p:cNvPr id="8" name="圖片 7" descr="EWANT.png"/>
          <p:cNvPicPr>
            <a:picLocks noChangeAspect="1"/>
          </p:cNvPicPr>
          <p:nvPr/>
        </p:nvPicPr>
        <p:blipFill>
          <a:blip r:embed="rId4"/>
          <a:stretch>
            <a:fillRect/>
          </a:stretch>
        </p:blipFill>
        <p:spPr>
          <a:xfrm>
            <a:off x="9926579" y="366084"/>
            <a:ext cx="1828800" cy="1828800"/>
          </a:xfrm>
          <a:prstGeom prst="rect">
            <a:avLst/>
          </a:prstGeom>
        </p:spPr>
      </p:pic>
      <p:sp>
        <p:nvSpPr>
          <p:cNvPr id="9" name="圓角矩形圖說文字 8"/>
          <p:cNvSpPr/>
          <p:nvPr/>
        </p:nvSpPr>
        <p:spPr>
          <a:xfrm>
            <a:off x="471488" y="3100388"/>
            <a:ext cx="6472238" cy="2971800"/>
          </a:xfrm>
          <a:prstGeom prst="wedgeRoundRectCallout">
            <a:avLst>
              <a:gd name="adj1" fmla="val 69895"/>
              <a:gd name="adj2" fmla="val -27404"/>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zh-TW" altLang="en-US" sz="2400" b="1" dirty="0"/>
              <a:t>每門課皆提供</a:t>
            </a:r>
            <a:r>
              <a:rPr lang="zh-TW" altLang="en-US" sz="2400" b="1" u="sng" dirty="0"/>
              <a:t>自主學習計畫書範例</a:t>
            </a:r>
            <a:r>
              <a:rPr lang="zh-TW" altLang="en-US" sz="2400" b="1" dirty="0"/>
              <a:t>幫助學生快速擬定自主學習計畫</a:t>
            </a:r>
            <a:endParaRPr lang="en-US" altLang="zh-TW" sz="2400" b="1" dirty="0"/>
          </a:p>
          <a:p>
            <a:pPr marL="457200" indent="-457200">
              <a:buFont typeface="+mj-lt"/>
              <a:buAutoNum type="arabicPeriod"/>
            </a:pPr>
            <a:r>
              <a:rPr lang="zh-TW" altLang="en-US" sz="2400" b="1" dirty="0"/>
              <a:t>課程為為</a:t>
            </a:r>
            <a:r>
              <a:rPr lang="zh-TW" altLang="en-US" sz="2400" b="1" u="sng" dirty="0"/>
              <a:t>全線上學習</a:t>
            </a:r>
            <a:r>
              <a:rPr lang="zh-TW" altLang="en-US" sz="2400" b="1" dirty="0"/>
              <a:t>，學生只須利用課餘閒暇時間進行學習</a:t>
            </a:r>
            <a:endParaRPr lang="en-US" altLang="zh-TW" sz="2400" b="1" dirty="0"/>
          </a:p>
          <a:p>
            <a:pPr marL="457200" indent="-457200">
              <a:buFont typeface="+mj-lt"/>
              <a:buAutoNum type="arabicPeriod"/>
            </a:pPr>
            <a:r>
              <a:rPr lang="zh-TW" altLang="en-US" sz="2400" b="1" dirty="0"/>
              <a:t>依序觀看完課程影片並完成所有線上測驗，取得成績並通過課程標準</a:t>
            </a:r>
            <a:r>
              <a:rPr lang="zh-TW" altLang="en-US" sz="2000" dirty="0"/>
              <a:t>者可選擇另外付費</a:t>
            </a:r>
            <a:r>
              <a:rPr lang="zh-TW" altLang="en-US" sz="2400" b="1" dirty="0"/>
              <a:t>獲取</a:t>
            </a:r>
            <a:r>
              <a:rPr lang="zh-TW" altLang="en-US" sz="2400" b="1" u="sng" dirty="0"/>
              <a:t>證書</a:t>
            </a:r>
            <a:r>
              <a:rPr lang="zh-TW" altLang="en-US" sz="2400" b="1" dirty="0"/>
              <a:t>，做為學習成果之佐證。</a:t>
            </a:r>
            <a:endParaRPr lang="en-US" altLang="zh-TW" sz="2400" b="1" dirty="0"/>
          </a:p>
        </p:txBody>
      </p:sp>
      <p:sp>
        <p:nvSpPr>
          <p:cNvPr id="12" name="流程圖: 替代處理程序 11"/>
          <p:cNvSpPr/>
          <p:nvPr/>
        </p:nvSpPr>
        <p:spPr>
          <a:xfrm>
            <a:off x="207034" y="207034"/>
            <a:ext cx="2139351" cy="966158"/>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b="1" dirty="0" smtClean="0"/>
              <a:t>彈性學習時間</a:t>
            </a:r>
            <a:endParaRPr lang="zh-TW"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2F326AB-2CE2-46D0-A98D-F009829D7C11}"/>
              </a:ext>
            </a:extLst>
          </p:cNvPr>
          <p:cNvSpPr>
            <a:spLocks noGrp="1"/>
          </p:cNvSpPr>
          <p:nvPr>
            <p:ph type="title"/>
          </p:nvPr>
        </p:nvSpPr>
        <p:spPr>
          <a:xfrm>
            <a:off x="1524000" y="1"/>
            <a:ext cx="9144000" cy="900113"/>
          </a:xfrm>
          <a:solidFill>
            <a:schemeClr val="accent1">
              <a:lumMod val="20000"/>
              <a:lumOff val="80000"/>
            </a:schemeClr>
          </a:solidFill>
        </p:spPr>
        <p:txBody>
          <a:bodyPr rtlCol="0">
            <a:normAutofit fontScale="90000"/>
          </a:bodyPr>
          <a:lstStyle/>
          <a:p>
            <a:pPr algn="ctr">
              <a:defRPr/>
            </a:pPr>
            <a:r>
              <a:rPr lang="zh-TW" altLang="en-US" sz="3600" dirty="0" smtClean="0">
                <a:latin typeface="微軟正黑體" pitchFamily="34" charset="-120"/>
                <a:ea typeface="微軟正黑體" pitchFamily="34" charset="-120"/>
              </a:rPr>
              <a:t>大學</a:t>
            </a:r>
            <a:r>
              <a:rPr lang="zh-TW" altLang="en-US" sz="3600" dirty="0">
                <a:latin typeface="微軟正黑體" pitchFamily="34" charset="-120"/>
                <a:ea typeface="微軟正黑體" pitchFamily="34" charset="-120"/>
              </a:rPr>
              <a:t>多元入學</a:t>
            </a:r>
            <a:r>
              <a:rPr lang="zh-TW" altLang="en-US" sz="3600" dirty="0" smtClean="0">
                <a:latin typeface="微軟正黑體" pitchFamily="34" charset="-120"/>
                <a:ea typeface="微軟正黑體" pitchFamily="34" charset="-120"/>
              </a:rPr>
              <a:t>方案、學習歷程檔案</a:t>
            </a: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（手冊</a:t>
            </a:r>
            <a:r>
              <a:rPr lang="en-US" altLang="zh-TW" sz="2400" dirty="0" smtClean="0">
                <a:latin typeface="微軟正黑體" pitchFamily="34" charset="-120"/>
                <a:ea typeface="微軟正黑體" pitchFamily="34" charset="-120"/>
              </a:rPr>
              <a:t>27</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29</a:t>
            </a:r>
            <a:r>
              <a:rPr lang="zh-TW" altLang="en-US" sz="2400" dirty="0" smtClean="0">
                <a:latin typeface="微軟正黑體" pitchFamily="34" charset="-120"/>
                <a:ea typeface="微軟正黑體" pitchFamily="34" charset="-120"/>
              </a:rPr>
              <a:t>頁）</a:t>
            </a:r>
            <a:endParaRPr lang="zh-TW" altLang="en-US" sz="1800" dirty="0">
              <a:latin typeface="微軟正黑體" pitchFamily="34" charset="-120"/>
              <a:ea typeface="微軟正黑體" pitchFamily="34" charset="-120"/>
            </a:endParaRPr>
          </a:p>
        </p:txBody>
      </p:sp>
      <p:graphicFrame>
        <p:nvGraphicFramePr>
          <p:cNvPr id="5" name="表格 4">
            <a:extLst>
              <a:ext uri="{FF2B5EF4-FFF2-40B4-BE49-F238E27FC236}">
                <a16:creationId xmlns="" xmlns:a16="http://schemas.microsoft.com/office/drawing/2014/main" id="{D2585701-9EDB-4EB9-AFEC-B74E995997D1}"/>
              </a:ext>
            </a:extLst>
          </p:cNvPr>
          <p:cNvGraphicFramePr>
            <a:graphicFrameLocks noGrp="1"/>
          </p:cNvGraphicFramePr>
          <p:nvPr/>
        </p:nvGraphicFramePr>
        <p:xfrm>
          <a:off x="2381250" y="2143126"/>
          <a:ext cx="2000250" cy="1133475"/>
        </p:xfrm>
        <a:graphic>
          <a:graphicData uri="http://schemas.openxmlformats.org/drawingml/2006/table">
            <a:tbl>
              <a:tblPr firstRow="1" bandRow="1">
                <a:tableStyleId>{5940675A-B579-460E-94D1-54222C63F5DA}</a:tableStyleId>
              </a:tblPr>
              <a:tblGrid>
                <a:gridCol w="2000250">
                  <a:extLst>
                    <a:ext uri="{9D8B030D-6E8A-4147-A177-3AD203B41FA5}">
                      <a16:colId xmlns="" xmlns:a16="http://schemas.microsoft.com/office/drawing/2014/main" val="20000"/>
                    </a:ext>
                  </a:extLst>
                </a:gridCol>
              </a:tblGrid>
              <a:tr h="762427">
                <a:tc>
                  <a:txBody>
                    <a:bodyPr/>
                    <a:lstStyle/>
                    <a:p>
                      <a:pPr algn="ctr"/>
                      <a:r>
                        <a:rPr lang="zh-TW" altLang="en-US" sz="2400" b="1" dirty="0">
                          <a:latin typeface="微軟正黑體" pitchFamily="34" charset="-120"/>
                          <a:ea typeface="微軟正黑體" pitchFamily="34" charset="-120"/>
                        </a:rPr>
                        <a:t>申請入學</a:t>
                      </a:r>
                      <a:endParaRPr lang="en-US" altLang="zh-TW" sz="24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Ｘ＋Ｐ</a:t>
                      </a:r>
                    </a:p>
                  </a:txBody>
                  <a:tcPr marL="91439" marR="91439" marT="45746" marB="4574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0"/>
                  </a:ext>
                </a:extLst>
              </a:tr>
              <a:tr h="371048">
                <a:tc>
                  <a:txBody>
                    <a:bodyPr/>
                    <a:lstStyle/>
                    <a:p>
                      <a:pPr algn="ctr">
                        <a:buFontTx/>
                        <a:buBlip>
                          <a:blip r:embed="rId3"/>
                        </a:buBlip>
                      </a:pPr>
                      <a:r>
                        <a:rPr lang="zh-TW" altLang="en-US" sz="1200" dirty="0">
                          <a:latin typeface="微軟正黑體" pitchFamily="34" charset="-120"/>
                          <a:ea typeface="微軟正黑體" pitchFamily="34" charset="-120"/>
                        </a:rPr>
                        <a:t>適才適所，拔尖扶弱</a:t>
                      </a:r>
                    </a:p>
                  </a:txBody>
                  <a:tcPr marL="91439" marR="91439" marT="45746" marB="4574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graphicFrame>
        <p:nvGraphicFramePr>
          <p:cNvPr id="6" name="表格 5">
            <a:extLst>
              <a:ext uri="{FF2B5EF4-FFF2-40B4-BE49-F238E27FC236}">
                <a16:creationId xmlns="" xmlns:a16="http://schemas.microsoft.com/office/drawing/2014/main" id="{90E15C8D-E8C8-43B3-A53F-1A79C6396B69}"/>
              </a:ext>
            </a:extLst>
          </p:cNvPr>
          <p:cNvGraphicFramePr>
            <a:graphicFrameLocks noGrp="1"/>
          </p:cNvGraphicFramePr>
          <p:nvPr/>
        </p:nvGraphicFramePr>
        <p:xfrm>
          <a:off x="2381250" y="3286126"/>
          <a:ext cx="2000250" cy="1133475"/>
        </p:xfrm>
        <a:graphic>
          <a:graphicData uri="http://schemas.openxmlformats.org/drawingml/2006/table">
            <a:tbl>
              <a:tblPr firstRow="1" bandRow="1">
                <a:tableStyleId>{5940675A-B579-460E-94D1-54222C63F5DA}</a:tableStyleId>
              </a:tblPr>
              <a:tblGrid>
                <a:gridCol w="2000250">
                  <a:extLst>
                    <a:ext uri="{9D8B030D-6E8A-4147-A177-3AD203B41FA5}">
                      <a16:colId xmlns="" xmlns:a16="http://schemas.microsoft.com/office/drawing/2014/main" val="20000"/>
                    </a:ext>
                  </a:extLst>
                </a:gridCol>
              </a:tblGrid>
              <a:tr h="762427">
                <a:tc>
                  <a:txBody>
                    <a:bodyPr/>
                    <a:lstStyle/>
                    <a:p>
                      <a:pPr algn="ctr"/>
                      <a:r>
                        <a:rPr lang="zh-TW" altLang="en-US" sz="2400" b="1" dirty="0">
                          <a:latin typeface="微軟正黑體" pitchFamily="34" charset="-120"/>
                          <a:ea typeface="微軟正黑體" pitchFamily="34" charset="-120"/>
                        </a:rPr>
                        <a:t>分發入學</a:t>
                      </a:r>
                      <a:endParaRPr lang="en-US" altLang="zh-TW" sz="24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Ｘ＋Ｙ</a:t>
                      </a:r>
                    </a:p>
                  </a:txBody>
                  <a:tcPr marL="91439" marR="91439" marT="45746" marB="4574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 xmlns:a16="http://schemas.microsoft.com/office/drawing/2014/main" val="10000"/>
                  </a:ext>
                </a:extLst>
              </a:tr>
              <a:tr h="371048">
                <a:tc>
                  <a:txBody>
                    <a:bodyPr/>
                    <a:lstStyle/>
                    <a:p>
                      <a:pPr algn="ctr">
                        <a:buFontTx/>
                        <a:buBlip>
                          <a:blip r:embed="rId3"/>
                        </a:buBlip>
                      </a:pPr>
                      <a:r>
                        <a:rPr lang="zh-TW" altLang="en-US" sz="1200" dirty="0">
                          <a:latin typeface="微軟正黑體" pitchFamily="34" charset="-120"/>
                          <a:ea typeface="微軟正黑體" pitchFamily="34" charset="-120"/>
                        </a:rPr>
                        <a:t>簡單一致</a:t>
                      </a:r>
                    </a:p>
                  </a:txBody>
                  <a:tcPr marL="91439" marR="91439" marT="45746" marB="4574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graphicFrame>
        <p:nvGraphicFramePr>
          <p:cNvPr id="7" name="表格 6">
            <a:extLst>
              <a:ext uri="{FF2B5EF4-FFF2-40B4-BE49-F238E27FC236}">
                <a16:creationId xmlns="" xmlns:a16="http://schemas.microsoft.com/office/drawing/2014/main" id="{004692C9-24EB-4597-996F-5EF559D43D87}"/>
              </a:ext>
            </a:extLst>
          </p:cNvPr>
          <p:cNvGraphicFramePr>
            <a:graphicFrameLocks noGrp="1"/>
          </p:cNvGraphicFramePr>
          <p:nvPr/>
        </p:nvGraphicFramePr>
        <p:xfrm>
          <a:off x="2381250" y="4786314"/>
          <a:ext cx="2000250" cy="828675"/>
        </p:xfrm>
        <a:graphic>
          <a:graphicData uri="http://schemas.openxmlformats.org/drawingml/2006/table">
            <a:tbl>
              <a:tblPr firstRow="1" bandRow="1">
                <a:tableStyleId>{5940675A-B579-460E-94D1-54222C63F5DA}</a:tableStyleId>
              </a:tblPr>
              <a:tblGrid>
                <a:gridCol w="2000250">
                  <a:extLst>
                    <a:ext uri="{9D8B030D-6E8A-4147-A177-3AD203B41FA5}">
                      <a16:colId xmlns="" xmlns:a16="http://schemas.microsoft.com/office/drawing/2014/main" val="20000"/>
                    </a:ext>
                  </a:extLst>
                </a:gridCol>
              </a:tblGrid>
              <a:tr h="457551">
                <a:tc>
                  <a:txBody>
                    <a:bodyPr/>
                    <a:lstStyle/>
                    <a:p>
                      <a:pPr algn="ctr"/>
                      <a:r>
                        <a:rPr lang="zh-TW" altLang="en-US" sz="2400" b="1" dirty="0">
                          <a:latin typeface="微軟正黑體" pitchFamily="34" charset="-120"/>
                          <a:ea typeface="微軟正黑體" pitchFamily="34" charset="-120"/>
                        </a:rPr>
                        <a:t>繁星推薦</a:t>
                      </a:r>
                    </a:p>
                  </a:txBody>
                  <a:tcPr marL="91439" marR="91439" marT="45755" marB="4575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 xmlns:a16="http://schemas.microsoft.com/office/drawing/2014/main" val="10000"/>
                  </a:ext>
                </a:extLst>
              </a:tr>
              <a:tr h="371124">
                <a:tc>
                  <a:txBody>
                    <a:bodyPr/>
                    <a:lstStyle/>
                    <a:p>
                      <a:pPr algn="ctr">
                        <a:buFontTx/>
                        <a:buBlip>
                          <a:blip r:embed="rId3"/>
                        </a:buBlip>
                      </a:pPr>
                      <a:r>
                        <a:rPr lang="zh-TW" altLang="en-US" sz="1200" dirty="0">
                          <a:latin typeface="微軟正黑體" pitchFamily="34" charset="-120"/>
                          <a:ea typeface="微軟正黑體" pitchFamily="34" charset="-120"/>
                        </a:rPr>
                        <a:t>平衡區域、城鄉就學機會</a:t>
                      </a:r>
                    </a:p>
                  </a:txBody>
                  <a:tcPr marL="91439" marR="91439" marT="45755" marB="4575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graphicFrame>
        <p:nvGraphicFramePr>
          <p:cNvPr id="8" name="表格 7">
            <a:extLst>
              <a:ext uri="{FF2B5EF4-FFF2-40B4-BE49-F238E27FC236}">
                <a16:creationId xmlns="" xmlns:a16="http://schemas.microsoft.com/office/drawing/2014/main" id="{10E50771-3080-4BD0-88D7-189C517FD931}"/>
              </a:ext>
            </a:extLst>
          </p:cNvPr>
          <p:cNvGraphicFramePr>
            <a:graphicFrameLocks noGrp="1"/>
          </p:cNvGraphicFramePr>
          <p:nvPr/>
        </p:nvGraphicFramePr>
        <p:xfrm>
          <a:off x="2381250" y="5643564"/>
          <a:ext cx="2000250" cy="828675"/>
        </p:xfrm>
        <a:graphic>
          <a:graphicData uri="http://schemas.openxmlformats.org/drawingml/2006/table">
            <a:tbl>
              <a:tblPr firstRow="1" bandRow="1">
                <a:tableStyleId>{5940675A-B579-460E-94D1-54222C63F5DA}</a:tableStyleId>
              </a:tblPr>
              <a:tblGrid>
                <a:gridCol w="2000250">
                  <a:extLst>
                    <a:ext uri="{9D8B030D-6E8A-4147-A177-3AD203B41FA5}">
                      <a16:colId xmlns="" xmlns:a16="http://schemas.microsoft.com/office/drawing/2014/main" val="20000"/>
                    </a:ext>
                  </a:extLst>
                </a:gridCol>
              </a:tblGrid>
              <a:tr h="457551">
                <a:tc>
                  <a:txBody>
                    <a:bodyPr/>
                    <a:lstStyle/>
                    <a:p>
                      <a:pPr algn="ctr"/>
                      <a:r>
                        <a:rPr lang="zh-TW" altLang="en-US" sz="2400" b="1" dirty="0">
                          <a:latin typeface="微軟正黑體" pitchFamily="34" charset="-120"/>
                          <a:ea typeface="微軟正黑體" pitchFamily="34" charset="-120"/>
                        </a:rPr>
                        <a:t>特殊選才</a:t>
                      </a:r>
                    </a:p>
                  </a:txBody>
                  <a:tcPr marL="91439" marR="91439" marT="45755" marB="4575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10000"/>
                  </a:ext>
                </a:extLst>
              </a:tr>
              <a:tr h="371124">
                <a:tc>
                  <a:txBody>
                    <a:bodyPr/>
                    <a:lstStyle/>
                    <a:p>
                      <a:pPr algn="ctr">
                        <a:buFontTx/>
                        <a:buBlip>
                          <a:blip r:embed="rId3"/>
                        </a:buBlip>
                      </a:pPr>
                      <a:r>
                        <a:rPr lang="zh-TW" altLang="en-US" sz="1200" dirty="0">
                          <a:latin typeface="微軟正黑體" pitchFamily="34" charset="-120"/>
                          <a:ea typeface="微軟正黑體" pitchFamily="34" charset="-120"/>
                        </a:rPr>
                        <a:t>著重不同學習資歷</a:t>
                      </a:r>
                    </a:p>
                  </a:txBody>
                  <a:tcPr marL="91439" marR="91439" marT="45755" marB="4575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
        <p:nvSpPr>
          <p:cNvPr id="9" name="矩形 8">
            <a:extLst>
              <a:ext uri="{FF2B5EF4-FFF2-40B4-BE49-F238E27FC236}">
                <a16:creationId xmlns="" xmlns:a16="http://schemas.microsoft.com/office/drawing/2014/main" id="{485A0EA1-0513-44D7-84C4-CB5BDBC3BA4F}"/>
              </a:ext>
            </a:extLst>
          </p:cNvPr>
          <p:cNvSpPr/>
          <p:nvPr/>
        </p:nvSpPr>
        <p:spPr>
          <a:xfrm>
            <a:off x="2238375" y="1857375"/>
            <a:ext cx="2286000" cy="2643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4832" name="文字方塊 9">
            <a:extLst>
              <a:ext uri="{FF2B5EF4-FFF2-40B4-BE49-F238E27FC236}">
                <a16:creationId xmlns="" xmlns:a16="http://schemas.microsoft.com/office/drawing/2014/main" id="{3D923511-A753-4719-9088-6288A61FFA2F}"/>
              </a:ext>
            </a:extLst>
          </p:cNvPr>
          <p:cNvSpPr txBox="1">
            <a:spLocks noChangeArrowheads="1"/>
          </p:cNvSpPr>
          <p:nvPr/>
        </p:nvSpPr>
        <p:spPr bwMode="auto">
          <a:xfrm>
            <a:off x="1667174" y="1857375"/>
            <a:ext cx="461665"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微軟正黑體" panose="020B0604030504040204" pitchFamily="34" charset="-120"/>
                <a:ea typeface="微軟正黑體" panose="020B0604030504040204" pitchFamily="34" charset="-120"/>
              </a:rPr>
              <a:t>一般學生主要入學管道</a:t>
            </a:r>
          </a:p>
        </p:txBody>
      </p:sp>
      <p:graphicFrame>
        <p:nvGraphicFramePr>
          <p:cNvPr id="11" name="表格 10">
            <a:extLst>
              <a:ext uri="{FF2B5EF4-FFF2-40B4-BE49-F238E27FC236}">
                <a16:creationId xmlns="" xmlns:a16="http://schemas.microsoft.com/office/drawing/2014/main" id="{6BBE67F2-BC10-445B-A988-7C32BC909B4C}"/>
              </a:ext>
            </a:extLst>
          </p:cNvPr>
          <p:cNvGraphicFramePr>
            <a:graphicFrameLocks noGrp="1"/>
          </p:cNvGraphicFramePr>
          <p:nvPr/>
        </p:nvGraphicFramePr>
        <p:xfrm>
          <a:off x="5381625" y="1785938"/>
          <a:ext cx="4476750" cy="1951036"/>
        </p:xfrm>
        <a:graphic>
          <a:graphicData uri="http://schemas.openxmlformats.org/drawingml/2006/table">
            <a:tbl>
              <a:tblPr firstRow="1" bandRow="1">
                <a:tableStyleId>{5940675A-B579-460E-94D1-54222C63F5DA}</a:tableStyleId>
              </a:tblPr>
              <a:tblGrid>
                <a:gridCol w="2238375">
                  <a:extLst>
                    <a:ext uri="{9D8B030D-6E8A-4147-A177-3AD203B41FA5}">
                      <a16:colId xmlns="" xmlns:a16="http://schemas.microsoft.com/office/drawing/2014/main" val="20000"/>
                    </a:ext>
                  </a:extLst>
                </a:gridCol>
                <a:gridCol w="2238375">
                  <a:extLst>
                    <a:ext uri="{9D8B030D-6E8A-4147-A177-3AD203B41FA5}">
                      <a16:colId xmlns="" xmlns:a16="http://schemas.microsoft.com/office/drawing/2014/main" val="20001"/>
                    </a:ext>
                  </a:extLst>
                </a:gridCol>
              </a:tblGrid>
              <a:tr h="396304">
                <a:tc>
                  <a:txBody>
                    <a:bodyPr/>
                    <a:lstStyle/>
                    <a:p>
                      <a:r>
                        <a:rPr lang="zh-TW" altLang="en-US" sz="2000" b="1" dirty="0">
                          <a:latin typeface="微軟正黑體" pitchFamily="34" charset="-120"/>
                          <a:ea typeface="微軟正黑體" pitchFamily="34" charset="-120"/>
                        </a:rPr>
                        <a:t>大學入學考試成績</a:t>
                      </a:r>
                    </a:p>
                  </a:txBody>
                  <a:tcPr marT="45727" marB="45727">
                    <a:solidFill>
                      <a:schemeClr val="accent5">
                        <a:lumMod val="60000"/>
                        <a:lumOff val="40000"/>
                      </a:schemeClr>
                    </a:solidFill>
                  </a:tcPr>
                </a:tc>
                <a:tc>
                  <a:txBody>
                    <a:bodyPr/>
                    <a:lstStyle/>
                    <a:p>
                      <a:r>
                        <a:rPr lang="zh-TW" altLang="en-US" sz="1400" dirty="0"/>
                        <a:t>自由選考</a:t>
                      </a:r>
                    </a:p>
                  </a:txBody>
                  <a:tcPr marT="45727" marB="45727">
                    <a:solidFill>
                      <a:schemeClr val="accent5">
                        <a:lumMod val="60000"/>
                        <a:lumOff val="40000"/>
                      </a:schemeClr>
                    </a:solidFill>
                  </a:tcPr>
                </a:tc>
                <a:extLst>
                  <a:ext uri="{0D108BD9-81ED-4DB2-BD59-A6C34878D82A}">
                    <a16:rowId xmlns="" xmlns:a16="http://schemas.microsoft.com/office/drawing/2014/main" val="10000"/>
                  </a:ext>
                </a:extLst>
              </a:tr>
              <a:tr h="518244">
                <a:tc gridSpan="2">
                  <a:txBody>
                    <a:bodyPr/>
                    <a:lstStyle/>
                    <a:p>
                      <a:r>
                        <a:rPr lang="zh-TW" altLang="en-US" sz="1400" b="1" dirty="0">
                          <a:latin typeface="微軟正黑體" pitchFamily="34" charset="-120"/>
                          <a:ea typeface="微軟正黑體" pitchFamily="34" charset="-120"/>
                        </a:rPr>
                        <a:t>學科能力測驗（</a:t>
                      </a:r>
                      <a:r>
                        <a:rPr lang="en-US" altLang="zh-TW" sz="1400" b="1" dirty="0">
                          <a:latin typeface="微軟正黑體" pitchFamily="34" charset="-120"/>
                          <a:ea typeface="微軟正黑體" pitchFamily="34" charset="-120"/>
                        </a:rPr>
                        <a:t>X</a:t>
                      </a:r>
                      <a:r>
                        <a:rPr lang="zh-TW" altLang="en-US" sz="1400" b="1" dirty="0">
                          <a:latin typeface="微軟正黑體" pitchFamily="34" charset="-120"/>
                          <a:ea typeface="微軟正黑體" pitchFamily="34" charset="-120"/>
                        </a:rPr>
                        <a:t>）：評量基本核心能力</a:t>
                      </a:r>
                      <a:endParaRPr lang="en-US" altLang="zh-TW" sz="1400" b="1" dirty="0">
                        <a:latin typeface="微軟正黑體" pitchFamily="34" charset="-120"/>
                        <a:ea typeface="微軟正黑體" pitchFamily="34" charset="-120"/>
                      </a:endParaRPr>
                    </a:p>
                    <a:p>
                      <a:r>
                        <a:rPr lang="zh-TW" altLang="en-US" sz="1400" dirty="0">
                          <a:latin typeface="微軟正黑體" pitchFamily="34" charset="-120"/>
                          <a:ea typeface="微軟正黑體" pitchFamily="34" charset="-120"/>
                        </a:rPr>
                        <a:t>國文</a:t>
                      </a: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含國語文寫作</a:t>
                      </a: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、英文、數學、社會、自然</a:t>
                      </a:r>
                    </a:p>
                  </a:txBody>
                  <a:tcPr marT="45727" marB="45727"/>
                </a:tc>
                <a:tc hMerge="1">
                  <a:txBody>
                    <a:bodyPr/>
                    <a:lstStyle/>
                    <a:p>
                      <a:endParaRPr lang="zh-TW" altLang="en-US" dirty="0"/>
                    </a:p>
                  </a:txBody>
                  <a:tcPr/>
                </a:tc>
                <a:extLst>
                  <a:ext uri="{0D108BD9-81ED-4DB2-BD59-A6C34878D82A}">
                    <a16:rowId xmlns="" xmlns:a16="http://schemas.microsoft.com/office/drawing/2014/main" val="10001"/>
                  </a:ext>
                </a:extLst>
              </a:tr>
              <a:tr h="518244">
                <a:tc gridSpan="2">
                  <a:txBody>
                    <a:bodyPr/>
                    <a:lstStyle/>
                    <a:p>
                      <a:r>
                        <a:rPr lang="zh-TW" altLang="en-US" sz="1400" b="1" dirty="0">
                          <a:latin typeface="微軟正黑體" pitchFamily="34" charset="-120"/>
                          <a:ea typeface="微軟正黑體" pitchFamily="34" charset="-120"/>
                        </a:rPr>
                        <a:t>分科測驗（</a:t>
                      </a:r>
                      <a:r>
                        <a:rPr lang="en-US" altLang="zh-TW" sz="1400" b="1" dirty="0">
                          <a:latin typeface="微軟正黑體" pitchFamily="34" charset="-120"/>
                          <a:ea typeface="微軟正黑體" pitchFamily="34" charset="-120"/>
                        </a:rPr>
                        <a:t>Y</a:t>
                      </a:r>
                      <a:r>
                        <a:rPr lang="zh-TW" altLang="en-US" sz="1400" b="1" dirty="0">
                          <a:latin typeface="微軟正黑體" pitchFamily="34" charset="-120"/>
                          <a:ea typeface="微軟正黑體" pitchFamily="34" charset="-120"/>
                        </a:rPr>
                        <a:t>）：評量關鍵學科能力</a:t>
                      </a:r>
                      <a:endParaRPr lang="en-US" altLang="zh-TW" sz="1400" b="1" dirty="0">
                        <a:latin typeface="微軟正黑體" pitchFamily="34" charset="-120"/>
                        <a:ea typeface="微軟正黑體" pitchFamily="34" charset="-120"/>
                      </a:endParaRPr>
                    </a:p>
                    <a:p>
                      <a:r>
                        <a:rPr lang="zh-TW" altLang="en-US" sz="1400" dirty="0">
                          <a:latin typeface="微軟正黑體" pitchFamily="34" charset="-120"/>
                          <a:ea typeface="微軟正黑體" pitchFamily="34" charset="-120"/>
                        </a:rPr>
                        <a:t>數學甲、物理、化學、生物、歷史、地理、公民與社會</a:t>
                      </a:r>
                    </a:p>
                  </a:txBody>
                  <a:tcPr marT="45727" marB="45727"/>
                </a:tc>
                <a:tc hMerge="1">
                  <a:txBody>
                    <a:bodyPr/>
                    <a:lstStyle/>
                    <a:p>
                      <a:endParaRPr lang="zh-TW" altLang="en-US" dirty="0"/>
                    </a:p>
                  </a:txBody>
                  <a:tcPr/>
                </a:tc>
                <a:extLst>
                  <a:ext uri="{0D108BD9-81ED-4DB2-BD59-A6C34878D82A}">
                    <a16:rowId xmlns="" xmlns:a16="http://schemas.microsoft.com/office/drawing/2014/main" val="10002"/>
                  </a:ext>
                </a:extLst>
              </a:tr>
              <a:tr h="518244">
                <a:tc gridSpan="2">
                  <a:txBody>
                    <a:bodyPr/>
                    <a:lstStyle/>
                    <a:p>
                      <a:r>
                        <a:rPr lang="zh-TW" altLang="en-US" sz="1400" b="1" dirty="0" smtClean="0">
                          <a:latin typeface="微軟正黑體" pitchFamily="34" charset="-120"/>
                          <a:ea typeface="微軟正黑體" pitchFamily="34" charset="-120"/>
                        </a:rPr>
                        <a:t>術科測驗</a:t>
                      </a:r>
                      <a:endParaRPr lang="en-US" altLang="zh-TW" sz="1400" b="1" dirty="0" smtClean="0">
                        <a:latin typeface="微軟正黑體" pitchFamily="34" charset="-120"/>
                        <a:ea typeface="微軟正黑體" pitchFamily="34" charset="-120"/>
                      </a:endParaRPr>
                    </a:p>
                    <a:p>
                      <a:r>
                        <a:rPr lang="zh-TW" altLang="en-US" sz="1400" dirty="0" smtClean="0">
                          <a:latin typeface="微軟正黑體" pitchFamily="34" charset="-120"/>
                          <a:ea typeface="微軟正黑體" pitchFamily="34" charset="-120"/>
                        </a:rPr>
                        <a:t>音樂</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美術</a:t>
                      </a:r>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體育分組</a:t>
                      </a:r>
                      <a:endParaRPr lang="zh-TW" altLang="en-US" sz="1400" dirty="0">
                        <a:latin typeface="微軟正黑體" pitchFamily="34" charset="-120"/>
                        <a:ea typeface="微軟正黑體" pitchFamily="34" charset="-120"/>
                      </a:endParaRPr>
                    </a:p>
                  </a:txBody>
                  <a:tcPr marT="45727" marB="45727"/>
                </a:tc>
                <a:tc hMerge="1">
                  <a:txBody>
                    <a:bodyPr/>
                    <a:lstStyle/>
                    <a:p>
                      <a:endParaRPr lang="zh-TW" altLang="en-US" dirty="0"/>
                    </a:p>
                  </a:txBody>
                  <a:tcPr/>
                </a:tc>
                <a:extLst>
                  <a:ext uri="{0D108BD9-81ED-4DB2-BD59-A6C34878D82A}">
                    <a16:rowId xmlns="" xmlns:a16="http://schemas.microsoft.com/office/drawing/2014/main" val="10003"/>
                  </a:ext>
                </a:extLst>
              </a:tr>
            </a:tbl>
          </a:graphicData>
        </a:graphic>
      </p:graphicFrame>
      <p:graphicFrame>
        <p:nvGraphicFramePr>
          <p:cNvPr id="12" name="表格 11">
            <a:extLst>
              <a:ext uri="{FF2B5EF4-FFF2-40B4-BE49-F238E27FC236}">
                <a16:creationId xmlns="" xmlns:a16="http://schemas.microsoft.com/office/drawing/2014/main" id="{6791DC8F-4663-456C-AA94-3EC92ED98828}"/>
              </a:ext>
            </a:extLst>
          </p:cNvPr>
          <p:cNvGraphicFramePr>
            <a:graphicFrameLocks noGrp="1"/>
          </p:cNvGraphicFramePr>
          <p:nvPr/>
        </p:nvGraphicFramePr>
        <p:xfrm>
          <a:off x="5381625" y="4286250"/>
          <a:ext cx="4476750" cy="1981200"/>
        </p:xfrm>
        <a:graphic>
          <a:graphicData uri="http://schemas.openxmlformats.org/drawingml/2006/table">
            <a:tbl>
              <a:tblPr firstRow="1" bandRow="1">
                <a:tableStyleId>{5940675A-B579-460E-94D1-54222C63F5DA}</a:tableStyleId>
              </a:tblPr>
              <a:tblGrid>
                <a:gridCol w="2238375">
                  <a:extLst>
                    <a:ext uri="{9D8B030D-6E8A-4147-A177-3AD203B41FA5}">
                      <a16:colId xmlns="" xmlns:a16="http://schemas.microsoft.com/office/drawing/2014/main" val="20000"/>
                    </a:ext>
                  </a:extLst>
                </a:gridCol>
                <a:gridCol w="2238375">
                  <a:extLst>
                    <a:ext uri="{9D8B030D-6E8A-4147-A177-3AD203B41FA5}">
                      <a16:colId xmlns="" xmlns:a16="http://schemas.microsoft.com/office/drawing/2014/main" val="20001"/>
                    </a:ext>
                  </a:extLst>
                </a:gridCol>
              </a:tblGrid>
              <a:tr h="370840">
                <a:tc>
                  <a:txBody>
                    <a:bodyPr/>
                    <a:lstStyle/>
                    <a:p>
                      <a:r>
                        <a:rPr lang="zh-TW" altLang="en-US" sz="2000" b="1" dirty="0">
                          <a:latin typeface="微軟正黑體" pitchFamily="34" charset="-120"/>
                          <a:ea typeface="微軟正黑體" pitchFamily="34" charset="-120"/>
                        </a:rPr>
                        <a:t>綜合學習表現（</a:t>
                      </a:r>
                      <a:r>
                        <a:rPr lang="en-US" altLang="zh-TW" sz="2000" b="1" dirty="0">
                          <a:latin typeface="微軟正黑體" pitchFamily="34" charset="-120"/>
                          <a:ea typeface="微軟正黑體" pitchFamily="34" charset="-120"/>
                        </a:rPr>
                        <a:t>P</a:t>
                      </a:r>
                      <a:r>
                        <a:rPr lang="zh-TW" altLang="en-US" sz="2000" b="1" dirty="0">
                          <a:latin typeface="微軟正黑體" pitchFamily="34" charset="-120"/>
                          <a:ea typeface="微軟正黑體" pitchFamily="34" charset="-120"/>
                        </a:rPr>
                        <a:t>）</a:t>
                      </a:r>
                    </a:p>
                  </a:txBody>
                  <a:tcPr>
                    <a:solidFill>
                      <a:schemeClr val="accent6">
                        <a:lumMod val="60000"/>
                        <a:lumOff val="40000"/>
                      </a:schemeClr>
                    </a:solidFill>
                  </a:tcPr>
                </a:tc>
                <a:tc>
                  <a:txBody>
                    <a:bodyPr/>
                    <a:lstStyle/>
                    <a:p>
                      <a:r>
                        <a:rPr lang="zh-TW" altLang="en-US" sz="1400" dirty="0">
                          <a:latin typeface="微軟正黑體" pitchFamily="34" charset="-120"/>
                          <a:ea typeface="微軟正黑體" pitchFamily="34" charset="-120"/>
                        </a:rPr>
                        <a:t>學習歷程、成果表現、發展潛能</a:t>
                      </a:r>
                    </a:p>
                  </a:txBody>
                  <a:tcPr>
                    <a:solidFill>
                      <a:schemeClr val="accent6">
                        <a:lumMod val="60000"/>
                        <a:lumOff val="40000"/>
                      </a:schemeClr>
                    </a:solidFill>
                  </a:tcPr>
                </a:tc>
                <a:extLst>
                  <a:ext uri="{0D108BD9-81ED-4DB2-BD59-A6C34878D82A}">
                    <a16:rowId xmlns="" xmlns:a16="http://schemas.microsoft.com/office/drawing/2014/main" val="10000"/>
                  </a:ext>
                </a:extLst>
              </a:tr>
              <a:tr h="370840">
                <a:tc gridSpan="2">
                  <a:txBody>
                    <a:bodyPr/>
                    <a:lstStyle/>
                    <a:p>
                      <a:r>
                        <a:rPr lang="zh-TW" altLang="en-US" sz="1400" b="1" dirty="0">
                          <a:latin typeface="微軟正黑體" pitchFamily="34" charset="-120"/>
                          <a:ea typeface="微軟正黑體" pitchFamily="34" charset="-120"/>
                        </a:rPr>
                        <a:t>學生學習歷程（</a:t>
                      </a:r>
                      <a:r>
                        <a:rPr lang="en-US" altLang="zh-TW" sz="1400" b="1" dirty="0">
                          <a:latin typeface="微軟正黑體" pitchFamily="34" charset="-120"/>
                          <a:ea typeface="微軟正黑體" pitchFamily="34" charset="-120"/>
                        </a:rPr>
                        <a:t>P1</a:t>
                      </a:r>
                      <a:r>
                        <a:rPr lang="zh-TW" altLang="en-US" sz="1400" b="1" dirty="0">
                          <a:latin typeface="微軟正黑體" pitchFamily="34" charset="-120"/>
                          <a:ea typeface="微軟正黑體" pitchFamily="34" charset="-120"/>
                        </a:rPr>
                        <a:t>）</a:t>
                      </a:r>
                      <a:endParaRPr lang="en-US" altLang="zh-TW" sz="1400" b="1" dirty="0">
                        <a:latin typeface="微軟正黑體" pitchFamily="34" charset="-120"/>
                        <a:ea typeface="微軟正黑體" pitchFamily="34" charset="-120"/>
                      </a:endParaRPr>
                    </a:p>
                    <a:p>
                      <a:pPr>
                        <a:buFont typeface="Wingdings" pitchFamily="2" charset="2"/>
                        <a:buNone/>
                      </a:pPr>
                      <a:r>
                        <a:rPr lang="zh-TW" altLang="en-US" sz="1400" dirty="0">
                          <a:latin typeface="微軟正黑體" pitchFamily="34" charset="-120"/>
                          <a:ea typeface="微軟正黑體" pitchFamily="34" charset="-120"/>
                        </a:rPr>
                        <a:t>◆基本資料、修課紀錄　◆課程學習成果</a:t>
                      </a:r>
                      <a:endParaRPr lang="en-US" altLang="zh-TW" sz="1400" dirty="0">
                        <a:latin typeface="微軟正黑體" pitchFamily="34" charset="-120"/>
                        <a:ea typeface="微軟正黑體" pitchFamily="34" charset="-120"/>
                      </a:endParaRPr>
                    </a:p>
                    <a:p>
                      <a:pPr>
                        <a:buFont typeface="Wingdings" pitchFamily="2" charset="2"/>
                        <a:buNone/>
                      </a:pPr>
                      <a:r>
                        <a:rPr lang="zh-TW" altLang="en-US" sz="1400" dirty="0">
                          <a:latin typeface="微軟正黑體" pitchFamily="34" charset="-120"/>
                          <a:ea typeface="微軟正黑體" pitchFamily="34" charset="-120"/>
                        </a:rPr>
                        <a:t>◆多元表現　　　　　　◆自傳及學習計畫</a:t>
                      </a:r>
                      <a:endParaRPr lang="en-US" altLang="zh-TW" sz="1400" dirty="0">
                        <a:latin typeface="微軟正黑體" pitchFamily="34" charset="-120"/>
                        <a:ea typeface="微軟正黑體" pitchFamily="34" charset="-120"/>
                      </a:endParaRPr>
                    </a:p>
                    <a:p>
                      <a:pPr>
                        <a:buFont typeface="Wingdings" pitchFamily="2" charset="2"/>
                        <a:buNone/>
                      </a:pPr>
                      <a:r>
                        <a:rPr lang="zh-TW" altLang="en-US" sz="1400" dirty="0">
                          <a:latin typeface="微軟正黑體" pitchFamily="34" charset="-120"/>
                          <a:ea typeface="微軟正黑體" pitchFamily="34" charset="-120"/>
                        </a:rPr>
                        <a:t>◆其他有關資料</a:t>
                      </a:r>
                    </a:p>
                  </a:txBody>
                  <a:tcPr/>
                </a:tc>
                <a:tc hMerge="1">
                  <a:txBody>
                    <a:bodyPr/>
                    <a:lstStyle/>
                    <a:p>
                      <a:endParaRPr lang="zh-TW" altLang="en-US" dirty="0"/>
                    </a:p>
                  </a:txBody>
                  <a:tcPr/>
                </a:tc>
                <a:extLst>
                  <a:ext uri="{0D108BD9-81ED-4DB2-BD59-A6C34878D82A}">
                    <a16:rowId xmlns="" xmlns:a16="http://schemas.microsoft.com/office/drawing/2014/main" val="10001"/>
                  </a:ext>
                </a:extLst>
              </a:tr>
              <a:tr h="370840">
                <a:tc gridSpan="2">
                  <a:txBody>
                    <a:bodyPr/>
                    <a:lstStyle/>
                    <a:p>
                      <a:r>
                        <a:rPr lang="zh-TW" altLang="en-US" sz="1400" b="1" dirty="0">
                          <a:latin typeface="微軟正黑體" pitchFamily="34" charset="-120"/>
                          <a:ea typeface="微軟正黑體" pitchFamily="34" charset="-120"/>
                        </a:rPr>
                        <a:t>校系自辦甄試項目（</a:t>
                      </a:r>
                      <a:r>
                        <a:rPr lang="en-US" altLang="zh-TW" sz="1400" b="1" dirty="0">
                          <a:latin typeface="微軟正黑體" pitchFamily="34" charset="-120"/>
                          <a:ea typeface="微軟正黑體" pitchFamily="34" charset="-120"/>
                        </a:rPr>
                        <a:t>P2</a:t>
                      </a:r>
                      <a:r>
                        <a:rPr lang="zh-TW" altLang="en-US" sz="1400" b="1" dirty="0">
                          <a:latin typeface="微軟正黑體" pitchFamily="34" charset="-120"/>
                          <a:ea typeface="微軟正黑體" pitchFamily="34" charset="-120"/>
                        </a:rPr>
                        <a:t>）</a:t>
                      </a:r>
                      <a:endParaRPr lang="en-US" altLang="zh-TW" sz="1400" b="1"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itchFamily="34" charset="-120"/>
                          <a:ea typeface="微軟正黑體" pitchFamily="34" charset="-120"/>
                        </a:rPr>
                        <a:t>如：面試、筆試、實做、其他等</a:t>
                      </a:r>
                    </a:p>
                  </a:txBody>
                  <a:tcPr/>
                </a:tc>
                <a:tc hMerge="1">
                  <a:txBody>
                    <a:bodyPr/>
                    <a:lstStyle/>
                    <a:p>
                      <a:endParaRPr lang="zh-TW" altLang="en-US" dirty="0"/>
                    </a:p>
                  </a:txBody>
                  <a:tcPr/>
                </a:tc>
                <a:extLst>
                  <a:ext uri="{0D108BD9-81ED-4DB2-BD59-A6C34878D82A}">
                    <a16:rowId xmlns="" xmlns:a16="http://schemas.microsoft.com/office/drawing/2014/main" val="10002"/>
                  </a:ext>
                </a:extLst>
              </a:tr>
            </a:tbl>
          </a:graphicData>
        </a:graphic>
      </p:graphicFrame>
      <p:sp>
        <p:nvSpPr>
          <p:cNvPr id="34859" name="文字方塊 12">
            <a:extLst>
              <a:ext uri="{FF2B5EF4-FFF2-40B4-BE49-F238E27FC236}">
                <a16:creationId xmlns="" xmlns:a16="http://schemas.microsoft.com/office/drawing/2014/main" id="{6D6F657A-26E6-48F8-B906-54452920A12A}"/>
              </a:ext>
            </a:extLst>
          </p:cNvPr>
          <p:cNvSpPr txBox="1">
            <a:spLocks noChangeArrowheads="1"/>
          </p:cNvSpPr>
          <p:nvPr/>
        </p:nvSpPr>
        <p:spPr bwMode="auto">
          <a:xfrm>
            <a:off x="1952626" y="1423899"/>
            <a:ext cx="33575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400" b="1" dirty="0">
                <a:latin typeface="微軟正黑體" panose="020B0604030504040204" pitchFamily="34" charset="-120"/>
                <a:ea typeface="微軟正黑體" panose="020B0604030504040204" pitchFamily="34" charset="-120"/>
              </a:rPr>
              <a:t>一、多元入學管道</a:t>
            </a:r>
          </a:p>
        </p:txBody>
      </p:sp>
      <p:sp>
        <p:nvSpPr>
          <p:cNvPr id="34860" name="文字方塊 13">
            <a:extLst>
              <a:ext uri="{FF2B5EF4-FFF2-40B4-BE49-F238E27FC236}">
                <a16:creationId xmlns="" xmlns:a16="http://schemas.microsoft.com/office/drawing/2014/main" id="{4A295CB8-FDAF-468E-999B-91012AFB07AC}"/>
              </a:ext>
            </a:extLst>
          </p:cNvPr>
          <p:cNvSpPr txBox="1">
            <a:spLocks noChangeArrowheads="1"/>
          </p:cNvSpPr>
          <p:nvPr/>
        </p:nvSpPr>
        <p:spPr bwMode="auto">
          <a:xfrm>
            <a:off x="5238751" y="1285876"/>
            <a:ext cx="33575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400" b="1">
                <a:latin typeface="微軟正黑體" panose="020B0604030504040204" pitchFamily="34" charset="-120"/>
                <a:ea typeface="微軟正黑體" panose="020B0604030504040204" pitchFamily="34" charset="-120"/>
              </a:rPr>
              <a:t>二、各項資料採計</a:t>
            </a:r>
          </a:p>
        </p:txBody>
      </p:sp>
      <p:sp>
        <p:nvSpPr>
          <p:cNvPr id="34861" name="文字方塊 14">
            <a:extLst>
              <a:ext uri="{FF2B5EF4-FFF2-40B4-BE49-F238E27FC236}">
                <a16:creationId xmlns="" xmlns:a16="http://schemas.microsoft.com/office/drawing/2014/main" id="{978705F3-1A47-45A1-93B2-ECF81EEDB283}"/>
              </a:ext>
            </a:extLst>
          </p:cNvPr>
          <p:cNvSpPr txBox="1">
            <a:spLocks noChangeArrowheads="1"/>
          </p:cNvSpPr>
          <p:nvPr/>
        </p:nvSpPr>
        <p:spPr bwMode="auto">
          <a:xfrm>
            <a:off x="7239000" y="6429376"/>
            <a:ext cx="2643188"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200">
                <a:latin typeface="微軟正黑體" panose="020B0604030504040204" pitchFamily="34" charset="-120"/>
                <a:ea typeface="微軟正黑體" panose="020B0604030504040204" pitchFamily="34" charset="-120"/>
              </a:rPr>
              <a:t>資料來源：大學招生委員會宣傳摺頁</a:t>
            </a:r>
          </a:p>
        </p:txBody>
      </p:sp>
      <p:sp>
        <p:nvSpPr>
          <p:cNvPr id="34862" name="文字方塊 15">
            <a:extLst>
              <a:ext uri="{FF2B5EF4-FFF2-40B4-BE49-F238E27FC236}">
                <a16:creationId xmlns="" xmlns:a16="http://schemas.microsoft.com/office/drawing/2014/main" id="{878D44A0-C2D7-4C50-A078-BF635F12AA08}"/>
              </a:ext>
            </a:extLst>
          </p:cNvPr>
          <p:cNvSpPr txBox="1">
            <a:spLocks noChangeArrowheads="1"/>
          </p:cNvSpPr>
          <p:nvPr/>
        </p:nvSpPr>
        <p:spPr bwMode="auto">
          <a:xfrm>
            <a:off x="10310814" y="6596064"/>
            <a:ext cx="357187" cy="261937"/>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100">
                <a:latin typeface="微軟正黑體" panose="020B0604030504040204" pitchFamily="34" charset="-120"/>
                <a:ea typeface="微軟正黑體" panose="020B0604030504040204" pitchFamily="34" charset="-120"/>
              </a:rPr>
              <a:t>27</a:t>
            </a:r>
            <a:endParaRPr lang="zh-TW" altLang="en-US" sz="1100">
              <a:latin typeface="微軟正黑體" panose="020B0604030504040204" pitchFamily="34" charset="-120"/>
              <a:ea typeface="微軟正黑體" panose="020B0604030504040204" pitchFamily="34" charset="-120"/>
            </a:endParaRPr>
          </a:p>
        </p:txBody>
      </p:sp>
      <p:sp>
        <p:nvSpPr>
          <p:cNvPr id="15" name="投影片編號版面配置區 14"/>
          <p:cNvSpPr>
            <a:spLocks noGrp="1"/>
          </p:cNvSpPr>
          <p:nvPr>
            <p:ph type="sldNum" sz="quarter" idx="12"/>
          </p:nvPr>
        </p:nvSpPr>
        <p:spPr/>
        <p:txBody>
          <a:bodyPr/>
          <a:lstStyle/>
          <a:p>
            <a:fld id="{4FAB73BC-B049-4115-A692-8D63A059BFB8}" type="slidenum">
              <a:rPr lang="en-US" smtClean="0"/>
              <a:pPr/>
              <a:t>15</a:t>
            </a:fld>
            <a:endParaRPr lang="en-US" dirty="0"/>
          </a:p>
        </p:txBody>
      </p:sp>
      <p:sp>
        <p:nvSpPr>
          <p:cNvPr id="18" name="圓角矩形 17"/>
          <p:cNvSpPr/>
          <p:nvPr/>
        </p:nvSpPr>
        <p:spPr>
          <a:xfrm>
            <a:off x="4914900" y="3986213"/>
            <a:ext cx="5343525" cy="19431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流程圖: 替代處理程序 19"/>
          <p:cNvSpPr/>
          <p:nvPr/>
        </p:nvSpPr>
        <p:spPr>
          <a:xfrm>
            <a:off x="258792" y="276045"/>
            <a:ext cx="2639683" cy="1104181"/>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smtClean="0"/>
              <a:t>學習歷程檔案</a:t>
            </a:r>
            <a:endParaRPr lang="zh-TW"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00042"/>
            <a:ext cx="12192000" cy="785818"/>
          </a:xfrm>
          <a:solidFill>
            <a:schemeClr val="accent1">
              <a:lumMod val="20000"/>
              <a:lumOff val="80000"/>
            </a:schemeClr>
          </a:solidFill>
        </p:spPr>
        <p:txBody>
          <a:bodyPr>
            <a:normAutofit/>
          </a:bodyPr>
          <a:lstStyle/>
          <a:p>
            <a:pPr algn="ctr"/>
            <a:r>
              <a:rPr lang="zh-TW" altLang="en-US" sz="3500" dirty="0" smtClean="0">
                <a:solidFill>
                  <a:srgbClr val="0000FF"/>
                </a:solidFill>
                <a:latin typeface="微軟正黑體" pitchFamily="34" charset="-120"/>
                <a:ea typeface="微軟正黑體" pitchFamily="34" charset="-120"/>
              </a:rPr>
              <a:t>  學習歷程檔案為什麼重要？</a:t>
            </a:r>
            <a:endParaRPr lang="zh-TW" altLang="en-US" sz="3500" dirty="0">
              <a:solidFill>
                <a:srgbClr val="0000FF"/>
              </a:solidFill>
              <a:latin typeface="微軟正黑體" pitchFamily="34" charset="-120"/>
              <a:ea typeface="微軟正黑體" pitchFamily="34" charset="-120"/>
            </a:endParaRPr>
          </a:p>
        </p:txBody>
      </p:sp>
      <p:pic>
        <p:nvPicPr>
          <p:cNvPr id="2050" name="Picture 2"/>
          <p:cNvPicPr>
            <a:picLocks noChangeAspect="1" noChangeArrowheads="1"/>
          </p:cNvPicPr>
          <p:nvPr/>
        </p:nvPicPr>
        <p:blipFill>
          <a:blip r:embed="rId3"/>
          <a:srcRect/>
          <a:stretch>
            <a:fillRect/>
          </a:stretch>
        </p:blipFill>
        <p:spPr bwMode="auto">
          <a:xfrm>
            <a:off x="666713" y="1500175"/>
            <a:ext cx="10885329" cy="5111207"/>
          </a:xfrm>
          <a:prstGeom prst="rect">
            <a:avLst/>
          </a:prstGeom>
          <a:noFill/>
          <a:ln w="9525">
            <a:noFill/>
            <a:miter lim="800000"/>
            <a:headEnd/>
            <a:tailEnd/>
          </a:ln>
          <a:effectLst/>
        </p:spPr>
      </p:pic>
      <p:sp>
        <p:nvSpPr>
          <p:cNvPr id="4" name="流程圖: 替代處理程序 3"/>
          <p:cNvSpPr/>
          <p:nvPr/>
        </p:nvSpPr>
        <p:spPr>
          <a:xfrm>
            <a:off x="258792" y="276045"/>
            <a:ext cx="2639683" cy="1104181"/>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smtClean="0"/>
              <a:t>學習歷程檔案</a:t>
            </a:r>
            <a:endParaRPr lang="zh-TW" altLang="en-US" sz="2800" b="1" dirty="0"/>
          </a:p>
        </p:txBody>
      </p:sp>
      <p:sp>
        <p:nvSpPr>
          <p:cNvPr id="5" name="圓角矩形 4"/>
          <p:cNvSpPr/>
          <p:nvPr/>
        </p:nvSpPr>
        <p:spPr>
          <a:xfrm>
            <a:off x="552091" y="2691442"/>
            <a:ext cx="948905" cy="244990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3200" b="1" dirty="0" smtClean="0">
                <a:solidFill>
                  <a:schemeClr val="bg1"/>
                </a:solidFill>
              </a:rPr>
              <a:t>申請入學</a:t>
            </a:r>
            <a:endParaRPr lang="zh-TW" altLang="en-US" sz="3200" b="1" dirty="0">
              <a:solidFill>
                <a:schemeClr val="bg1"/>
              </a:solidFill>
            </a:endParaRPr>
          </a:p>
        </p:txBody>
      </p:sp>
      <p:sp>
        <p:nvSpPr>
          <p:cNvPr id="6" name="爆炸 1 5"/>
          <p:cNvSpPr/>
          <p:nvPr/>
        </p:nvSpPr>
        <p:spPr>
          <a:xfrm>
            <a:off x="9005977" y="534838"/>
            <a:ext cx="3186023" cy="1932317"/>
          </a:xfrm>
          <a:prstGeom prst="irregularSeal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800" b="1" dirty="0" smtClean="0"/>
              <a:t>備審資料</a:t>
            </a:r>
            <a:endParaRPr lang="zh-TW"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00042"/>
            <a:ext cx="12192000" cy="796908"/>
          </a:xfrm>
          <a:solidFill>
            <a:schemeClr val="accent1">
              <a:lumMod val="20000"/>
              <a:lumOff val="80000"/>
            </a:schemeClr>
          </a:solidFill>
        </p:spPr>
        <p:txBody>
          <a:bodyPr>
            <a:normAutofit/>
          </a:bodyPr>
          <a:lstStyle/>
          <a:p>
            <a:pPr algn="ctr"/>
            <a:r>
              <a:rPr lang="zh-TW" altLang="en-US" sz="3500" dirty="0" smtClean="0">
                <a:solidFill>
                  <a:srgbClr val="0000FF"/>
                </a:solidFill>
                <a:latin typeface="微軟正黑體" pitchFamily="34" charset="-120"/>
                <a:ea typeface="微軟正黑體" pitchFamily="34" charset="-120"/>
              </a:rPr>
              <a:t>  學習歷程檔案包含六個項目：</a:t>
            </a:r>
            <a:endParaRPr lang="zh-TW" altLang="en-US" sz="3500" dirty="0">
              <a:solidFill>
                <a:srgbClr val="0000FF"/>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571461" y="1483743"/>
            <a:ext cx="10972800" cy="5185338"/>
          </a:xfrm>
        </p:spPr>
        <p:txBody>
          <a:bodyPr/>
          <a:lstStyle/>
          <a:p>
            <a:pPr marL="447675" indent="-447675">
              <a:buFont typeface="+mj-lt"/>
              <a:buAutoNum type="arabicPeriod"/>
            </a:pPr>
            <a:r>
              <a:rPr lang="zh-TW" altLang="en-US" sz="1800" b="1" dirty="0" smtClean="0">
                <a:solidFill>
                  <a:srgbClr val="C00000"/>
                </a:solidFill>
                <a:latin typeface="微軟正黑體" pitchFamily="34" charset="-120"/>
                <a:ea typeface="微軟正黑體" pitchFamily="34" charset="-120"/>
              </a:rPr>
              <a:t>基本資料（校方上傳）</a:t>
            </a:r>
            <a:endParaRPr lang="en-US" altLang="zh-TW" sz="1800" b="1" dirty="0" smtClean="0">
              <a:solidFill>
                <a:srgbClr val="C00000"/>
              </a:solidFill>
              <a:latin typeface="微軟正黑體" pitchFamily="34" charset="-120"/>
              <a:ea typeface="微軟正黑體" pitchFamily="34" charset="-120"/>
            </a:endParaRPr>
          </a:p>
          <a:p>
            <a:pPr marL="457200" indent="-457200">
              <a:buFont typeface="+mj-lt"/>
              <a:buAutoNum type="arabicPeriod"/>
            </a:pPr>
            <a:r>
              <a:rPr lang="zh-TW" altLang="en-US" sz="1800" b="1" dirty="0" smtClean="0">
                <a:solidFill>
                  <a:srgbClr val="C00000"/>
                </a:solidFill>
                <a:latin typeface="微軟正黑體" pitchFamily="34" charset="-120"/>
                <a:ea typeface="微軟正黑體" pitchFamily="34" charset="-120"/>
              </a:rPr>
              <a:t>修課紀錄（校方上傳）</a:t>
            </a:r>
          </a:p>
          <a:p>
            <a:pPr marL="457200" indent="-457200">
              <a:buFont typeface="+mj-lt"/>
              <a:buAutoNum type="arabicPeriod"/>
            </a:pPr>
            <a:r>
              <a:rPr lang="zh-TW" altLang="en-US" sz="3600" b="1" dirty="0" smtClean="0">
                <a:solidFill>
                  <a:srgbClr val="0033CC"/>
                </a:solidFill>
                <a:latin typeface="微軟正黑體" pitchFamily="34" charset="-120"/>
                <a:ea typeface="微軟正黑體" pitchFamily="34" charset="-120"/>
              </a:rPr>
              <a:t>課程學習成果</a:t>
            </a:r>
          </a:p>
          <a:p>
            <a:pPr marL="457200" indent="-457200">
              <a:buFont typeface="+mj-lt"/>
              <a:buAutoNum type="arabicPeriod"/>
            </a:pPr>
            <a:r>
              <a:rPr lang="zh-TW" altLang="en-US" sz="3600" b="1" dirty="0" smtClean="0">
                <a:solidFill>
                  <a:srgbClr val="0033CC"/>
                </a:solidFill>
                <a:latin typeface="微軟正黑體" pitchFamily="34" charset="-120"/>
                <a:ea typeface="微軟正黑體" pitchFamily="34" charset="-120"/>
              </a:rPr>
              <a:t>多元表現</a:t>
            </a:r>
          </a:p>
          <a:p>
            <a:pPr marL="457200" indent="-457200">
              <a:buFont typeface="+mj-lt"/>
              <a:buAutoNum type="arabicPeriod"/>
            </a:pPr>
            <a:r>
              <a:rPr lang="zh-TW" altLang="en-US" sz="1800" b="1" dirty="0" smtClean="0">
                <a:solidFill>
                  <a:srgbClr val="00B050"/>
                </a:solidFill>
                <a:latin typeface="微軟正黑體" pitchFamily="34" charset="-120"/>
                <a:ea typeface="微軟正黑體" pitchFamily="34" charset="-120"/>
              </a:rPr>
              <a:t>學習歷程自述</a:t>
            </a:r>
          </a:p>
          <a:p>
            <a:pPr marL="457200" indent="-457200">
              <a:buFont typeface="+mj-lt"/>
              <a:buAutoNum type="arabicPeriod"/>
            </a:pPr>
            <a:r>
              <a:rPr lang="zh-TW" altLang="en-US" sz="1800" b="1" dirty="0" smtClean="0">
                <a:solidFill>
                  <a:srgbClr val="00B050"/>
                </a:solidFill>
                <a:latin typeface="微軟正黑體" pitchFamily="34" charset="-120"/>
                <a:ea typeface="微軟正黑體" pitchFamily="34" charset="-120"/>
              </a:rPr>
              <a:t>其他個別校</a:t>
            </a:r>
            <a:r>
              <a:rPr lang="zh-TW" altLang="en-US" sz="1800" b="1" dirty="0" smtClean="0">
                <a:solidFill>
                  <a:srgbClr val="00B050"/>
                </a:solidFill>
                <a:latin typeface="微軟正黑體" pitchFamily="34" charset="-120"/>
                <a:ea typeface="微軟正黑體" pitchFamily="34" charset="-120"/>
              </a:rPr>
              <a:t>系指定</a:t>
            </a:r>
            <a:r>
              <a:rPr lang="zh-TW" altLang="en-US" sz="1800" b="1" dirty="0" smtClean="0">
                <a:solidFill>
                  <a:srgbClr val="00B050"/>
                </a:solidFill>
                <a:latin typeface="微軟正黑體" pitchFamily="34" charset="-120"/>
                <a:ea typeface="微軟正黑體" pitchFamily="34" charset="-120"/>
              </a:rPr>
              <a:t>之資料</a:t>
            </a:r>
          </a:p>
        </p:txBody>
      </p:sp>
      <p:pic>
        <p:nvPicPr>
          <p:cNvPr id="1026" name="Picture 2" descr="C:\Users\USER\Desktop\學習歷程檔案\04_工作區域 1.png"/>
          <p:cNvPicPr>
            <a:picLocks noChangeAspect="1" noChangeArrowheads="1"/>
          </p:cNvPicPr>
          <p:nvPr/>
        </p:nvPicPr>
        <p:blipFill>
          <a:blip r:embed="rId2" cstate="print"/>
          <a:srcRect/>
          <a:stretch>
            <a:fillRect/>
          </a:stretch>
        </p:blipFill>
        <p:spPr bwMode="auto">
          <a:xfrm>
            <a:off x="3719030" y="1190445"/>
            <a:ext cx="8472970" cy="5193101"/>
          </a:xfrm>
          <a:prstGeom prst="rect">
            <a:avLst/>
          </a:prstGeom>
          <a:noFill/>
        </p:spPr>
      </p:pic>
      <p:sp>
        <p:nvSpPr>
          <p:cNvPr id="6" name="圓角矩形 5"/>
          <p:cNvSpPr/>
          <p:nvPr/>
        </p:nvSpPr>
        <p:spPr>
          <a:xfrm>
            <a:off x="360153" y="2139352"/>
            <a:ext cx="3694262" cy="12422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圖說文字 6"/>
          <p:cNvSpPr/>
          <p:nvPr/>
        </p:nvSpPr>
        <p:spPr>
          <a:xfrm>
            <a:off x="3726611" y="3157268"/>
            <a:ext cx="2467155" cy="1224951"/>
          </a:xfrm>
          <a:prstGeom prst="wedgeRoundRectCallout">
            <a:avLst>
              <a:gd name="adj1" fmla="val -56697"/>
              <a:gd name="adj2" fmla="val -6912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800" b="1" dirty="0" smtClean="0">
                <a:solidFill>
                  <a:schemeClr val="tx1"/>
                </a:solidFill>
              </a:rPr>
              <a:t>從高一開累積</a:t>
            </a:r>
            <a:endParaRPr lang="zh-TW" altLang="en-US" sz="2800" b="1" dirty="0">
              <a:solidFill>
                <a:schemeClr val="tx1"/>
              </a:solidFill>
            </a:endParaRPr>
          </a:p>
        </p:txBody>
      </p:sp>
      <p:sp>
        <p:nvSpPr>
          <p:cNvPr id="8" name="圓角矩形 7"/>
          <p:cNvSpPr/>
          <p:nvPr/>
        </p:nvSpPr>
        <p:spPr>
          <a:xfrm>
            <a:off x="357277" y="3378680"/>
            <a:ext cx="3352081" cy="11933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圖說文字 8"/>
          <p:cNvSpPr/>
          <p:nvPr/>
        </p:nvSpPr>
        <p:spPr>
          <a:xfrm>
            <a:off x="3001993" y="4735902"/>
            <a:ext cx="3088256" cy="1026543"/>
          </a:xfrm>
          <a:prstGeom prst="wedgeRoundRectCallout">
            <a:avLst>
              <a:gd name="adj1" fmla="val -65814"/>
              <a:gd name="adj2" fmla="val -8653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400" b="1" dirty="0" smtClean="0">
                <a:solidFill>
                  <a:schemeClr val="tx1"/>
                </a:solidFill>
                <a:latin typeface="微軟正黑體" pitchFamily="34" charset="-120"/>
                <a:ea typeface="微軟正黑體" pitchFamily="34" charset="-120"/>
              </a:rPr>
              <a:t>依校系要求，報名時上傳</a:t>
            </a:r>
            <a:endParaRPr lang="zh-TW" altLang="en-US" sz="2400" b="1" dirty="0">
              <a:solidFill>
                <a:schemeClr val="tx1"/>
              </a:solidFill>
              <a:latin typeface="微軟正黑體" pitchFamily="34" charset="-120"/>
              <a:ea typeface="微軟正黑體" pitchFamily="34" charset="-120"/>
            </a:endParaRPr>
          </a:p>
        </p:txBody>
      </p:sp>
      <p:sp>
        <p:nvSpPr>
          <p:cNvPr id="10" name="流程圖: 替代處理程序 9"/>
          <p:cNvSpPr/>
          <p:nvPr/>
        </p:nvSpPr>
        <p:spPr>
          <a:xfrm>
            <a:off x="258792" y="276045"/>
            <a:ext cx="2639683" cy="1104181"/>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smtClean="0"/>
              <a:t>學習歷程檔案</a:t>
            </a:r>
            <a:endParaRPr lang="zh-TW" alt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146" name="Picture 2" descr="C:\Users\USER\Desktop\學習歷程檔案\10_工作區域 1.png"/>
          <p:cNvPicPr>
            <a:picLocks noChangeAspect="1" noChangeArrowheads="1"/>
          </p:cNvPicPr>
          <p:nvPr/>
        </p:nvPicPr>
        <p:blipFill>
          <a:blip r:embed="rId2"/>
          <a:srcRect/>
          <a:stretch>
            <a:fillRect/>
          </a:stretch>
        </p:blipFill>
        <p:spPr bwMode="auto">
          <a:xfrm>
            <a:off x="0" y="571480"/>
            <a:ext cx="12192000" cy="5715428"/>
          </a:xfrm>
          <a:prstGeom prst="rect">
            <a:avLst/>
          </a:prstGeom>
          <a:noFill/>
        </p:spPr>
      </p:pic>
      <p:sp>
        <p:nvSpPr>
          <p:cNvPr id="5" name="流程圖: 替代處理程序 4"/>
          <p:cNvSpPr/>
          <p:nvPr/>
        </p:nvSpPr>
        <p:spPr>
          <a:xfrm>
            <a:off x="258792" y="276045"/>
            <a:ext cx="2639683" cy="1104181"/>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smtClean="0"/>
              <a:t>學習歷程檔案</a:t>
            </a:r>
            <a:endParaRPr lang="zh-TW" alt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170" name="Picture 2" descr="C:\Users\USER\Desktop\學習歷程檔案\11_工作區域 1.png"/>
          <p:cNvPicPr>
            <a:picLocks noChangeAspect="1" noChangeArrowheads="1"/>
          </p:cNvPicPr>
          <p:nvPr/>
        </p:nvPicPr>
        <p:blipFill>
          <a:blip r:embed="rId2"/>
          <a:srcRect/>
          <a:stretch>
            <a:fillRect/>
          </a:stretch>
        </p:blipFill>
        <p:spPr bwMode="auto">
          <a:xfrm>
            <a:off x="0" y="642918"/>
            <a:ext cx="12192000" cy="5715428"/>
          </a:xfrm>
          <a:prstGeom prst="rect">
            <a:avLst/>
          </a:prstGeom>
          <a:noFill/>
        </p:spPr>
      </p:pic>
      <p:sp>
        <p:nvSpPr>
          <p:cNvPr id="5" name="流程圖: 替代處理程序 4"/>
          <p:cNvSpPr/>
          <p:nvPr/>
        </p:nvSpPr>
        <p:spPr>
          <a:xfrm>
            <a:off x="258792" y="276045"/>
            <a:ext cx="2639683" cy="1104181"/>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smtClean="0"/>
              <a:t>學習歷程檔案</a:t>
            </a:r>
            <a:endParaRPr lang="zh-TW" altLang="en-US" sz="2800" b="1" dirty="0"/>
          </a:p>
        </p:txBody>
      </p:sp>
      <p:sp>
        <p:nvSpPr>
          <p:cNvPr id="6" name="圓角矩形 5"/>
          <p:cNvSpPr/>
          <p:nvPr/>
        </p:nvSpPr>
        <p:spPr>
          <a:xfrm>
            <a:off x="4500832" y="2104846"/>
            <a:ext cx="3694262" cy="3795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 xmlns:a16="http://schemas.microsoft.com/office/drawing/2014/main" id="{7EBE82E8-6C15-4E0B-B99A-ED1E94A43B0A}"/>
              </a:ext>
            </a:extLst>
          </p:cNvPr>
          <p:cNvSpPr>
            <a:spLocks noGrp="1"/>
          </p:cNvSpPr>
          <p:nvPr>
            <p:ph type="title"/>
          </p:nvPr>
        </p:nvSpPr>
        <p:spPr>
          <a:xfrm>
            <a:off x="2167128" y="1225296"/>
            <a:ext cx="9948672" cy="3520440"/>
          </a:xfrm>
        </p:spPr>
        <p:txBody>
          <a:bodyPr>
            <a:noAutofit/>
          </a:bodyPr>
          <a:lstStyle/>
          <a:p>
            <a:pPr>
              <a:lnSpc>
                <a:spcPct val="100000"/>
              </a:lnSpc>
            </a:pPr>
            <a:r>
              <a:rPr lang="en-US" altLang="zh-TW" sz="6000" dirty="0"/>
              <a:t>1.</a:t>
            </a:r>
            <a:r>
              <a:rPr lang="zh-TW" altLang="en-US" sz="6000" dirty="0"/>
              <a:t>新舊課</a:t>
            </a:r>
            <a:r>
              <a:rPr lang="zh-TW" altLang="en-US" sz="6000" dirty="0" smtClean="0"/>
              <a:t>綱差異</a:t>
            </a:r>
            <a:r>
              <a:rPr lang="en-US" altLang="zh-TW" sz="6000" dirty="0"/>
              <a:t/>
            </a:r>
            <a:br>
              <a:rPr lang="en-US" altLang="zh-TW" sz="6000" dirty="0"/>
            </a:br>
            <a:r>
              <a:rPr lang="en-US" altLang="zh-TW" sz="6000" dirty="0"/>
              <a:t>2</a:t>
            </a:r>
            <a:r>
              <a:rPr lang="en-US" altLang="zh-TW" sz="6000" dirty="0" smtClean="0"/>
              <a:t>.</a:t>
            </a:r>
            <a:r>
              <a:rPr lang="zh-TW" altLang="en-US" sz="6000" dirty="0" smtClean="0"/>
              <a:t>新課綱介紹</a:t>
            </a:r>
            <a:endParaRPr lang="zh-TW" altLang="en-US" sz="2400" dirty="0"/>
          </a:p>
        </p:txBody>
      </p:sp>
      <p:sp>
        <p:nvSpPr>
          <p:cNvPr id="9" name="文字版面配置區 8">
            <a:extLst>
              <a:ext uri="{FF2B5EF4-FFF2-40B4-BE49-F238E27FC236}">
                <a16:creationId xmlns="" xmlns:a16="http://schemas.microsoft.com/office/drawing/2014/main" id="{2E2AC45D-68C9-4B33-8613-3CED2D83A9C4}"/>
              </a:ext>
            </a:extLst>
          </p:cNvPr>
          <p:cNvSpPr>
            <a:spLocks noGrp="1"/>
          </p:cNvSpPr>
          <p:nvPr>
            <p:ph type="body" idx="1"/>
          </p:nvPr>
        </p:nvSpPr>
        <p:spPr/>
        <p:txBody>
          <a:bodyPr/>
          <a:lstStyle/>
          <a:p>
            <a:endParaRPr lang="zh-TW" altLang="en-US"/>
          </a:p>
        </p:txBody>
      </p:sp>
      <p:sp>
        <p:nvSpPr>
          <p:cNvPr id="4" name="投影片編號版面配置區 3">
            <a:extLst>
              <a:ext uri="{FF2B5EF4-FFF2-40B4-BE49-F238E27FC236}">
                <a16:creationId xmlns="" xmlns:a16="http://schemas.microsoft.com/office/drawing/2014/main" id="{5AA70B6B-1311-4C6E-AFB0-1CFA4E14B291}"/>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 xmlns:p14="http://schemas.microsoft.com/office/powerpoint/2010/main" val="422347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object 5">
            <a:extLst>
              <a:ext uri="{FF2B5EF4-FFF2-40B4-BE49-F238E27FC236}">
                <a16:creationId xmlns:a16="http://schemas.microsoft.com/office/drawing/2014/main" xmlns="" id="{59932C87-B11C-4B7D-AA04-B8BE1C241FAB}"/>
              </a:ext>
            </a:extLst>
          </p:cNvPr>
          <p:cNvSpPr>
            <a:spLocks noChangeAspect="1"/>
          </p:cNvSpPr>
          <p:nvPr/>
        </p:nvSpPr>
        <p:spPr>
          <a:xfrm>
            <a:off x="0" y="1380226"/>
            <a:ext cx="12192000" cy="5477774"/>
          </a:xfrm>
          <a:prstGeom prst="rect">
            <a:avLst/>
          </a:prstGeom>
          <a:blipFill>
            <a:blip r:embed="rId2" cstate="print"/>
            <a:stretch>
              <a:fillRect/>
            </a:stretch>
          </a:blipFill>
        </p:spPr>
        <p:txBody>
          <a:bodyPr wrap="square" lIns="0" tIns="0" rIns="0" bIns="0" rtlCol="0"/>
          <a:lstStyle/>
          <a:p>
            <a:endParaRPr dirty="0"/>
          </a:p>
        </p:txBody>
      </p:sp>
      <p:sp>
        <p:nvSpPr>
          <p:cNvPr id="5" name="文字方塊 4"/>
          <p:cNvSpPr txBox="1"/>
          <p:nvPr/>
        </p:nvSpPr>
        <p:spPr>
          <a:xfrm>
            <a:off x="2571726" y="4429133"/>
            <a:ext cx="1333509" cy="307777"/>
          </a:xfrm>
          <a:prstGeom prst="rect">
            <a:avLst/>
          </a:prstGeom>
          <a:solidFill>
            <a:srgbClr val="C00000"/>
          </a:solidFill>
        </p:spPr>
        <p:txBody>
          <a:bodyPr wrap="square" rtlCol="0">
            <a:spAutoFit/>
          </a:bodyPr>
          <a:lstStyle/>
          <a:p>
            <a:pPr algn="ctr"/>
            <a:r>
              <a:rPr lang="en-US" altLang="zh-TW" sz="1400" b="1" dirty="0" smtClean="0">
                <a:solidFill>
                  <a:schemeClr val="bg1"/>
                </a:solidFill>
                <a:latin typeface="微軟正黑體" pitchFamily="34" charset="-120"/>
                <a:ea typeface="微軟正黑體" pitchFamily="34" charset="-120"/>
              </a:rPr>
              <a:t>6</a:t>
            </a:r>
            <a:r>
              <a:rPr lang="zh-TW" altLang="en-US" sz="1400" b="1" dirty="0" smtClean="0">
                <a:solidFill>
                  <a:schemeClr val="bg1"/>
                </a:solidFill>
                <a:latin typeface="微軟正黑體" pitchFamily="34" charset="-120"/>
                <a:ea typeface="微軟正黑體" pitchFamily="34" charset="-120"/>
              </a:rPr>
              <a:t>件</a:t>
            </a:r>
            <a:r>
              <a:rPr lang="en-US" altLang="zh-TW" sz="1400" b="1" dirty="0" smtClean="0">
                <a:solidFill>
                  <a:schemeClr val="bg1"/>
                </a:solidFill>
                <a:latin typeface="微軟正黑體" pitchFamily="34" charset="-120"/>
                <a:ea typeface="微軟正黑體" pitchFamily="34" charset="-120"/>
              </a:rPr>
              <a:t>/</a:t>
            </a:r>
            <a:r>
              <a:rPr lang="zh-TW" altLang="en-US" sz="1400" b="1" dirty="0" smtClean="0">
                <a:solidFill>
                  <a:schemeClr val="bg1"/>
                </a:solidFill>
                <a:latin typeface="微軟正黑體" pitchFamily="34" charset="-120"/>
                <a:ea typeface="微軟正黑體" pitchFamily="34" charset="-120"/>
              </a:rPr>
              <a:t>學期</a:t>
            </a:r>
            <a:endParaRPr lang="zh-TW" altLang="en-US" sz="1400" dirty="0">
              <a:solidFill>
                <a:schemeClr val="bg1"/>
              </a:solidFill>
              <a:latin typeface="微軟正黑體" pitchFamily="34" charset="-120"/>
              <a:ea typeface="微軟正黑體" pitchFamily="34" charset="-120"/>
            </a:endParaRPr>
          </a:p>
        </p:txBody>
      </p:sp>
      <p:sp>
        <p:nvSpPr>
          <p:cNvPr id="6" name="文字方塊 5"/>
          <p:cNvSpPr txBox="1"/>
          <p:nvPr/>
        </p:nvSpPr>
        <p:spPr>
          <a:xfrm>
            <a:off x="2571725" y="5500703"/>
            <a:ext cx="1524011" cy="307777"/>
          </a:xfrm>
          <a:prstGeom prst="rect">
            <a:avLst/>
          </a:prstGeom>
          <a:solidFill>
            <a:srgbClr val="C00000"/>
          </a:solidFill>
        </p:spPr>
        <p:txBody>
          <a:bodyPr wrap="square" rtlCol="0">
            <a:spAutoFit/>
          </a:bodyPr>
          <a:lstStyle/>
          <a:p>
            <a:pPr algn="ctr"/>
            <a:r>
              <a:rPr lang="en-US" altLang="zh-TW" sz="1400" b="1" dirty="0" smtClean="0">
                <a:solidFill>
                  <a:schemeClr val="bg1"/>
                </a:solidFill>
                <a:latin typeface="微軟正黑體" pitchFamily="34" charset="-120"/>
                <a:ea typeface="微軟正黑體" pitchFamily="34" charset="-120"/>
              </a:rPr>
              <a:t>20</a:t>
            </a:r>
            <a:r>
              <a:rPr lang="zh-TW" altLang="en-US" sz="1400" b="1" dirty="0" smtClean="0">
                <a:solidFill>
                  <a:schemeClr val="bg1"/>
                </a:solidFill>
                <a:latin typeface="微軟正黑體" pitchFamily="34" charset="-120"/>
                <a:ea typeface="微軟正黑體" pitchFamily="34" charset="-120"/>
              </a:rPr>
              <a:t>件</a:t>
            </a:r>
            <a:r>
              <a:rPr lang="en-US" altLang="zh-TW" sz="1400" b="1" dirty="0" smtClean="0">
                <a:solidFill>
                  <a:schemeClr val="bg1"/>
                </a:solidFill>
                <a:latin typeface="微軟正黑體" pitchFamily="34" charset="-120"/>
                <a:ea typeface="微軟正黑體" pitchFamily="34" charset="-120"/>
              </a:rPr>
              <a:t>/</a:t>
            </a:r>
            <a:r>
              <a:rPr lang="zh-TW" altLang="en-US" sz="1400" b="1" dirty="0" smtClean="0">
                <a:solidFill>
                  <a:schemeClr val="bg1"/>
                </a:solidFill>
                <a:latin typeface="微軟正黑體" pitchFamily="34" charset="-120"/>
                <a:ea typeface="微軟正黑體" pitchFamily="34" charset="-120"/>
              </a:rPr>
              <a:t>學年</a:t>
            </a:r>
            <a:endParaRPr lang="zh-TW" altLang="en-US" sz="1400" dirty="0">
              <a:solidFill>
                <a:schemeClr val="bg1"/>
              </a:solidFill>
              <a:latin typeface="微軟正黑體" pitchFamily="34" charset="-120"/>
              <a:ea typeface="微軟正黑體" pitchFamily="34" charset="-120"/>
            </a:endParaRPr>
          </a:p>
        </p:txBody>
      </p:sp>
      <p:sp>
        <p:nvSpPr>
          <p:cNvPr id="7" name="流程圖: 替代處理程序 6"/>
          <p:cNvSpPr/>
          <p:nvPr/>
        </p:nvSpPr>
        <p:spPr>
          <a:xfrm>
            <a:off x="258792" y="276045"/>
            <a:ext cx="2639683" cy="1104181"/>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smtClean="0"/>
              <a:t>學習歷程檔案</a:t>
            </a:r>
            <a:endParaRPr lang="zh-TW" altLang="en-U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42" name="Picture 2" descr="C:\Users\USER\Desktop\學習歷程檔案\網頁懶人包-P15_工作區域 1.png"/>
          <p:cNvPicPr>
            <a:picLocks noChangeAspect="1" noChangeArrowheads="1"/>
          </p:cNvPicPr>
          <p:nvPr/>
        </p:nvPicPr>
        <p:blipFill>
          <a:blip r:embed="rId2"/>
          <a:srcRect/>
          <a:stretch>
            <a:fillRect/>
          </a:stretch>
        </p:blipFill>
        <p:spPr bwMode="auto">
          <a:xfrm>
            <a:off x="0" y="1000664"/>
            <a:ext cx="12192000" cy="5857336"/>
          </a:xfrm>
          <a:prstGeom prst="rect">
            <a:avLst/>
          </a:prstGeom>
          <a:noFill/>
        </p:spPr>
      </p:pic>
      <p:sp>
        <p:nvSpPr>
          <p:cNvPr id="5" name="流程圖: 替代處理程序 4"/>
          <p:cNvSpPr/>
          <p:nvPr/>
        </p:nvSpPr>
        <p:spPr>
          <a:xfrm>
            <a:off x="258792" y="276045"/>
            <a:ext cx="2639683" cy="1104181"/>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800" b="1" dirty="0" smtClean="0"/>
              <a:t>學習歷程檔案</a:t>
            </a:r>
            <a:endParaRPr lang="zh-TW" altLang="en-US" sz="2800" b="1" dirty="0"/>
          </a:p>
        </p:txBody>
      </p:sp>
      <p:sp>
        <p:nvSpPr>
          <p:cNvPr id="6" name="圓角矩形 5"/>
          <p:cNvSpPr/>
          <p:nvPr/>
        </p:nvSpPr>
        <p:spPr>
          <a:xfrm>
            <a:off x="3362145" y="5279367"/>
            <a:ext cx="3694262" cy="32780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a:extLst>
              <a:ext uri="{FF2B5EF4-FFF2-40B4-BE49-F238E27FC236}">
                <a16:creationId xmlns="" xmlns:a16="http://schemas.microsoft.com/office/drawing/2014/main" id="{896BC750-E12C-4A93-A67F-7A25DC787203}"/>
              </a:ext>
            </a:extLst>
          </p:cNvPr>
          <p:cNvSpPr>
            <a:spLocks noGrp="1"/>
          </p:cNvSpPr>
          <p:nvPr>
            <p:ph type="title"/>
          </p:nvPr>
        </p:nvSpPr>
        <p:spPr/>
        <p:txBody>
          <a:bodyPr/>
          <a:lstStyle/>
          <a:p>
            <a:pPr eaLnBrk="1" hangingPunct="1"/>
            <a:endParaRPr lang="zh-TW" altLang="en-US"/>
          </a:p>
        </p:txBody>
      </p:sp>
      <p:graphicFrame>
        <p:nvGraphicFramePr>
          <p:cNvPr id="4" name="內容版面配置區 3">
            <a:extLst>
              <a:ext uri="{FF2B5EF4-FFF2-40B4-BE49-F238E27FC236}">
                <a16:creationId xmlns="" xmlns:a16="http://schemas.microsoft.com/office/drawing/2014/main" id="{75A4E630-9013-4DFC-ACC1-76D133DA029A}"/>
              </a:ext>
            </a:extLst>
          </p:cNvPr>
          <p:cNvGraphicFramePr>
            <a:graphicFrameLocks noGrp="1"/>
          </p:cNvGraphicFramePr>
          <p:nvPr>
            <p:ph idx="1"/>
          </p:nvPr>
        </p:nvGraphicFramePr>
        <p:xfrm>
          <a:off x="1738313" y="1000125"/>
          <a:ext cx="4286250" cy="2950124"/>
        </p:xfrm>
        <a:graphic>
          <a:graphicData uri="http://schemas.openxmlformats.org/drawingml/2006/table">
            <a:tbl>
              <a:tblPr/>
              <a:tblGrid>
                <a:gridCol w="768283">
                  <a:extLst>
                    <a:ext uri="{9D8B030D-6E8A-4147-A177-3AD203B41FA5}">
                      <a16:colId xmlns="" xmlns:a16="http://schemas.microsoft.com/office/drawing/2014/main" val="20000"/>
                    </a:ext>
                  </a:extLst>
                </a:gridCol>
                <a:gridCol w="3517967">
                  <a:extLst>
                    <a:ext uri="{9D8B030D-6E8A-4147-A177-3AD203B41FA5}">
                      <a16:colId xmlns="" xmlns:a16="http://schemas.microsoft.com/office/drawing/2014/main" val="20001"/>
                    </a:ext>
                  </a:extLst>
                </a:gridCol>
              </a:tblGrid>
              <a:tr h="296312">
                <a:tc gridSpan="2">
                  <a:txBody>
                    <a:bodyPr/>
                    <a:lstStyle/>
                    <a:p>
                      <a:pPr marL="0" marR="0" indent="0" algn="l" defTabSz="914400" rtl="0" eaLnBrk="1" fontAlgn="auto" latinLnBrk="0" hangingPunct="1">
                        <a:lnSpc>
                          <a:spcPts val="2100"/>
                        </a:lnSpc>
                        <a:spcBef>
                          <a:spcPts val="0"/>
                        </a:spcBef>
                        <a:spcAft>
                          <a:spcPts val="0"/>
                        </a:spcAft>
                        <a:buClrTx/>
                        <a:buSzTx/>
                        <a:buFontTx/>
                        <a:buNone/>
                        <a:tabLst/>
                        <a:defRPr/>
                      </a:pPr>
                      <a:r>
                        <a:rPr lang="zh-TW" altLang="en-US" sz="1300" b="1" dirty="0">
                          <a:latin typeface="微軟正黑體" pitchFamily="34" charset="-120"/>
                          <a:ea typeface="微軟正黑體" pitchFamily="34" charset="-120"/>
                        </a:rPr>
                        <a:t>一、資訊學群</a:t>
                      </a: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pPr>
                        <a:lnSpc>
                          <a:spcPts val="2100"/>
                        </a:lnSpc>
                        <a:spcAft>
                          <a:spcPts val="0"/>
                        </a:spcAft>
                      </a:pPr>
                      <a:endParaRPr lang="zh-TW" sz="1000" kern="100" dirty="0">
                        <a:latin typeface="微軟正黑體" pitchFamily="34" charset="-120"/>
                        <a:ea typeface="微軟正黑體" pitchFamily="34" charset="-120"/>
                        <a:cs typeface="Times New Roman"/>
                      </a:endParaRPr>
                    </a:p>
                  </a:txBody>
                  <a:tcPr marL="19050" marR="19050" marT="19050" marB="190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597102">
                <a:tc>
                  <a:txBody>
                    <a:bodyPr/>
                    <a:lstStyle/>
                    <a:p>
                      <a:pPr algn="ctr">
                        <a:lnSpc>
                          <a:spcPts val="1400"/>
                        </a:lnSpc>
                        <a:spcAft>
                          <a:spcPts val="0"/>
                        </a:spcAft>
                      </a:pPr>
                      <a:r>
                        <a:rPr lang="zh-TW" sz="900" b="1" kern="0" dirty="0">
                          <a:latin typeface="微軟正黑體" pitchFamily="34" charset="-120"/>
                          <a:ea typeface="微軟正黑體" pitchFamily="34" charset="-120"/>
                          <a:cs typeface="Times New Roman"/>
                        </a:rPr>
                        <a:t>學習內容</a:t>
                      </a:r>
                      <a:endParaRPr lang="zh-TW" sz="900" b="1"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nSpc>
                          <a:spcPts val="1400"/>
                        </a:lnSpc>
                        <a:spcAft>
                          <a:spcPts val="0"/>
                        </a:spcAft>
                      </a:pPr>
                      <a:r>
                        <a:rPr lang="zh-TW" sz="900" kern="0" dirty="0">
                          <a:latin typeface="微軟正黑體" pitchFamily="34" charset="-120"/>
                          <a:ea typeface="微軟正黑體" pitchFamily="34" charset="-120"/>
                          <a:cs typeface="Times New Roman"/>
                        </a:rPr>
                        <a:t>資訊學群主要學習電腦的軟硬體結構、各種電腦作業系統的原理，進而了解各種電腦程式設計的方法、找出電腦程式的錯誤並加以修正。課程中更包括學習資訊系統的統整規劃與管理和電腦保密方法及電腦病毒防治。</a:t>
                      </a:r>
                      <a:endParaRPr lang="zh-TW" sz="900" kern="100" dirty="0">
                        <a:latin typeface="微軟正黑體" pitchFamily="34" charset="-120"/>
                        <a:ea typeface="微軟正黑體" pitchFamily="34" charset="-120"/>
                        <a:cs typeface="Times New Roman"/>
                      </a:endParaRPr>
                    </a:p>
                  </a:txBody>
                  <a:tcPr marL="19050" marR="19050" marT="20668" marB="20668">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211298">
                <a:tc>
                  <a:txBody>
                    <a:bodyPr/>
                    <a:lstStyle/>
                    <a:p>
                      <a:pPr algn="ctr">
                        <a:lnSpc>
                          <a:spcPts val="1400"/>
                        </a:lnSpc>
                        <a:spcAft>
                          <a:spcPts val="0"/>
                        </a:spcAft>
                      </a:pPr>
                      <a:r>
                        <a:rPr lang="zh-TW" sz="900" b="1" kern="0" dirty="0">
                          <a:latin typeface="微軟正黑體" pitchFamily="34" charset="-120"/>
                          <a:ea typeface="微軟正黑體" pitchFamily="34" charset="-120"/>
                          <a:cs typeface="Times New Roman"/>
                        </a:rPr>
                        <a:t>相關學群</a:t>
                      </a:r>
                      <a:endParaRPr lang="zh-TW" sz="900" b="1"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nSpc>
                          <a:spcPts val="1400"/>
                        </a:lnSpc>
                        <a:spcAft>
                          <a:spcPts val="0"/>
                        </a:spcAft>
                      </a:pPr>
                      <a:r>
                        <a:rPr lang="zh-TW" sz="900" kern="0" dirty="0">
                          <a:latin typeface="微軟正黑體" pitchFamily="34" charset="-120"/>
                          <a:ea typeface="微軟正黑體" pitchFamily="34" charset="-120"/>
                          <a:cs typeface="Times New Roman"/>
                        </a:rPr>
                        <a:t>工程學群、數理化學群</a:t>
                      </a:r>
                      <a:endParaRPr lang="zh-TW" sz="900"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211298">
                <a:tc>
                  <a:txBody>
                    <a:bodyPr/>
                    <a:lstStyle/>
                    <a:p>
                      <a:pPr algn="ctr">
                        <a:lnSpc>
                          <a:spcPts val="1400"/>
                        </a:lnSpc>
                        <a:spcAft>
                          <a:spcPts val="0"/>
                        </a:spcAft>
                      </a:pPr>
                      <a:r>
                        <a:rPr lang="zh-TW" sz="900" b="1" kern="0" dirty="0">
                          <a:latin typeface="微軟正黑體" pitchFamily="34" charset="-120"/>
                          <a:ea typeface="微軟正黑體" pitchFamily="34" charset="-120"/>
                          <a:cs typeface="Times New Roman"/>
                        </a:rPr>
                        <a:t>主要學類</a:t>
                      </a:r>
                      <a:endParaRPr lang="zh-TW" sz="900" b="1"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nSpc>
                          <a:spcPts val="1400"/>
                        </a:lnSpc>
                        <a:spcAft>
                          <a:spcPts val="0"/>
                        </a:spcAft>
                      </a:pPr>
                      <a:r>
                        <a:rPr lang="zh-TW" sz="900" kern="0" dirty="0">
                          <a:latin typeface="微軟正黑體" pitchFamily="34" charset="-120"/>
                          <a:ea typeface="微軟正黑體" pitchFamily="34" charset="-120"/>
                          <a:cs typeface="Times New Roman"/>
                        </a:rPr>
                        <a:t>資訊工程、資訊管理、數位設計、圖書資訊</a:t>
                      </a:r>
                      <a:endParaRPr lang="zh-TW" sz="900"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11298">
                <a:tc>
                  <a:txBody>
                    <a:bodyPr/>
                    <a:lstStyle/>
                    <a:p>
                      <a:pPr algn="ctr">
                        <a:lnSpc>
                          <a:spcPts val="1400"/>
                        </a:lnSpc>
                        <a:spcAft>
                          <a:spcPts val="0"/>
                        </a:spcAft>
                      </a:pPr>
                      <a:r>
                        <a:rPr lang="zh-TW" sz="900" b="1" kern="0" dirty="0">
                          <a:latin typeface="微軟正黑體" pitchFamily="34" charset="-120"/>
                          <a:ea typeface="微軟正黑體" pitchFamily="34" charset="-120"/>
                          <a:cs typeface="Times New Roman"/>
                        </a:rPr>
                        <a:t>興趣類型</a:t>
                      </a:r>
                      <a:endParaRPr lang="zh-TW" sz="900" b="1"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nSpc>
                          <a:spcPts val="1400"/>
                        </a:lnSpc>
                        <a:spcAft>
                          <a:spcPts val="0"/>
                        </a:spcAft>
                      </a:pPr>
                      <a:r>
                        <a:rPr lang="zh-TW" sz="900" kern="0" dirty="0">
                          <a:latin typeface="微軟正黑體" pitchFamily="34" charset="-120"/>
                          <a:ea typeface="微軟正黑體" pitchFamily="34" charset="-120"/>
                          <a:cs typeface="Times New Roman"/>
                        </a:rPr>
                        <a:t>實用型</a:t>
                      </a:r>
                      <a:r>
                        <a:rPr lang="en-US" sz="900" kern="0" dirty="0">
                          <a:latin typeface="微軟正黑體" pitchFamily="34" charset="-120"/>
                          <a:ea typeface="微軟正黑體" pitchFamily="34" charset="-120"/>
                          <a:cs typeface="Times New Roman"/>
                        </a:rPr>
                        <a:t>(R)</a:t>
                      </a:r>
                      <a:r>
                        <a:rPr lang="zh-TW" sz="900" kern="0" dirty="0">
                          <a:latin typeface="微軟正黑體" pitchFamily="34" charset="-120"/>
                          <a:ea typeface="微軟正黑體" pitchFamily="34" charset="-120"/>
                          <a:cs typeface="Times New Roman"/>
                        </a:rPr>
                        <a:t>、研究型</a:t>
                      </a:r>
                      <a:r>
                        <a:rPr lang="en-US" sz="900" kern="0" dirty="0">
                          <a:latin typeface="微軟正黑體" pitchFamily="34" charset="-120"/>
                          <a:ea typeface="微軟正黑體" pitchFamily="34" charset="-120"/>
                          <a:cs typeface="Times New Roman"/>
                        </a:rPr>
                        <a:t>(I)</a:t>
                      </a:r>
                      <a:endParaRPr lang="zh-TW" sz="900"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211298">
                <a:tc>
                  <a:txBody>
                    <a:bodyPr/>
                    <a:lstStyle/>
                    <a:p>
                      <a:pPr algn="ctr">
                        <a:lnSpc>
                          <a:spcPts val="1400"/>
                        </a:lnSpc>
                        <a:spcAft>
                          <a:spcPts val="0"/>
                        </a:spcAft>
                      </a:pPr>
                      <a:r>
                        <a:rPr lang="zh-TW" sz="900" b="1" kern="0" dirty="0">
                          <a:latin typeface="微軟正黑體" pitchFamily="34" charset="-120"/>
                          <a:ea typeface="微軟正黑體" pitchFamily="34" charset="-120"/>
                          <a:cs typeface="Times New Roman"/>
                        </a:rPr>
                        <a:t>知識領域</a:t>
                      </a:r>
                      <a:endParaRPr lang="zh-TW" sz="900" b="1"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nSpc>
                          <a:spcPts val="1400"/>
                        </a:lnSpc>
                        <a:spcAft>
                          <a:spcPts val="0"/>
                        </a:spcAft>
                      </a:pPr>
                      <a:r>
                        <a:rPr lang="zh-TW" sz="900" kern="0" dirty="0">
                          <a:latin typeface="微軟正黑體" pitchFamily="34" charset="-120"/>
                          <a:ea typeface="微軟正黑體" pitchFamily="34" charset="-120"/>
                          <a:cs typeface="Times New Roman"/>
                        </a:rPr>
                        <a:t>數學、資訊與電子、網路與電信、工程與科技、傳播與媒體</a:t>
                      </a:r>
                      <a:endParaRPr lang="zh-TW" sz="900"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211298">
                <a:tc>
                  <a:txBody>
                    <a:bodyPr/>
                    <a:lstStyle/>
                    <a:p>
                      <a:pPr algn="ctr">
                        <a:lnSpc>
                          <a:spcPts val="1400"/>
                        </a:lnSpc>
                        <a:spcAft>
                          <a:spcPts val="0"/>
                        </a:spcAft>
                      </a:pPr>
                      <a:r>
                        <a:rPr lang="zh-TW" sz="900" b="1" kern="0" dirty="0">
                          <a:latin typeface="微軟正黑體" pitchFamily="34" charset="-120"/>
                          <a:ea typeface="微軟正黑體" pitchFamily="34" charset="-120"/>
                          <a:cs typeface="Times New Roman"/>
                        </a:rPr>
                        <a:t>重要學科</a:t>
                      </a:r>
                      <a:endParaRPr lang="zh-TW" sz="900" b="1"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nSpc>
                          <a:spcPts val="1400"/>
                        </a:lnSpc>
                        <a:spcAft>
                          <a:spcPts val="0"/>
                        </a:spcAft>
                      </a:pPr>
                      <a:r>
                        <a:rPr lang="zh-TW" sz="900" kern="0" dirty="0">
                          <a:latin typeface="微軟正黑體" pitchFamily="34" charset="-120"/>
                          <a:ea typeface="微軟正黑體" pitchFamily="34" charset="-120"/>
                          <a:cs typeface="Times New Roman"/>
                        </a:rPr>
                        <a:t>數學、物理、理科、數理</a:t>
                      </a:r>
                      <a:endParaRPr lang="zh-TW" sz="900"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211298">
                <a:tc>
                  <a:txBody>
                    <a:bodyPr/>
                    <a:lstStyle/>
                    <a:p>
                      <a:pPr algn="ctr">
                        <a:lnSpc>
                          <a:spcPts val="1400"/>
                        </a:lnSpc>
                        <a:spcAft>
                          <a:spcPts val="0"/>
                        </a:spcAft>
                      </a:pPr>
                      <a:r>
                        <a:rPr lang="zh-TW" sz="900" b="1" kern="0" dirty="0">
                          <a:latin typeface="微軟正黑體" pitchFamily="34" charset="-120"/>
                          <a:ea typeface="微軟正黑體" pitchFamily="34" charset="-120"/>
                          <a:cs typeface="Times New Roman"/>
                        </a:rPr>
                        <a:t>重要能力</a:t>
                      </a:r>
                      <a:endParaRPr lang="zh-TW" sz="900" b="1"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nSpc>
                          <a:spcPts val="1400"/>
                        </a:lnSpc>
                        <a:spcAft>
                          <a:spcPts val="0"/>
                        </a:spcAft>
                      </a:pPr>
                      <a:r>
                        <a:rPr lang="zh-TW" sz="900" kern="0" dirty="0">
                          <a:latin typeface="微軟正黑體" pitchFamily="34" charset="-120"/>
                          <a:ea typeface="微軟正黑體" pitchFamily="34" charset="-120"/>
                          <a:cs typeface="Times New Roman"/>
                        </a:rPr>
                        <a:t>閱讀能力、計算能力、科學能力、抽象推理</a:t>
                      </a:r>
                      <a:endParaRPr lang="zh-TW" sz="900"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404200">
                <a:tc>
                  <a:txBody>
                    <a:bodyPr/>
                    <a:lstStyle/>
                    <a:p>
                      <a:pPr algn="ctr">
                        <a:lnSpc>
                          <a:spcPts val="1400"/>
                        </a:lnSpc>
                        <a:spcAft>
                          <a:spcPts val="0"/>
                        </a:spcAft>
                      </a:pPr>
                      <a:r>
                        <a:rPr lang="zh-TW" sz="900" b="1" kern="0" dirty="0">
                          <a:latin typeface="微軟正黑體" pitchFamily="34" charset="-120"/>
                          <a:ea typeface="微軟正黑體" pitchFamily="34" charset="-120"/>
                          <a:cs typeface="Times New Roman"/>
                        </a:rPr>
                        <a:t>生涯發展</a:t>
                      </a:r>
                      <a:endParaRPr lang="zh-TW" sz="900" b="1"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nSpc>
                          <a:spcPts val="1400"/>
                        </a:lnSpc>
                        <a:spcAft>
                          <a:spcPts val="0"/>
                        </a:spcAft>
                      </a:pPr>
                      <a:r>
                        <a:rPr lang="zh-TW" sz="900" kern="0" dirty="0">
                          <a:latin typeface="微軟正黑體" pitchFamily="34" charset="-120"/>
                          <a:ea typeface="微軟正黑體" pitchFamily="34" charset="-120"/>
                          <a:cs typeface="Times New Roman"/>
                        </a:rPr>
                        <a:t>程式設計師、資訊系統分析師、資訊管理人員、資訊產品研發人員、網路管理工程師、電子商務設計師、多媒體設計師、電腦遊戲設計師等。</a:t>
                      </a:r>
                      <a:endParaRPr lang="zh-TW" sz="900" kern="100" dirty="0">
                        <a:latin typeface="微軟正黑體" pitchFamily="34" charset="-120"/>
                        <a:ea typeface="微軟正黑體" pitchFamily="34" charset="-120"/>
                        <a:cs typeface="Times New Roman"/>
                      </a:endParaRPr>
                    </a:p>
                  </a:txBody>
                  <a:tcPr marL="19050" marR="19050" marT="20668" marB="20668"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bl>
          </a:graphicData>
        </a:graphic>
      </p:graphicFrame>
      <p:sp>
        <p:nvSpPr>
          <p:cNvPr id="5" name="標題 1">
            <a:extLst>
              <a:ext uri="{FF2B5EF4-FFF2-40B4-BE49-F238E27FC236}">
                <a16:creationId xmlns="" xmlns:a16="http://schemas.microsoft.com/office/drawing/2014/main" id="{50A04BCC-CE8A-4CB3-87D3-D71D430DA65B}"/>
              </a:ext>
            </a:extLst>
          </p:cNvPr>
          <p:cNvSpPr txBox="1">
            <a:spLocks/>
          </p:cNvSpPr>
          <p:nvPr/>
        </p:nvSpPr>
        <p:spPr>
          <a:xfrm>
            <a:off x="1524000" y="0"/>
            <a:ext cx="9144000" cy="939800"/>
          </a:xfrm>
          <a:prstGeom prst="rect">
            <a:avLst/>
          </a:prstGeom>
          <a:solidFill>
            <a:schemeClr val="accent1">
              <a:lumMod val="20000"/>
              <a:lumOff val="80000"/>
            </a:schemeClr>
          </a:solidFill>
        </p:spPr>
        <p:txBody>
          <a:bodyPr anchor="ctr">
            <a:normAutofit/>
          </a:bodyPr>
          <a:lstStyle/>
          <a:p>
            <a:pPr algn="ctr">
              <a:defRPr/>
            </a:pPr>
            <a:r>
              <a:rPr lang="en-US" altLang="zh-TW" sz="4400" dirty="0" smtClean="0">
                <a:latin typeface="微軟正黑體" pitchFamily="34" charset="-120"/>
                <a:ea typeface="微軟正黑體" pitchFamily="34" charset="-120"/>
                <a:cs typeface="+mj-cs"/>
              </a:rPr>
              <a:t>18</a:t>
            </a:r>
            <a:r>
              <a:rPr lang="zh-TW" altLang="en-US" sz="4400" dirty="0" smtClean="0">
                <a:latin typeface="微軟正黑體" pitchFamily="34" charset="-120"/>
                <a:ea typeface="微軟正黑體" pitchFamily="34" charset="-120"/>
                <a:cs typeface="+mj-cs"/>
              </a:rPr>
              <a:t>學</a:t>
            </a:r>
            <a:r>
              <a:rPr lang="zh-TW" altLang="en-US" sz="4400" dirty="0">
                <a:latin typeface="微軟正黑體" pitchFamily="34" charset="-120"/>
                <a:ea typeface="微軟正黑體" pitchFamily="34" charset="-120"/>
                <a:cs typeface="+mj-cs"/>
              </a:rPr>
              <a:t>群</a:t>
            </a:r>
            <a:r>
              <a:rPr lang="zh-TW" altLang="en-US" sz="4400" dirty="0" smtClean="0">
                <a:latin typeface="微軟正黑體" pitchFamily="34" charset="-120"/>
                <a:ea typeface="微軟正黑體" pitchFamily="34" charset="-120"/>
                <a:cs typeface="+mj-cs"/>
              </a:rPr>
              <a:t>簡介</a:t>
            </a:r>
            <a:r>
              <a:rPr lang="zh-TW" altLang="en-US" sz="2800" dirty="0" smtClean="0">
                <a:latin typeface="微軟正黑體" pitchFamily="34" charset="-120"/>
                <a:ea typeface="微軟正黑體" pitchFamily="34" charset="-120"/>
                <a:cs typeface="+mj-cs"/>
              </a:rPr>
              <a:t>（手冊</a:t>
            </a:r>
            <a:r>
              <a:rPr lang="en-US" altLang="zh-TW" sz="2800" dirty="0" smtClean="0">
                <a:latin typeface="微軟正黑體" pitchFamily="34" charset="-120"/>
                <a:ea typeface="微軟正黑體" pitchFamily="34" charset="-120"/>
                <a:cs typeface="+mj-cs"/>
              </a:rPr>
              <a:t>31</a:t>
            </a:r>
            <a:r>
              <a:rPr lang="zh-TW" altLang="en-US" sz="2800" dirty="0" smtClean="0">
                <a:latin typeface="微軟正黑體" pitchFamily="34" charset="-120"/>
                <a:ea typeface="微軟正黑體" pitchFamily="34" charset="-120"/>
                <a:cs typeface="+mj-cs"/>
              </a:rPr>
              <a:t>～</a:t>
            </a:r>
            <a:r>
              <a:rPr lang="en-US" altLang="zh-TW" sz="2800" dirty="0" smtClean="0">
                <a:latin typeface="微軟正黑體" pitchFamily="34" charset="-120"/>
                <a:ea typeface="微軟正黑體" pitchFamily="34" charset="-120"/>
                <a:cs typeface="+mj-cs"/>
              </a:rPr>
              <a:t>36</a:t>
            </a:r>
            <a:r>
              <a:rPr lang="zh-TW" altLang="en-US" sz="2800" dirty="0" smtClean="0">
                <a:latin typeface="微軟正黑體" pitchFamily="34" charset="-120"/>
                <a:ea typeface="微軟正黑體" pitchFamily="34" charset="-120"/>
                <a:cs typeface="+mj-cs"/>
              </a:rPr>
              <a:t>頁）</a:t>
            </a:r>
            <a:endParaRPr lang="zh-TW" altLang="en-US" sz="2800" dirty="0">
              <a:latin typeface="微軟正黑體" pitchFamily="34" charset="-120"/>
              <a:ea typeface="微軟正黑體" pitchFamily="34" charset="-120"/>
              <a:cs typeface="+mj-cs"/>
            </a:endParaRPr>
          </a:p>
        </p:txBody>
      </p:sp>
      <p:sp>
        <p:nvSpPr>
          <p:cNvPr id="38947" name="文字方塊 5">
            <a:extLst>
              <a:ext uri="{FF2B5EF4-FFF2-40B4-BE49-F238E27FC236}">
                <a16:creationId xmlns="" xmlns:a16="http://schemas.microsoft.com/office/drawing/2014/main" id="{6092F3DB-AE0D-4C97-93F9-A2B9D507C782}"/>
              </a:ext>
            </a:extLst>
          </p:cNvPr>
          <p:cNvSpPr txBox="1">
            <a:spLocks noChangeArrowheads="1"/>
          </p:cNvSpPr>
          <p:nvPr/>
        </p:nvSpPr>
        <p:spPr bwMode="auto">
          <a:xfrm>
            <a:off x="1738313" y="1071563"/>
            <a:ext cx="33575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sz="2400" b="1">
              <a:latin typeface="微軟正黑體" panose="020B0604030504040204" pitchFamily="34" charset="-120"/>
              <a:ea typeface="微軟正黑體" panose="020B0604030504040204" pitchFamily="34" charset="-120"/>
            </a:endParaRPr>
          </a:p>
        </p:txBody>
      </p:sp>
      <p:graphicFrame>
        <p:nvGraphicFramePr>
          <p:cNvPr id="8" name="表格 7">
            <a:extLst>
              <a:ext uri="{FF2B5EF4-FFF2-40B4-BE49-F238E27FC236}">
                <a16:creationId xmlns="" xmlns:a16="http://schemas.microsoft.com/office/drawing/2014/main" id="{37893FC1-1004-45B5-906C-C0B66588EC0B}"/>
              </a:ext>
            </a:extLst>
          </p:cNvPr>
          <p:cNvGraphicFramePr>
            <a:graphicFrameLocks noGrp="1"/>
          </p:cNvGraphicFramePr>
          <p:nvPr/>
        </p:nvGraphicFramePr>
        <p:xfrm>
          <a:off x="6167438" y="1000126"/>
          <a:ext cx="4214812" cy="4849817"/>
        </p:xfrm>
        <a:graphic>
          <a:graphicData uri="http://schemas.openxmlformats.org/drawingml/2006/table">
            <a:tbl>
              <a:tblPr/>
              <a:tblGrid>
                <a:gridCol w="747790">
                  <a:extLst>
                    <a:ext uri="{9D8B030D-6E8A-4147-A177-3AD203B41FA5}">
                      <a16:colId xmlns="" xmlns:a16="http://schemas.microsoft.com/office/drawing/2014/main" val="20000"/>
                    </a:ext>
                  </a:extLst>
                </a:gridCol>
                <a:gridCol w="611828">
                  <a:extLst>
                    <a:ext uri="{9D8B030D-6E8A-4147-A177-3AD203B41FA5}">
                      <a16:colId xmlns="" xmlns:a16="http://schemas.microsoft.com/office/drawing/2014/main" val="20001"/>
                    </a:ext>
                  </a:extLst>
                </a:gridCol>
                <a:gridCol w="2855194">
                  <a:extLst>
                    <a:ext uri="{9D8B030D-6E8A-4147-A177-3AD203B41FA5}">
                      <a16:colId xmlns="" xmlns:a16="http://schemas.microsoft.com/office/drawing/2014/main" val="20002"/>
                    </a:ext>
                  </a:extLst>
                </a:gridCol>
              </a:tblGrid>
              <a:tr h="286444">
                <a:tc gridSpan="3">
                  <a:txBody>
                    <a:bodyPr/>
                    <a:lstStyle/>
                    <a:p>
                      <a:pPr algn="l">
                        <a:lnSpc>
                          <a:spcPts val="2100"/>
                        </a:lnSpc>
                        <a:spcAft>
                          <a:spcPts val="0"/>
                        </a:spcAft>
                      </a:pPr>
                      <a:r>
                        <a:rPr lang="zh-TW" altLang="en-US" sz="1200" b="1" kern="100" dirty="0">
                          <a:latin typeface="微軟正黑體" pitchFamily="34" charset="-120"/>
                          <a:ea typeface="微軟正黑體" pitchFamily="34" charset="-120"/>
                          <a:cs typeface="Times New Roman"/>
                        </a:rPr>
                        <a:t>二、工程學群</a:t>
                      </a:r>
                      <a:endParaRPr lang="zh-TW" sz="1200" b="1"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pPr algn="ctr">
                        <a:lnSpc>
                          <a:spcPts val="2100"/>
                        </a:lnSpc>
                        <a:spcAft>
                          <a:spcPts val="0"/>
                        </a:spcAft>
                      </a:pPr>
                      <a:endParaRPr lang="zh-TW" sz="800" kern="100">
                        <a:latin typeface="微軟正黑體" pitchFamily="34" charset="-120"/>
                        <a:ea typeface="微軟正黑體" pitchFamily="34" charset="-120"/>
                        <a:cs typeface="Times New Roman"/>
                      </a:endParaRPr>
                    </a:p>
                  </a:txBody>
                  <a:tcPr marL="9864" marR="9864" marT="9864" marB="98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 xmlns:a16="http://schemas.microsoft.com/office/drawing/2014/main" val="10000"/>
                  </a:ext>
                </a:extLst>
              </a:tr>
              <a:tr h="375349">
                <a:tc rowSpan="5">
                  <a:txBody>
                    <a:bodyPr/>
                    <a:lstStyle/>
                    <a:p>
                      <a:pPr algn="ctr">
                        <a:lnSpc>
                          <a:spcPts val="1400"/>
                        </a:lnSpc>
                        <a:spcAft>
                          <a:spcPts val="0"/>
                        </a:spcAft>
                      </a:pPr>
                      <a:r>
                        <a:rPr lang="zh-TW" sz="800" b="1" kern="0" dirty="0">
                          <a:latin typeface="微軟正黑體" pitchFamily="34" charset="-120"/>
                          <a:ea typeface="微軟正黑體" pitchFamily="34" charset="-120"/>
                          <a:cs typeface="Times New Roman"/>
                        </a:rPr>
                        <a:t>學習內容</a:t>
                      </a:r>
                      <a:endParaRPr lang="zh-TW" sz="800" b="1"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lnSpc>
                          <a:spcPts val="1400"/>
                        </a:lnSpc>
                        <a:spcAft>
                          <a:spcPts val="0"/>
                        </a:spcAft>
                      </a:pPr>
                      <a:r>
                        <a:rPr lang="zh-TW" sz="800" kern="0" dirty="0">
                          <a:latin typeface="微軟正黑體" pitchFamily="34" charset="-120"/>
                          <a:ea typeface="微軟正黑體" pitchFamily="34" charset="-120"/>
                          <a:cs typeface="Times New Roman"/>
                        </a:rPr>
                        <a:t>電機電子</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a:lnSpc>
                          <a:spcPts val="1400"/>
                        </a:lnSpc>
                        <a:spcAft>
                          <a:spcPts val="0"/>
                        </a:spcAft>
                      </a:pPr>
                      <a:r>
                        <a:rPr lang="zh-TW" sz="800" kern="0" dirty="0">
                          <a:latin typeface="微軟正黑體" pitchFamily="34" charset="-120"/>
                          <a:ea typeface="微軟正黑體" pitchFamily="34" charset="-120"/>
                          <a:cs typeface="Times New Roman"/>
                        </a:rPr>
                        <a:t>包括電路的基本結構與構造、電子零件的功能及原理、設計與測試積體電路、電子零件組成機器設備、通訊器材的技術等。</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75349">
                <a:tc vMerge="1">
                  <a:txBody>
                    <a:bodyPr/>
                    <a:lstStyle/>
                    <a:p>
                      <a:endParaRPr lang="zh-TW" altLang="en-US"/>
                    </a:p>
                  </a:txBody>
                  <a:tcPr/>
                </a:tc>
                <a:tc>
                  <a:txBody>
                    <a:bodyPr/>
                    <a:lstStyle/>
                    <a:p>
                      <a:pPr algn="ctr">
                        <a:lnSpc>
                          <a:spcPts val="1400"/>
                        </a:lnSpc>
                        <a:spcAft>
                          <a:spcPts val="0"/>
                        </a:spcAft>
                      </a:pPr>
                      <a:r>
                        <a:rPr lang="zh-TW" sz="800" kern="0" dirty="0">
                          <a:latin typeface="微軟正黑體" pitchFamily="34" charset="-120"/>
                          <a:ea typeface="微軟正黑體" pitchFamily="34" charset="-120"/>
                          <a:cs typeface="Times New Roman"/>
                        </a:rPr>
                        <a:t>機械工程</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a:lnSpc>
                          <a:spcPts val="1400"/>
                        </a:lnSpc>
                        <a:spcAft>
                          <a:spcPts val="0"/>
                        </a:spcAft>
                      </a:pPr>
                      <a:r>
                        <a:rPr lang="zh-TW" sz="800" kern="0" dirty="0">
                          <a:latin typeface="微軟正黑體" pitchFamily="34" charset="-120"/>
                          <a:ea typeface="微軟正黑體" pitchFamily="34" charset="-120"/>
                          <a:cs typeface="Times New Roman"/>
                        </a:rPr>
                        <a:t>包括機械材料與加工方式、機械作用原理、飛機船舶的結構、機械設計與製作、發動機原理等。</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75349">
                <a:tc vMerge="1">
                  <a:txBody>
                    <a:bodyPr/>
                    <a:lstStyle/>
                    <a:p>
                      <a:endParaRPr lang="zh-TW" altLang="en-US"/>
                    </a:p>
                  </a:txBody>
                  <a:tcPr/>
                </a:tc>
                <a:tc>
                  <a:txBody>
                    <a:bodyPr/>
                    <a:lstStyle/>
                    <a:p>
                      <a:pPr algn="ctr">
                        <a:lnSpc>
                          <a:spcPts val="1400"/>
                        </a:lnSpc>
                        <a:spcAft>
                          <a:spcPts val="0"/>
                        </a:spcAft>
                      </a:pPr>
                      <a:r>
                        <a:rPr lang="zh-TW" sz="800" kern="0" dirty="0">
                          <a:latin typeface="微軟正黑體" pitchFamily="34" charset="-120"/>
                          <a:ea typeface="微軟正黑體" pitchFamily="34" charset="-120"/>
                          <a:cs typeface="Times New Roman"/>
                        </a:rPr>
                        <a:t>土木工程</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a:lnSpc>
                          <a:spcPts val="1400"/>
                        </a:lnSpc>
                        <a:spcAft>
                          <a:spcPts val="0"/>
                        </a:spcAft>
                      </a:pPr>
                      <a:r>
                        <a:rPr lang="zh-TW" sz="800" kern="0" dirty="0">
                          <a:latin typeface="微軟正黑體" pitchFamily="34" charset="-120"/>
                          <a:ea typeface="微軟正黑體" pitchFamily="34" charset="-120"/>
                          <a:cs typeface="Times New Roman"/>
                        </a:rPr>
                        <a:t>包括規劃設計興建與管理橋樑道路及建築物、各種土木工程材料、繪製工程藍圖、灌溉工程與水土保持等。</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553157">
                <a:tc vMerge="1">
                  <a:txBody>
                    <a:bodyPr/>
                    <a:lstStyle/>
                    <a:p>
                      <a:endParaRPr lang="zh-TW" altLang="en-US"/>
                    </a:p>
                  </a:txBody>
                  <a:tcPr/>
                </a:tc>
                <a:tc>
                  <a:txBody>
                    <a:bodyPr/>
                    <a:lstStyle/>
                    <a:p>
                      <a:pPr algn="ctr">
                        <a:lnSpc>
                          <a:spcPts val="1400"/>
                        </a:lnSpc>
                        <a:spcAft>
                          <a:spcPts val="0"/>
                        </a:spcAft>
                      </a:pPr>
                      <a:r>
                        <a:rPr lang="zh-TW" sz="800" kern="0" dirty="0">
                          <a:latin typeface="微軟正黑體" pitchFamily="34" charset="-120"/>
                          <a:ea typeface="微軟正黑體" pitchFamily="34" charset="-120"/>
                          <a:cs typeface="Times New Roman"/>
                        </a:rPr>
                        <a:t>化學工程</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a:lnSpc>
                          <a:spcPts val="1400"/>
                        </a:lnSpc>
                        <a:spcAft>
                          <a:spcPts val="0"/>
                        </a:spcAft>
                      </a:pPr>
                      <a:r>
                        <a:rPr lang="zh-TW" sz="800" kern="0" dirty="0">
                          <a:latin typeface="微軟正黑體" pitchFamily="34" charset="-120"/>
                          <a:ea typeface="微軟正黑體" pitchFamily="34" charset="-120"/>
                          <a:cs typeface="Times New Roman"/>
                        </a:rPr>
                        <a:t>包括化學工業的程序控制與設計、高分子材料的成份與加工、化工產品製造過程的能量需求、觸媒的作用原理、化學平衡定律等。</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75349">
                <a:tc vMerge="1">
                  <a:txBody>
                    <a:bodyPr/>
                    <a:lstStyle/>
                    <a:p>
                      <a:endParaRPr lang="zh-TW" altLang="en-US"/>
                    </a:p>
                  </a:txBody>
                  <a:tcPr/>
                </a:tc>
                <a:tc>
                  <a:txBody>
                    <a:bodyPr/>
                    <a:lstStyle/>
                    <a:p>
                      <a:pPr algn="ctr">
                        <a:lnSpc>
                          <a:spcPts val="1400"/>
                        </a:lnSpc>
                        <a:spcAft>
                          <a:spcPts val="0"/>
                        </a:spcAft>
                      </a:pPr>
                      <a:r>
                        <a:rPr lang="zh-TW" sz="800" kern="0" dirty="0">
                          <a:latin typeface="微軟正黑體" pitchFamily="34" charset="-120"/>
                          <a:ea typeface="微軟正黑體" pitchFamily="34" charset="-120"/>
                          <a:cs typeface="Times New Roman"/>
                        </a:rPr>
                        <a:t>材料工程</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a:lnSpc>
                          <a:spcPts val="1400"/>
                        </a:lnSpc>
                        <a:spcAft>
                          <a:spcPts val="0"/>
                        </a:spcAft>
                      </a:pPr>
                      <a:r>
                        <a:rPr lang="zh-TW" sz="800" kern="0" dirty="0">
                          <a:latin typeface="微軟正黑體" pitchFamily="34" charset="-120"/>
                          <a:ea typeface="微軟正黑體" pitchFamily="34" charset="-120"/>
                          <a:cs typeface="Times New Roman"/>
                        </a:rPr>
                        <a:t>包括電子、陶瓷、金屬、高分子等材料的理論基礎、製程、加工與分析檢測，提昇高科技產值及發揮技術密集效果。</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197539">
                <a:tc>
                  <a:txBody>
                    <a:bodyPr/>
                    <a:lstStyle/>
                    <a:p>
                      <a:pPr algn="ctr">
                        <a:lnSpc>
                          <a:spcPts val="1400"/>
                        </a:lnSpc>
                        <a:spcAft>
                          <a:spcPts val="0"/>
                        </a:spcAft>
                      </a:pPr>
                      <a:r>
                        <a:rPr lang="zh-TW" sz="800" b="1" kern="0" dirty="0">
                          <a:latin typeface="微軟正黑體" pitchFamily="34" charset="-120"/>
                          <a:ea typeface="微軟正黑體" pitchFamily="34" charset="-120"/>
                          <a:cs typeface="Times New Roman"/>
                        </a:rPr>
                        <a:t>相關學群</a:t>
                      </a:r>
                      <a:endParaRPr lang="zh-TW" sz="800" b="1"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gridSpan="2">
                  <a:txBody>
                    <a:bodyPr/>
                    <a:lstStyle/>
                    <a:p>
                      <a:pPr>
                        <a:lnSpc>
                          <a:spcPts val="1400"/>
                        </a:lnSpc>
                        <a:spcAft>
                          <a:spcPts val="0"/>
                        </a:spcAft>
                      </a:pPr>
                      <a:r>
                        <a:rPr lang="zh-TW" sz="800" kern="0" dirty="0">
                          <a:latin typeface="微軟正黑體" pitchFamily="34" charset="-120"/>
                          <a:ea typeface="微軟正黑體" pitchFamily="34" charset="-120"/>
                          <a:cs typeface="Times New Roman"/>
                        </a:rPr>
                        <a:t>資訊學群、數理化學群</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 xmlns:a16="http://schemas.microsoft.com/office/drawing/2014/main" val="10006"/>
                  </a:ext>
                </a:extLst>
              </a:tr>
              <a:tr h="197539">
                <a:tc>
                  <a:txBody>
                    <a:bodyPr/>
                    <a:lstStyle/>
                    <a:p>
                      <a:pPr algn="ctr">
                        <a:lnSpc>
                          <a:spcPts val="1400"/>
                        </a:lnSpc>
                        <a:spcAft>
                          <a:spcPts val="0"/>
                        </a:spcAft>
                      </a:pPr>
                      <a:r>
                        <a:rPr lang="zh-TW" sz="800" b="1" kern="0" dirty="0">
                          <a:latin typeface="微軟正黑體" pitchFamily="34" charset="-120"/>
                          <a:ea typeface="微軟正黑體" pitchFamily="34" charset="-120"/>
                          <a:cs typeface="Times New Roman"/>
                        </a:rPr>
                        <a:t>興趣類型</a:t>
                      </a:r>
                      <a:endParaRPr lang="zh-TW" sz="800" b="1"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gridSpan="2">
                  <a:txBody>
                    <a:bodyPr/>
                    <a:lstStyle/>
                    <a:p>
                      <a:pPr>
                        <a:lnSpc>
                          <a:spcPts val="1400"/>
                        </a:lnSpc>
                        <a:spcAft>
                          <a:spcPts val="0"/>
                        </a:spcAft>
                      </a:pPr>
                      <a:r>
                        <a:rPr lang="zh-TW" sz="800" kern="0" dirty="0">
                          <a:latin typeface="微軟正黑體" pitchFamily="34" charset="-120"/>
                          <a:ea typeface="微軟正黑體" pitchFamily="34" charset="-120"/>
                          <a:cs typeface="Times New Roman"/>
                        </a:rPr>
                        <a:t>實用型</a:t>
                      </a:r>
                      <a:r>
                        <a:rPr lang="en-US" sz="800" kern="0" dirty="0">
                          <a:latin typeface="微軟正黑體" pitchFamily="34" charset="-120"/>
                          <a:ea typeface="微軟正黑體" pitchFamily="34" charset="-120"/>
                          <a:cs typeface="Times New Roman"/>
                        </a:rPr>
                        <a:t>(R)</a:t>
                      </a:r>
                      <a:r>
                        <a:rPr lang="zh-TW" sz="800" kern="0" dirty="0">
                          <a:latin typeface="微軟正黑體" pitchFamily="34" charset="-120"/>
                          <a:ea typeface="微軟正黑體" pitchFamily="34" charset="-120"/>
                          <a:cs typeface="Times New Roman"/>
                        </a:rPr>
                        <a:t>、研究型</a:t>
                      </a:r>
                      <a:r>
                        <a:rPr lang="en-US" sz="800" kern="0" dirty="0">
                          <a:latin typeface="微軟正黑體" pitchFamily="34" charset="-120"/>
                          <a:ea typeface="微軟正黑體" pitchFamily="34" charset="-120"/>
                          <a:cs typeface="Times New Roman"/>
                        </a:rPr>
                        <a:t>(I)</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 xmlns:a16="http://schemas.microsoft.com/office/drawing/2014/main" val="10007"/>
                  </a:ext>
                </a:extLst>
              </a:tr>
              <a:tr h="197539">
                <a:tc>
                  <a:txBody>
                    <a:bodyPr/>
                    <a:lstStyle/>
                    <a:p>
                      <a:pPr algn="ctr">
                        <a:lnSpc>
                          <a:spcPts val="1400"/>
                        </a:lnSpc>
                        <a:spcAft>
                          <a:spcPts val="0"/>
                        </a:spcAft>
                      </a:pPr>
                      <a:r>
                        <a:rPr lang="zh-TW" sz="800" b="1" kern="0" dirty="0">
                          <a:latin typeface="微軟正黑體" pitchFamily="34" charset="-120"/>
                          <a:ea typeface="微軟正黑體" pitchFamily="34" charset="-120"/>
                          <a:cs typeface="Times New Roman"/>
                        </a:rPr>
                        <a:t>知識領域</a:t>
                      </a:r>
                      <a:endParaRPr lang="zh-TW" sz="800" b="1"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gridSpan="2">
                  <a:txBody>
                    <a:bodyPr/>
                    <a:lstStyle/>
                    <a:p>
                      <a:pPr>
                        <a:lnSpc>
                          <a:spcPts val="1400"/>
                        </a:lnSpc>
                        <a:spcAft>
                          <a:spcPts val="0"/>
                        </a:spcAft>
                      </a:pPr>
                      <a:r>
                        <a:rPr lang="zh-TW" sz="800" kern="0" dirty="0">
                          <a:latin typeface="微軟正黑體" pitchFamily="34" charset="-120"/>
                          <a:ea typeface="微軟正黑體" pitchFamily="34" charset="-120"/>
                          <a:cs typeface="Times New Roman"/>
                        </a:rPr>
                        <a:t>數學、物理、資訊與電子、工程與科技、機械、建築與營建</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 xmlns:a16="http://schemas.microsoft.com/office/drawing/2014/main" val="10008"/>
                  </a:ext>
                </a:extLst>
              </a:tr>
              <a:tr h="197539">
                <a:tc>
                  <a:txBody>
                    <a:bodyPr/>
                    <a:lstStyle/>
                    <a:p>
                      <a:pPr algn="ctr">
                        <a:lnSpc>
                          <a:spcPts val="1400"/>
                        </a:lnSpc>
                        <a:spcAft>
                          <a:spcPts val="0"/>
                        </a:spcAft>
                      </a:pPr>
                      <a:r>
                        <a:rPr lang="zh-TW" sz="800" b="1" kern="0" dirty="0">
                          <a:latin typeface="微軟正黑體" pitchFamily="34" charset="-120"/>
                          <a:ea typeface="微軟正黑體" pitchFamily="34" charset="-120"/>
                          <a:cs typeface="Times New Roman"/>
                        </a:rPr>
                        <a:t>重要學科</a:t>
                      </a:r>
                      <a:endParaRPr lang="zh-TW" sz="800" b="1"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gridSpan="2">
                  <a:txBody>
                    <a:bodyPr/>
                    <a:lstStyle/>
                    <a:p>
                      <a:pPr>
                        <a:lnSpc>
                          <a:spcPts val="1400"/>
                        </a:lnSpc>
                        <a:spcAft>
                          <a:spcPts val="0"/>
                        </a:spcAft>
                      </a:pPr>
                      <a:r>
                        <a:rPr lang="zh-TW" sz="800" kern="0" dirty="0">
                          <a:latin typeface="微軟正黑體" pitchFamily="34" charset="-120"/>
                          <a:ea typeface="微軟正黑體" pitchFamily="34" charset="-120"/>
                          <a:cs typeface="Times New Roman"/>
                        </a:rPr>
                        <a:t>數學、物理、化學、理科、數理</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 xmlns:a16="http://schemas.microsoft.com/office/drawing/2014/main" val="10009"/>
                  </a:ext>
                </a:extLst>
              </a:tr>
              <a:tr h="197539">
                <a:tc>
                  <a:txBody>
                    <a:bodyPr/>
                    <a:lstStyle/>
                    <a:p>
                      <a:pPr algn="ctr">
                        <a:lnSpc>
                          <a:spcPts val="1400"/>
                        </a:lnSpc>
                        <a:spcAft>
                          <a:spcPts val="0"/>
                        </a:spcAft>
                      </a:pPr>
                      <a:r>
                        <a:rPr lang="zh-TW" sz="800" b="1" kern="0" dirty="0">
                          <a:latin typeface="微軟正黑體" pitchFamily="34" charset="-120"/>
                          <a:ea typeface="微軟正黑體" pitchFamily="34" charset="-120"/>
                          <a:cs typeface="Times New Roman"/>
                        </a:rPr>
                        <a:t>重要能力</a:t>
                      </a:r>
                      <a:endParaRPr lang="zh-TW" sz="800" b="1"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gridSpan="2">
                  <a:txBody>
                    <a:bodyPr/>
                    <a:lstStyle/>
                    <a:p>
                      <a:pPr>
                        <a:lnSpc>
                          <a:spcPts val="1400"/>
                        </a:lnSpc>
                        <a:spcAft>
                          <a:spcPts val="0"/>
                        </a:spcAft>
                      </a:pPr>
                      <a:r>
                        <a:rPr lang="zh-TW" sz="800" kern="0" dirty="0">
                          <a:latin typeface="微軟正黑體" pitchFamily="34" charset="-120"/>
                          <a:ea typeface="微軟正黑體" pitchFamily="34" charset="-120"/>
                          <a:cs typeface="Times New Roman"/>
                        </a:rPr>
                        <a:t>閱讀能力、計算能力、科學能力、抽象推理、機械推理、操作能力</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 xmlns:a16="http://schemas.microsoft.com/office/drawing/2014/main" val="10010"/>
                  </a:ext>
                </a:extLst>
              </a:tr>
              <a:tr h="375349">
                <a:tc rowSpan="5">
                  <a:txBody>
                    <a:bodyPr/>
                    <a:lstStyle/>
                    <a:p>
                      <a:pPr algn="ctr">
                        <a:lnSpc>
                          <a:spcPts val="1400"/>
                        </a:lnSpc>
                        <a:spcAft>
                          <a:spcPts val="0"/>
                        </a:spcAft>
                      </a:pPr>
                      <a:r>
                        <a:rPr lang="zh-TW" sz="800" b="1" kern="0" dirty="0">
                          <a:latin typeface="微軟正黑體" pitchFamily="34" charset="-120"/>
                          <a:ea typeface="微軟正黑體" pitchFamily="34" charset="-120"/>
                          <a:cs typeface="Times New Roman"/>
                        </a:rPr>
                        <a:t>生涯發展</a:t>
                      </a:r>
                      <a:endParaRPr lang="zh-TW" sz="800" b="1"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algn="ctr">
                        <a:lnSpc>
                          <a:spcPts val="1400"/>
                        </a:lnSpc>
                        <a:spcAft>
                          <a:spcPts val="0"/>
                        </a:spcAft>
                      </a:pPr>
                      <a:r>
                        <a:rPr lang="zh-TW" sz="800" kern="0" dirty="0">
                          <a:latin typeface="微軟正黑體" pitchFamily="34" charset="-120"/>
                          <a:ea typeface="微軟正黑體" pitchFamily="34" charset="-120"/>
                          <a:cs typeface="Times New Roman"/>
                        </a:rPr>
                        <a:t>電機電子</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a:lnSpc>
                          <a:spcPts val="1400"/>
                        </a:lnSpc>
                        <a:spcAft>
                          <a:spcPts val="0"/>
                        </a:spcAft>
                      </a:pPr>
                      <a:r>
                        <a:rPr lang="zh-TW" sz="800" kern="0" dirty="0">
                          <a:latin typeface="微軟正黑體" pitchFamily="34" charset="-120"/>
                          <a:ea typeface="微軟正黑體" pitchFamily="34" charset="-120"/>
                          <a:cs typeface="Times New Roman"/>
                        </a:rPr>
                        <a:t>電機工程師、電子工程師、光電工程師、自動化工程師、通訊工程師、儀表工程師。</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375349">
                <a:tc vMerge="1">
                  <a:txBody>
                    <a:bodyPr/>
                    <a:lstStyle/>
                    <a:p>
                      <a:endParaRPr lang="zh-TW" altLang="en-US"/>
                    </a:p>
                  </a:txBody>
                  <a:tcPr/>
                </a:tc>
                <a:tc>
                  <a:txBody>
                    <a:bodyPr/>
                    <a:lstStyle/>
                    <a:p>
                      <a:pPr algn="ctr">
                        <a:lnSpc>
                          <a:spcPts val="1400"/>
                        </a:lnSpc>
                        <a:spcAft>
                          <a:spcPts val="0"/>
                        </a:spcAft>
                      </a:pPr>
                      <a:r>
                        <a:rPr lang="zh-TW" sz="800" kern="0" dirty="0">
                          <a:latin typeface="微軟正黑體" pitchFamily="34" charset="-120"/>
                          <a:ea typeface="微軟正黑體" pitchFamily="34" charset="-120"/>
                          <a:cs typeface="Times New Roman"/>
                        </a:rPr>
                        <a:t>機械工程</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a:lnSpc>
                          <a:spcPts val="1400"/>
                        </a:lnSpc>
                        <a:spcAft>
                          <a:spcPts val="0"/>
                        </a:spcAft>
                      </a:pPr>
                      <a:r>
                        <a:rPr lang="zh-TW" sz="800" kern="0" dirty="0">
                          <a:latin typeface="微軟正黑體" pitchFamily="34" charset="-120"/>
                          <a:ea typeface="微軟正黑體" pitchFamily="34" charset="-120"/>
                          <a:cs typeface="Times New Roman"/>
                        </a:rPr>
                        <a:t>動力工程師、航空工程師、汽車工程師、造船工程師、機械設計工程師、電整合工程師。</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375349">
                <a:tc vMerge="1">
                  <a:txBody>
                    <a:bodyPr/>
                    <a:lstStyle/>
                    <a:p>
                      <a:endParaRPr lang="zh-TW" altLang="en-US"/>
                    </a:p>
                  </a:txBody>
                  <a:tcPr/>
                </a:tc>
                <a:tc>
                  <a:txBody>
                    <a:bodyPr/>
                    <a:lstStyle/>
                    <a:p>
                      <a:pPr algn="ctr">
                        <a:lnSpc>
                          <a:spcPts val="1400"/>
                        </a:lnSpc>
                        <a:spcAft>
                          <a:spcPts val="0"/>
                        </a:spcAft>
                      </a:pPr>
                      <a:r>
                        <a:rPr lang="zh-TW" sz="800" kern="0" dirty="0">
                          <a:latin typeface="微軟正黑體" pitchFamily="34" charset="-120"/>
                          <a:ea typeface="微軟正黑體" pitchFamily="34" charset="-120"/>
                          <a:cs typeface="Times New Roman"/>
                        </a:rPr>
                        <a:t>土木工程</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a:lnSpc>
                          <a:spcPts val="1400"/>
                        </a:lnSpc>
                        <a:spcAft>
                          <a:spcPts val="0"/>
                        </a:spcAft>
                      </a:pPr>
                      <a:r>
                        <a:rPr lang="zh-TW" sz="800" kern="0" dirty="0">
                          <a:latin typeface="微軟正黑體" pitchFamily="34" charset="-120"/>
                          <a:ea typeface="微軟正黑體" pitchFamily="34" charset="-120"/>
                          <a:cs typeface="Times New Roman"/>
                        </a:rPr>
                        <a:t>土木工程師、工程監工、大地工程師、結構工程師、建築師、營建管理專業人員、工程技術與管理研究員。</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13"/>
                  </a:ext>
                </a:extLst>
              </a:tr>
              <a:tr h="197539">
                <a:tc vMerge="1">
                  <a:txBody>
                    <a:bodyPr/>
                    <a:lstStyle/>
                    <a:p>
                      <a:endParaRPr lang="zh-TW" altLang="en-US"/>
                    </a:p>
                  </a:txBody>
                  <a:tcPr/>
                </a:tc>
                <a:tc>
                  <a:txBody>
                    <a:bodyPr/>
                    <a:lstStyle/>
                    <a:p>
                      <a:pPr algn="ctr">
                        <a:lnSpc>
                          <a:spcPts val="1400"/>
                        </a:lnSpc>
                        <a:spcAft>
                          <a:spcPts val="0"/>
                        </a:spcAft>
                      </a:pPr>
                      <a:r>
                        <a:rPr lang="zh-TW" sz="800" kern="0" dirty="0">
                          <a:latin typeface="微軟正黑體" pitchFamily="34" charset="-120"/>
                          <a:ea typeface="微軟正黑體" pitchFamily="34" charset="-120"/>
                          <a:cs typeface="Times New Roman"/>
                        </a:rPr>
                        <a:t>化學工程</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a:lnSpc>
                          <a:spcPts val="1400"/>
                        </a:lnSpc>
                        <a:spcAft>
                          <a:spcPts val="0"/>
                        </a:spcAft>
                      </a:pPr>
                      <a:r>
                        <a:rPr lang="zh-TW" sz="800" kern="0" dirty="0">
                          <a:latin typeface="微軟正黑體" pitchFamily="34" charset="-120"/>
                          <a:ea typeface="微軟正黑體" pitchFamily="34" charset="-120"/>
                          <a:cs typeface="Times New Roman"/>
                        </a:rPr>
                        <a:t>化學工程師、環境工程師、分析工程師、藥劑工程師。</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14"/>
                  </a:ext>
                </a:extLst>
              </a:tr>
              <a:tr h="197539">
                <a:tc vMerge="1">
                  <a:txBody>
                    <a:bodyPr/>
                    <a:lstStyle/>
                    <a:p>
                      <a:endParaRPr lang="zh-TW" altLang="en-US"/>
                    </a:p>
                  </a:txBody>
                  <a:tcPr/>
                </a:tc>
                <a:tc>
                  <a:txBody>
                    <a:bodyPr/>
                    <a:lstStyle/>
                    <a:p>
                      <a:pPr algn="ctr">
                        <a:lnSpc>
                          <a:spcPts val="1400"/>
                        </a:lnSpc>
                        <a:spcAft>
                          <a:spcPts val="0"/>
                        </a:spcAft>
                      </a:pPr>
                      <a:r>
                        <a:rPr lang="zh-TW" sz="800" kern="0" dirty="0">
                          <a:latin typeface="微軟正黑體" pitchFamily="34" charset="-120"/>
                          <a:ea typeface="微軟正黑體" pitchFamily="34" charset="-120"/>
                          <a:cs typeface="Times New Roman"/>
                        </a:rPr>
                        <a:t>材料工程</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tc>
                  <a:txBody>
                    <a:bodyPr/>
                    <a:lstStyle/>
                    <a:p>
                      <a:pPr>
                        <a:lnSpc>
                          <a:spcPts val="1400"/>
                        </a:lnSpc>
                        <a:spcAft>
                          <a:spcPts val="0"/>
                        </a:spcAft>
                      </a:pPr>
                      <a:r>
                        <a:rPr lang="zh-TW" sz="800" kern="0" dirty="0">
                          <a:latin typeface="微軟正黑體" pitchFamily="34" charset="-120"/>
                          <a:ea typeface="微軟正黑體" pitchFamily="34" charset="-120"/>
                          <a:cs typeface="Times New Roman"/>
                        </a:rPr>
                        <a:t>冶金工程師、材料工程師、材料分析工程師、材料研發人員。</a:t>
                      </a:r>
                      <a:endParaRPr lang="zh-TW" sz="800" kern="100" dirty="0">
                        <a:latin typeface="微軟正黑體" pitchFamily="34" charset="-120"/>
                        <a:ea typeface="微軟正黑體" pitchFamily="34" charset="-120"/>
                        <a:cs typeface="Times New Roman"/>
                      </a:endParaRPr>
                    </a:p>
                  </a:txBody>
                  <a:tcPr marL="9864" marR="9864" marT="9865" marB="9865"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FFFFF"/>
                    </a:solidFill>
                  </a:tcPr>
                </a:tc>
                <a:extLst>
                  <a:ext uri="{0D108BD9-81ED-4DB2-BD59-A6C34878D82A}">
                    <a16:rowId xmlns="" xmlns:a16="http://schemas.microsoft.com/office/drawing/2014/main" val="10015"/>
                  </a:ext>
                </a:extLst>
              </a:tr>
            </a:tbl>
          </a:graphicData>
        </a:graphic>
      </p:graphicFrame>
      <p:sp>
        <p:nvSpPr>
          <p:cNvPr id="39004" name="文字方塊 6">
            <a:extLst>
              <a:ext uri="{FF2B5EF4-FFF2-40B4-BE49-F238E27FC236}">
                <a16:creationId xmlns="" xmlns:a16="http://schemas.microsoft.com/office/drawing/2014/main" id="{75D1F2FD-615E-43CE-98F8-B60381B886EF}"/>
              </a:ext>
            </a:extLst>
          </p:cNvPr>
          <p:cNvSpPr txBox="1">
            <a:spLocks noChangeArrowheads="1"/>
          </p:cNvSpPr>
          <p:nvPr/>
        </p:nvSpPr>
        <p:spPr bwMode="auto">
          <a:xfrm>
            <a:off x="10310814" y="6596064"/>
            <a:ext cx="357187" cy="261937"/>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100">
                <a:latin typeface="微軟正黑體" panose="020B0604030504040204" pitchFamily="34" charset="-120"/>
                <a:ea typeface="微軟正黑體" panose="020B0604030504040204" pitchFamily="34" charset="-120"/>
              </a:rPr>
              <a:t>31</a:t>
            </a:r>
            <a:endParaRPr lang="zh-TW" altLang="en-US" sz="1100">
              <a:latin typeface="微軟正黑體" panose="020B0604030504040204" pitchFamily="34" charset="-120"/>
              <a:ea typeface="微軟正黑體" panose="020B0604030504040204" pitchFamily="34" charset="-120"/>
            </a:endParaRPr>
          </a:p>
        </p:txBody>
      </p:sp>
      <p:sp>
        <p:nvSpPr>
          <p:cNvPr id="9" name="投影片編號版面配置區 8"/>
          <p:cNvSpPr>
            <a:spLocks noGrp="1"/>
          </p:cNvSpPr>
          <p:nvPr>
            <p:ph type="sldNum" sz="quarter" idx="12"/>
          </p:nvPr>
        </p:nvSpPr>
        <p:spPr/>
        <p:txBody>
          <a:bodyPr/>
          <a:lstStyle/>
          <a:p>
            <a:fld id="{4FAB73BC-B049-4115-A692-8D63A059BFB8}" type="slidenum">
              <a:rPr lang="en-US" smtClean="0"/>
              <a:pPr/>
              <a:t>22</a:t>
            </a:fld>
            <a:endParaRPr lang="en-US" dirty="0"/>
          </a:p>
        </p:txBody>
      </p:sp>
      <p:sp>
        <p:nvSpPr>
          <p:cNvPr id="10" name="六邊形 9"/>
          <p:cNvSpPr/>
          <p:nvPr/>
        </p:nvSpPr>
        <p:spPr>
          <a:xfrm>
            <a:off x="10178716" y="6400800"/>
            <a:ext cx="637673" cy="457200"/>
          </a:xfrm>
          <a:prstGeom prst="hexag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圖說文字 10"/>
          <p:cNvSpPr/>
          <p:nvPr/>
        </p:nvSpPr>
        <p:spPr>
          <a:xfrm>
            <a:off x="1628774" y="4563729"/>
            <a:ext cx="3777914" cy="1106906"/>
          </a:xfrm>
          <a:prstGeom prst="wedgeRoundRectCallout">
            <a:avLst>
              <a:gd name="adj1" fmla="val 26117"/>
              <a:gd name="adj2" fmla="val -91700"/>
              <a:gd name="adj3" fmla="val 16667"/>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認識自己，</a:t>
            </a:r>
            <a:endParaRPr lang="en-US" altLang="zh-TW" sz="3200" b="1" dirty="0"/>
          </a:p>
          <a:p>
            <a:pPr algn="ctr"/>
            <a:r>
              <a:rPr lang="zh-TW" altLang="en-US" sz="3200" b="1" dirty="0"/>
              <a:t>方能認識人生！</a:t>
            </a:r>
          </a:p>
        </p:txBody>
      </p:sp>
      <p:sp>
        <p:nvSpPr>
          <p:cNvPr id="12" name="流程圖: 替代處理程序 11"/>
          <p:cNvSpPr/>
          <p:nvPr/>
        </p:nvSpPr>
        <p:spPr>
          <a:xfrm>
            <a:off x="258792" y="241540"/>
            <a:ext cx="1932317" cy="1017917"/>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b="1" dirty="0" smtClean="0"/>
              <a:t>18</a:t>
            </a:r>
            <a:r>
              <a:rPr lang="zh-TW" altLang="en-US" sz="2800" b="1" dirty="0" smtClean="0"/>
              <a:t>學群</a:t>
            </a:r>
            <a:endParaRPr lang="zh-TW"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A360A60-D19F-420B-96EB-6048EAE87B17}"/>
              </a:ext>
            </a:extLst>
          </p:cNvPr>
          <p:cNvSpPr>
            <a:spLocks noGrp="1"/>
          </p:cNvSpPr>
          <p:nvPr>
            <p:ph type="title"/>
          </p:nvPr>
        </p:nvSpPr>
        <p:spPr>
          <a:xfrm>
            <a:off x="1524000" y="1"/>
            <a:ext cx="9144000" cy="836613"/>
          </a:xfrm>
          <a:solidFill>
            <a:schemeClr val="accent1">
              <a:lumMod val="20000"/>
              <a:lumOff val="80000"/>
            </a:schemeClr>
          </a:solidFill>
        </p:spPr>
        <p:txBody>
          <a:bodyPr rtlCol="0">
            <a:normAutofit/>
          </a:bodyPr>
          <a:lstStyle/>
          <a:p>
            <a:pPr algn="ctr">
              <a:defRPr/>
            </a:pPr>
            <a:r>
              <a:rPr lang="zh-TW" altLang="en-US" dirty="0" smtClean="0">
                <a:latin typeface="微軟正黑體" pitchFamily="34" charset="-120"/>
                <a:ea typeface="微軟正黑體" pitchFamily="34" charset="-120"/>
              </a:rPr>
              <a:t>大學</a:t>
            </a:r>
            <a:r>
              <a:rPr lang="zh-TW" altLang="en-US" dirty="0">
                <a:latin typeface="微軟正黑體" pitchFamily="34" charset="-120"/>
                <a:ea typeface="微軟正黑體" pitchFamily="34" charset="-120"/>
              </a:rPr>
              <a:t>選才與高中育才輔助系統</a:t>
            </a:r>
          </a:p>
        </p:txBody>
      </p:sp>
      <p:pic>
        <p:nvPicPr>
          <p:cNvPr id="44035" name="內容版面配置區 3" descr="174245.jpg">
            <a:extLst>
              <a:ext uri="{FF2B5EF4-FFF2-40B4-BE49-F238E27FC236}">
                <a16:creationId xmlns="" xmlns:a16="http://schemas.microsoft.com/office/drawing/2014/main" id="{C6EC775A-28D0-4F03-AC46-92E3A98DCD98}"/>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1774825" y="2135547"/>
            <a:ext cx="4033838" cy="4381500"/>
          </a:xfrm>
        </p:spPr>
      </p:pic>
      <p:sp>
        <p:nvSpPr>
          <p:cNvPr id="5" name="矩形 4">
            <a:extLst>
              <a:ext uri="{FF2B5EF4-FFF2-40B4-BE49-F238E27FC236}">
                <a16:creationId xmlns="" xmlns:a16="http://schemas.microsoft.com/office/drawing/2014/main" id="{FE4F246B-F09A-4197-BF61-EA844C113EA4}"/>
              </a:ext>
            </a:extLst>
          </p:cNvPr>
          <p:cNvSpPr/>
          <p:nvPr/>
        </p:nvSpPr>
        <p:spPr>
          <a:xfrm>
            <a:off x="1764012" y="1425636"/>
            <a:ext cx="3963928" cy="6778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altLang="zh-TW" sz="2400" dirty="0" err="1">
                <a:latin typeface="微軟正黑體" panose="020B0604030504040204" pitchFamily="34" charset="-120"/>
                <a:ea typeface="微軟正黑體" panose="020B0604030504040204" pitchFamily="34" charset="-120"/>
              </a:rPr>
              <a:t>ColleGo</a:t>
            </a:r>
            <a:r>
              <a:rPr lang="en-US" altLang="zh-TW" sz="2400"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提供大學學群、學類及校系資訊，協助高中生優化學習歷程。</a:t>
            </a:r>
            <a:endParaRPr lang="en-US" altLang="zh-TW" sz="1400" dirty="0">
              <a:latin typeface="微軟正黑體" panose="020B0604030504040204" pitchFamily="34" charset="-120"/>
              <a:ea typeface="微軟正黑體" panose="020B0604030504040204" pitchFamily="34" charset="-120"/>
            </a:endParaRPr>
          </a:p>
        </p:txBody>
      </p:sp>
      <p:pic>
        <p:nvPicPr>
          <p:cNvPr id="6" name="圖片 5" descr="174252.jpg">
            <a:extLst>
              <a:ext uri="{FF2B5EF4-FFF2-40B4-BE49-F238E27FC236}">
                <a16:creationId xmlns="" xmlns:a16="http://schemas.microsoft.com/office/drawing/2014/main" id="{CAF8D573-ECE6-4D3A-AB48-D9E553E6FBA1}"/>
              </a:ext>
            </a:extLst>
          </p:cNvPr>
          <p:cNvPicPr>
            <a:picLocks noChangeAspect="1"/>
          </p:cNvPicPr>
          <p:nvPr/>
        </p:nvPicPr>
        <p:blipFill>
          <a:blip r:embed="rId3"/>
          <a:stretch>
            <a:fillRect/>
          </a:stretch>
        </p:blipFill>
        <p:spPr>
          <a:xfrm>
            <a:off x="5880100" y="836614"/>
            <a:ext cx="4597400" cy="6021387"/>
          </a:xfrm>
          <a:prstGeom prst="rect">
            <a:avLst/>
          </a:prstGeom>
          <a:ln>
            <a:solidFill>
              <a:schemeClr val="bg2">
                <a:lumMod val="50000"/>
              </a:schemeClr>
            </a:solidFill>
          </a:ln>
        </p:spPr>
      </p:pic>
      <p:sp>
        <p:nvSpPr>
          <p:cNvPr id="44038" name="文字方塊 6">
            <a:extLst>
              <a:ext uri="{FF2B5EF4-FFF2-40B4-BE49-F238E27FC236}">
                <a16:creationId xmlns="" xmlns:a16="http://schemas.microsoft.com/office/drawing/2014/main" id="{A1A11551-8E62-4896-9788-2E790F86A361}"/>
              </a:ext>
            </a:extLst>
          </p:cNvPr>
          <p:cNvSpPr txBox="1">
            <a:spLocks noChangeArrowheads="1"/>
          </p:cNvSpPr>
          <p:nvPr/>
        </p:nvSpPr>
        <p:spPr bwMode="auto">
          <a:xfrm>
            <a:off x="4381501" y="6396038"/>
            <a:ext cx="14398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000">
                <a:latin typeface="微軟正黑體" panose="020B0604030504040204" pitchFamily="34" charset="-120"/>
                <a:ea typeface="微軟正黑體" panose="020B0604030504040204" pitchFamily="34" charset="-120"/>
              </a:rPr>
              <a:t> </a:t>
            </a:r>
            <a:r>
              <a:rPr lang="zh-TW" altLang="en-US" sz="1000">
                <a:latin typeface="微軟正黑體" panose="020B0604030504040204" pitchFamily="34" charset="-120"/>
                <a:ea typeface="微軟正黑體" panose="020B0604030504040204" pitchFamily="34" charset="-120"/>
                <a:hlinkClick r:id="rId4"/>
              </a:rPr>
              <a:t>資料來源：</a:t>
            </a:r>
            <a:r>
              <a:rPr lang="en-US" altLang="zh-TW" sz="1200">
                <a:latin typeface="微軟正黑體" panose="020B0604030504040204" pitchFamily="34" charset="-120"/>
                <a:ea typeface="微軟正黑體" panose="020B0604030504040204" pitchFamily="34" charset="-120"/>
                <a:hlinkClick r:id="rId4"/>
              </a:rPr>
              <a:t>ColleGo</a:t>
            </a:r>
            <a:r>
              <a:rPr lang="en-US" altLang="zh-TW" sz="1200"/>
              <a:t>! </a:t>
            </a:r>
          </a:p>
          <a:p>
            <a:pPr eaLnBrk="1" hangingPunct="1">
              <a:spcBef>
                <a:spcPct val="0"/>
              </a:spcBef>
              <a:buFontTx/>
              <a:buNone/>
            </a:pPr>
            <a:endParaRPr lang="zh-TW" altLang="en-US" sz="1200"/>
          </a:p>
        </p:txBody>
      </p:sp>
      <p:sp>
        <p:nvSpPr>
          <p:cNvPr id="9" name="文字方塊 8">
            <a:extLst>
              <a:ext uri="{FF2B5EF4-FFF2-40B4-BE49-F238E27FC236}">
                <a16:creationId xmlns="" xmlns:a16="http://schemas.microsoft.com/office/drawing/2014/main" id="{72EBBC7C-AF8A-48F1-BEA0-6D1A2C4B4FA2}"/>
              </a:ext>
            </a:extLst>
          </p:cNvPr>
          <p:cNvSpPr txBox="1"/>
          <p:nvPr/>
        </p:nvSpPr>
        <p:spPr>
          <a:xfrm>
            <a:off x="7464426" y="908051"/>
            <a:ext cx="1800225" cy="307975"/>
          </a:xfrm>
          <a:prstGeom prst="rect">
            <a:avLst/>
          </a:prstGeom>
          <a:ln/>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zh-TW" altLang="en-US" sz="1400" dirty="0">
                <a:latin typeface="微軟正黑體" panose="020B0604030504040204" pitchFamily="34" charset="-120"/>
                <a:ea typeface="微軟正黑體" panose="020B0604030504040204" pitchFamily="34" charset="-120"/>
              </a:rPr>
              <a:t>三年行動計畫檢核表</a:t>
            </a:r>
          </a:p>
        </p:txBody>
      </p:sp>
      <p:sp>
        <p:nvSpPr>
          <p:cNvPr id="44040" name="文字方塊 7">
            <a:extLst>
              <a:ext uri="{FF2B5EF4-FFF2-40B4-BE49-F238E27FC236}">
                <a16:creationId xmlns="" xmlns:a16="http://schemas.microsoft.com/office/drawing/2014/main" id="{7BC02CE6-0E76-46EA-9A50-DCC8329D9AE0}"/>
              </a:ext>
            </a:extLst>
          </p:cNvPr>
          <p:cNvSpPr txBox="1">
            <a:spLocks noChangeArrowheads="1"/>
          </p:cNvSpPr>
          <p:nvPr/>
        </p:nvSpPr>
        <p:spPr bwMode="auto">
          <a:xfrm>
            <a:off x="10310814" y="6596064"/>
            <a:ext cx="357187" cy="261937"/>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100">
                <a:latin typeface="微軟正黑體" panose="020B0604030504040204" pitchFamily="34" charset="-120"/>
                <a:ea typeface="微軟正黑體" panose="020B0604030504040204" pitchFamily="34" charset="-120"/>
              </a:rPr>
              <a:t>36</a:t>
            </a:r>
            <a:endParaRPr lang="zh-TW" altLang="en-US" sz="1100">
              <a:latin typeface="微軟正黑體" panose="020B0604030504040204" pitchFamily="34" charset="-120"/>
              <a:ea typeface="微軟正黑體" panose="020B0604030504040204" pitchFamily="34" charset="-120"/>
            </a:endParaRPr>
          </a:p>
        </p:txBody>
      </p:sp>
      <p:sp>
        <p:nvSpPr>
          <p:cNvPr id="10" name="投影片編號版面配置區 9"/>
          <p:cNvSpPr>
            <a:spLocks noGrp="1"/>
          </p:cNvSpPr>
          <p:nvPr>
            <p:ph type="sldNum" sz="quarter" idx="12"/>
          </p:nvPr>
        </p:nvSpPr>
        <p:spPr/>
        <p:txBody>
          <a:bodyPr/>
          <a:lstStyle/>
          <a:p>
            <a:fld id="{4FAB73BC-B049-4115-A692-8D63A059BFB8}" type="slidenum">
              <a:rPr lang="en-US" smtClean="0"/>
              <a:pPr/>
              <a:t>23</a:t>
            </a:fld>
            <a:endParaRPr lang="en-US" dirty="0"/>
          </a:p>
        </p:txBody>
      </p:sp>
      <p:sp>
        <p:nvSpPr>
          <p:cNvPr id="11" name="六邊形 10"/>
          <p:cNvSpPr/>
          <p:nvPr/>
        </p:nvSpPr>
        <p:spPr>
          <a:xfrm>
            <a:off x="10178716" y="6400800"/>
            <a:ext cx="637673" cy="457200"/>
          </a:xfrm>
          <a:prstGeom prst="hexag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處理程序 11"/>
          <p:cNvSpPr/>
          <p:nvPr/>
        </p:nvSpPr>
        <p:spPr>
          <a:xfrm>
            <a:off x="258792" y="241540"/>
            <a:ext cx="1932317" cy="1017917"/>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b="1" dirty="0" smtClean="0"/>
              <a:t>18</a:t>
            </a:r>
            <a:r>
              <a:rPr lang="zh-TW" altLang="en-US" sz="2800" b="1" dirty="0" smtClean="0"/>
              <a:t>學群</a:t>
            </a:r>
            <a:endParaRPr lang="zh-TW" altLang="en-US"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字方塊 20">
            <a:extLst>
              <a:ext uri="{FF2B5EF4-FFF2-40B4-BE49-F238E27FC236}">
                <a16:creationId xmlns="" xmlns:a16="http://schemas.microsoft.com/office/drawing/2014/main" id="{C8F78825-CEFF-4A40-B28F-9F11963B6D48}"/>
              </a:ext>
            </a:extLst>
          </p:cNvPr>
          <p:cNvSpPr txBox="1"/>
          <p:nvPr/>
        </p:nvSpPr>
        <p:spPr>
          <a:xfrm>
            <a:off x="1666875" y="5286376"/>
            <a:ext cx="8858250" cy="923925"/>
          </a:xfrm>
          <a:prstGeom prst="rect">
            <a:avLst/>
          </a:prstGeom>
          <a:noFill/>
          <a:ln>
            <a:solidFill>
              <a:schemeClr val="tx1"/>
            </a:solidFill>
          </a:ln>
        </p:spPr>
        <p:txBody>
          <a:bodyPr>
            <a:spAutoFit/>
          </a:bodyPr>
          <a:lstStyle/>
          <a:p>
            <a:pPr>
              <a:defRPr/>
            </a:pPr>
            <a:r>
              <a:rPr lang="zh-TW" altLang="en-US" b="1" dirty="0">
                <a:solidFill>
                  <a:schemeClr val="accent6">
                    <a:lumMod val="75000"/>
                  </a:schemeClr>
                </a:solidFill>
                <a:latin typeface="微軟正黑體" pitchFamily="34" charset="-120"/>
                <a:ea typeface="微軟正黑體" pitchFamily="34" charset="-120"/>
              </a:rPr>
              <a:t>　　　　　　　　</a:t>
            </a:r>
            <a:r>
              <a:rPr lang="zh-TW" altLang="en-US" dirty="0">
                <a:solidFill>
                  <a:schemeClr val="accent6">
                    <a:lumMod val="75000"/>
                  </a:schemeClr>
                </a:solidFill>
                <a:latin typeface="微軟正黑體" pitchFamily="34" charset="-120"/>
                <a:ea typeface="微軟正黑體" pitchFamily="34" charset="-120"/>
              </a:rPr>
              <a:t>　</a:t>
            </a:r>
            <a:r>
              <a:rPr lang="zh-TW" altLang="en-US" b="1" dirty="0">
                <a:solidFill>
                  <a:schemeClr val="accent6">
                    <a:lumMod val="75000"/>
                  </a:schemeClr>
                </a:solidFill>
                <a:latin typeface="微軟正黑體" pitchFamily="34" charset="-120"/>
                <a:ea typeface="微軟正黑體" pitchFamily="34" charset="-120"/>
              </a:rPr>
              <a:t>諮詢時刻：</a:t>
            </a:r>
            <a:endParaRPr lang="en-US" altLang="zh-TW" b="1" dirty="0">
              <a:latin typeface="微軟正黑體" pitchFamily="34" charset="-120"/>
              <a:ea typeface="微軟正黑體" pitchFamily="34" charset="-120"/>
            </a:endParaRPr>
          </a:p>
          <a:p>
            <a:pPr>
              <a:defRPr/>
            </a:pPr>
            <a:r>
              <a:rPr lang="zh-TW" altLang="en-US" b="1" dirty="0">
                <a:solidFill>
                  <a:schemeClr val="accent4">
                    <a:lumMod val="75000"/>
                  </a:schemeClr>
                </a:solidFill>
                <a:latin typeface="微軟正黑體" pitchFamily="34" charset="-120"/>
                <a:ea typeface="微軟正黑體" pitchFamily="34" charset="-120"/>
              </a:rPr>
              <a:t>　　　　　　　　　高一上：</a:t>
            </a:r>
            <a:r>
              <a:rPr lang="zh-TW" altLang="en-US" b="1" dirty="0">
                <a:latin typeface="微軟正黑體" pitchFamily="34" charset="-120"/>
                <a:ea typeface="微軟正黑體" pitchFamily="34" charset="-120"/>
              </a:rPr>
              <a:t>新生報到或暑期輔導起至開學後</a:t>
            </a:r>
            <a:r>
              <a:rPr lang="en-US" altLang="zh-TW" b="1" dirty="0">
                <a:latin typeface="微軟正黑體" pitchFamily="34" charset="-120"/>
                <a:ea typeface="微軟正黑體" pitchFamily="34" charset="-120"/>
              </a:rPr>
              <a:t>2</a:t>
            </a:r>
            <a:r>
              <a:rPr lang="zh-TW" altLang="en-US" b="1" dirty="0">
                <a:latin typeface="微軟正黑體" pitchFamily="34" charset="-120"/>
                <a:ea typeface="微軟正黑體" pitchFamily="34" charset="-120"/>
              </a:rPr>
              <a:t>週</a:t>
            </a:r>
            <a:endParaRPr lang="en-US" altLang="zh-TW" b="1" dirty="0">
              <a:latin typeface="微軟正黑體" pitchFamily="34" charset="-120"/>
              <a:ea typeface="微軟正黑體" pitchFamily="34" charset="-120"/>
            </a:endParaRPr>
          </a:p>
          <a:p>
            <a:pPr>
              <a:defRPr/>
            </a:pPr>
            <a:r>
              <a:rPr lang="zh-TW" altLang="en-US" b="1" dirty="0">
                <a:solidFill>
                  <a:schemeClr val="accent4">
                    <a:lumMod val="75000"/>
                  </a:schemeClr>
                </a:solidFill>
                <a:latin typeface="微軟正黑體" pitchFamily="34" charset="-120"/>
                <a:ea typeface="微軟正黑體" pitchFamily="34" charset="-120"/>
              </a:rPr>
              <a:t>　　　　　　　　　高一下：</a:t>
            </a:r>
            <a:r>
              <a:rPr lang="zh-TW" altLang="en-US" b="1" dirty="0">
                <a:latin typeface="微軟正黑體" pitchFamily="34" charset="-120"/>
                <a:ea typeface="微軟正黑體" pitchFamily="34" charset="-120"/>
              </a:rPr>
              <a:t>前學期選課前至該學期開學後</a:t>
            </a:r>
            <a:r>
              <a:rPr lang="en-US" altLang="zh-TW" b="1" dirty="0">
                <a:latin typeface="微軟正黑體" pitchFamily="34" charset="-120"/>
                <a:ea typeface="微軟正黑體" pitchFamily="34" charset="-120"/>
              </a:rPr>
              <a:t>2</a:t>
            </a:r>
            <a:r>
              <a:rPr lang="zh-TW" altLang="en-US" b="1" dirty="0">
                <a:latin typeface="微軟正黑體" pitchFamily="34" charset="-120"/>
                <a:ea typeface="微軟正黑體" pitchFamily="34" charset="-120"/>
              </a:rPr>
              <a:t>週</a:t>
            </a:r>
          </a:p>
        </p:txBody>
      </p:sp>
      <p:sp>
        <p:nvSpPr>
          <p:cNvPr id="31747" name="文字方塊 21">
            <a:extLst>
              <a:ext uri="{FF2B5EF4-FFF2-40B4-BE49-F238E27FC236}">
                <a16:creationId xmlns="" xmlns:a16="http://schemas.microsoft.com/office/drawing/2014/main" id="{75A7C7BD-1EC3-452D-9E6D-38C6CE0D1097}"/>
              </a:ext>
            </a:extLst>
          </p:cNvPr>
          <p:cNvSpPr txBox="1">
            <a:spLocks noChangeArrowheads="1"/>
          </p:cNvSpPr>
          <p:nvPr/>
        </p:nvSpPr>
        <p:spPr bwMode="auto">
          <a:xfrm rot="10800000" flipV="1">
            <a:off x="1666875" y="6215064"/>
            <a:ext cx="88582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b="1" u="sng">
                <a:solidFill>
                  <a:srgbClr val="C00000"/>
                </a:solidFill>
                <a:latin typeface="微軟正黑體" panose="020B0604030504040204" pitchFamily="34" charset="-120"/>
                <a:ea typeface="微軟正黑體" panose="020B0604030504040204" pitchFamily="34" charset="-120"/>
              </a:rPr>
              <a:t>備註</a:t>
            </a:r>
            <a:r>
              <a:rPr lang="en-US" altLang="zh-TW" sz="1800" b="1" u="sng">
                <a:solidFill>
                  <a:srgbClr val="C00000"/>
                </a:solidFill>
                <a:latin typeface="微軟正黑體" panose="020B0604030504040204" pitchFamily="34" charset="-120"/>
                <a:ea typeface="微軟正黑體" panose="020B0604030504040204" pitchFamily="34" charset="-120"/>
              </a:rPr>
              <a:t>:</a:t>
            </a:r>
            <a:r>
              <a:rPr lang="zh-TW" altLang="en-US" sz="1800" b="1">
                <a:solidFill>
                  <a:srgbClr val="C00000"/>
                </a:solidFill>
                <a:latin typeface="微軟正黑體" panose="020B0604030504040204" pitchFamily="34" charset="-120"/>
                <a:ea typeface="微軟正黑體" panose="020B0604030504040204" pitchFamily="34" charset="-120"/>
              </a:rPr>
              <a:t>課程輔導諮詢紀錄應放入學生學習歷程檔案，但未來申請入學大學方案暫不參酌。</a:t>
            </a:r>
          </a:p>
        </p:txBody>
      </p:sp>
      <p:grpSp>
        <p:nvGrpSpPr>
          <p:cNvPr id="31748" name="群組 38">
            <a:extLst>
              <a:ext uri="{FF2B5EF4-FFF2-40B4-BE49-F238E27FC236}">
                <a16:creationId xmlns="" xmlns:a16="http://schemas.microsoft.com/office/drawing/2014/main" id="{37A43515-F401-44F3-B91D-3220E045B78B}"/>
              </a:ext>
            </a:extLst>
          </p:cNvPr>
          <p:cNvGrpSpPr>
            <a:grpSpLocks/>
          </p:cNvGrpSpPr>
          <p:nvPr/>
        </p:nvGrpSpPr>
        <p:grpSpPr bwMode="auto">
          <a:xfrm>
            <a:off x="1666876" y="1571625"/>
            <a:ext cx="8797925" cy="3441700"/>
            <a:chOff x="202712" y="785794"/>
            <a:chExt cx="8798412" cy="3442295"/>
          </a:xfrm>
        </p:grpSpPr>
        <p:sp>
          <p:nvSpPr>
            <p:cNvPr id="4" name="文字方塊 3">
              <a:extLst>
                <a:ext uri="{FF2B5EF4-FFF2-40B4-BE49-F238E27FC236}">
                  <a16:creationId xmlns="" xmlns:a16="http://schemas.microsoft.com/office/drawing/2014/main" id="{BC69E74A-C820-4A92-94D7-EC8717B2856C}"/>
                </a:ext>
              </a:extLst>
            </p:cNvPr>
            <p:cNvSpPr txBox="1"/>
            <p:nvPr/>
          </p:nvSpPr>
          <p:spPr>
            <a:xfrm>
              <a:off x="202712" y="2029022"/>
              <a:ext cx="785856" cy="924085"/>
            </a:xfrm>
            <a:prstGeom prst="rect">
              <a:avLst/>
            </a:prstGeom>
            <a:solidFill>
              <a:schemeClr val="accent4">
                <a:lumMod val="75000"/>
              </a:schemeClr>
            </a:solidFill>
            <a:ln>
              <a:solidFill>
                <a:schemeClr val="accent4">
                  <a:lumMod val="75000"/>
                </a:schemeClr>
              </a:solidFill>
            </a:ln>
          </p:spPr>
          <p:txBody>
            <a:bodyPr>
              <a:spAutoFit/>
            </a:bodyPr>
            <a:lstStyle/>
            <a:p>
              <a:pPr algn="ctr">
                <a:defRPr/>
              </a:pPr>
              <a:r>
                <a:rPr lang="zh-TW" altLang="en-US" b="1" dirty="0">
                  <a:solidFill>
                    <a:schemeClr val="bg1"/>
                  </a:solidFill>
                  <a:latin typeface="微軟正黑體" pitchFamily="34" charset="-120"/>
                  <a:ea typeface="微軟正黑體" pitchFamily="34" charset="-120"/>
                </a:rPr>
                <a:t>課程</a:t>
              </a:r>
              <a:endParaRPr lang="en-US" altLang="zh-TW" b="1" dirty="0">
                <a:solidFill>
                  <a:schemeClr val="bg1"/>
                </a:solidFill>
                <a:latin typeface="微軟正黑體" pitchFamily="34" charset="-120"/>
                <a:ea typeface="微軟正黑體" pitchFamily="34" charset="-120"/>
              </a:endParaRPr>
            </a:p>
            <a:p>
              <a:pPr algn="ctr">
                <a:defRPr/>
              </a:pPr>
              <a:r>
                <a:rPr lang="zh-TW" altLang="en-US" b="1" dirty="0">
                  <a:solidFill>
                    <a:schemeClr val="bg1"/>
                  </a:solidFill>
                  <a:latin typeface="微軟正黑體" pitchFamily="34" charset="-120"/>
                  <a:ea typeface="微軟正黑體" pitchFamily="34" charset="-120"/>
                </a:rPr>
                <a:t>說明會</a:t>
              </a:r>
            </a:p>
          </p:txBody>
        </p:sp>
        <p:sp>
          <p:nvSpPr>
            <p:cNvPr id="5" name="文字方塊 4">
              <a:extLst>
                <a:ext uri="{FF2B5EF4-FFF2-40B4-BE49-F238E27FC236}">
                  <a16:creationId xmlns="" xmlns:a16="http://schemas.microsoft.com/office/drawing/2014/main" id="{F15F9092-606D-4F82-8C22-8AC5E6B9D8DB}"/>
                </a:ext>
              </a:extLst>
            </p:cNvPr>
            <p:cNvSpPr txBox="1"/>
            <p:nvPr/>
          </p:nvSpPr>
          <p:spPr>
            <a:xfrm>
              <a:off x="1356889" y="785794"/>
              <a:ext cx="642973" cy="369952"/>
            </a:xfrm>
            <a:prstGeom prst="rect">
              <a:avLst/>
            </a:prstGeom>
            <a:solidFill>
              <a:schemeClr val="accent4">
                <a:lumMod val="75000"/>
              </a:schemeClr>
            </a:solidFill>
            <a:ln>
              <a:solidFill>
                <a:schemeClr val="accent4">
                  <a:lumMod val="75000"/>
                </a:schemeClr>
              </a:solidFill>
            </a:ln>
          </p:spPr>
          <p:txBody>
            <a:bodyPr>
              <a:spAutoFit/>
            </a:bodyPr>
            <a:lstStyle/>
            <a:p>
              <a:pPr algn="ctr">
                <a:defRPr/>
              </a:pPr>
              <a:r>
                <a:rPr lang="zh-TW" altLang="en-US" b="1" dirty="0">
                  <a:solidFill>
                    <a:schemeClr val="bg1"/>
                  </a:solidFill>
                  <a:latin typeface="微軟正黑體" pitchFamily="34" charset="-120"/>
                  <a:ea typeface="微軟正黑體" pitchFamily="34" charset="-120"/>
                </a:rPr>
                <a:t>教師</a:t>
              </a:r>
            </a:p>
          </p:txBody>
        </p:sp>
        <p:sp>
          <p:nvSpPr>
            <p:cNvPr id="6" name="文字方塊 5">
              <a:extLst>
                <a:ext uri="{FF2B5EF4-FFF2-40B4-BE49-F238E27FC236}">
                  <a16:creationId xmlns="" xmlns:a16="http://schemas.microsoft.com/office/drawing/2014/main" id="{3A14C466-B1C4-4767-A22F-5829A17CAE48}"/>
                </a:ext>
              </a:extLst>
            </p:cNvPr>
            <p:cNvSpPr txBox="1"/>
            <p:nvPr/>
          </p:nvSpPr>
          <p:spPr>
            <a:xfrm>
              <a:off x="1356889" y="2286241"/>
              <a:ext cx="642973" cy="368364"/>
            </a:xfrm>
            <a:prstGeom prst="rect">
              <a:avLst/>
            </a:prstGeom>
            <a:solidFill>
              <a:schemeClr val="accent4">
                <a:lumMod val="75000"/>
              </a:schemeClr>
            </a:solidFill>
            <a:ln>
              <a:solidFill>
                <a:schemeClr val="accent4">
                  <a:lumMod val="75000"/>
                </a:schemeClr>
              </a:solidFill>
            </a:ln>
          </p:spPr>
          <p:txBody>
            <a:bodyPr>
              <a:spAutoFit/>
            </a:bodyPr>
            <a:lstStyle/>
            <a:p>
              <a:pPr algn="ctr">
                <a:defRPr/>
              </a:pPr>
              <a:r>
                <a:rPr lang="zh-TW" altLang="en-US" b="1" dirty="0">
                  <a:solidFill>
                    <a:schemeClr val="bg1"/>
                  </a:solidFill>
                  <a:latin typeface="微軟正黑體" pitchFamily="34" charset="-120"/>
                  <a:ea typeface="微軟正黑體" pitchFamily="34" charset="-120"/>
                </a:rPr>
                <a:t>學生</a:t>
              </a:r>
            </a:p>
          </p:txBody>
        </p:sp>
        <p:sp>
          <p:nvSpPr>
            <p:cNvPr id="7" name="文字方塊 6">
              <a:extLst>
                <a:ext uri="{FF2B5EF4-FFF2-40B4-BE49-F238E27FC236}">
                  <a16:creationId xmlns="" xmlns:a16="http://schemas.microsoft.com/office/drawing/2014/main" id="{95C00C1E-634B-4A80-8D4F-C3FC53B55315}"/>
                </a:ext>
              </a:extLst>
            </p:cNvPr>
            <p:cNvSpPr txBox="1"/>
            <p:nvPr/>
          </p:nvSpPr>
          <p:spPr>
            <a:xfrm>
              <a:off x="1356889" y="3643788"/>
              <a:ext cx="642973" cy="368364"/>
            </a:xfrm>
            <a:prstGeom prst="rect">
              <a:avLst/>
            </a:prstGeom>
            <a:solidFill>
              <a:schemeClr val="accent4">
                <a:lumMod val="75000"/>
              </a:schemeClr>
            </a:solidFill>
            <a:ln>
              <a:solidFill>
                <a:schemeClr val="accent4">
                  <a:lumMod val="75000"/>
                </a:schemeClr>
              </a:solidFill>
            </a:ln>
          </p:spPr>
          <p:txBody>
            <a:bodyPr>
              <a:spAutoFit/>
            </a:bodyPr>
            <a:lstStyle/>
            <a:p>
              <a:pPr algn="ctr">
                <a:defRPr/>
              </a:pPr>
              <a:r>
                <a:rPr lang="zh-TW" altLang="en-US" b="1" dirty="0">
                  <a:solidFill>
                    <a:schemeClr val="bg1"/>
                  </a:solidFill>
                  <a:latin typeface="微軟正黑體" pitchFamily="34" charset="-120"/>
                  <a:ea typeface="微軟正黑體" pitchFamily="34" charset="-120"/>
                </a:rPr>
                <a:t>家長</a:t>
              </a:r>
            </a:p>
          </p:txBody>
        </p:sp>
        <p:sp>
          <p:nvSpPr>
            <p:cNvPr id="8" name="文字方塊 7">
              <a:extLst>
                <a:ext uri="{FF2B5EF4-FFF2-40B4-BE49-F238E27FC236}">
                  <a16:creationId xmlns="" xmlns:a16="http://schemas.microsoft.com/office/drawing/2014/main" id="{F1683E21-4401-4F12-8194-66365B77F147}"/>
                </a:ext>
              </a:extLst>
            </p:cNvPr>
            <p:cNvSpPr txBox="1"/>
            <p:nvPr/>
          </p:nvSpPr>
          <p:spPr>
            <a:xfrm>
              <a:off x="2357069" y="785794"/>
              <a:ext cx="1428829" cy="584301"/>
            </a:xfrm>
            <a:prstGeom prst="rect">
              <a:avLst/>
            </a:prstGeom>
            <a:solidFill>
              <a:schemeClr val="accent4">
                <a:lumMod val="60000"/>
                <a:lumOff val="40000"/>
              </a:schemeClr>
            </a:solidFill>
            <a:ln>
              <a:solidFill>
                <a:schemeClr val="accent4">
                  <a:lumMod val="60000"/>
                  <a:lumOff val="40000"/>
                </a:schemeClr>
              </a:solidFill>
            </a:ln>
          </p:spPr>
          <p:txBody>
            <a:bodyPr>
              <a:spAutoFit/>
            </a:bodyPr>
            <a:lstStyle/>
            <a:p>
              <a:pPr>
                <a:defRPr/>
              </a:pPr>
              <a:r>
                <a:rPr lang="zh-TW" altLang="en-US" sz="1600" b="1" dirty="0">
                  <a:latin typeface="微軟正黑體" pitchFamily="34" charset="-120"/>
                  <a:ea typeface="微軟正黑體" pitchFamily="34" charset="-120"/>
                </a:rPr>
                <a:t>說明</a:t>
              </a:r>
              <a:endParaRPr lang="en-US" altLang="zh-TW" sz="1600" b="1" dirty="0">
                <a:latin typeface="微軟正黑體" pitchFamily="34" charset="-120"/>
                <a:ea typeface="微軟正黑體" pitchFamily="34" charset="-120"/>
              </a:endParaRPr>
            </a:p>
            <a:p>
              <a:pPr>
                <a:defRPr/>
              </a:pPr>
              <a:r>
                <a:rPr lang="zh-TW" altLang="en-US" sz="1600" b="1" dirty="0">
                  <a:latin typeface="微軟正黑體" pitchFamily="34" charset="-120"/>
                  <a:ea typeface="微軟正黑體" pitchFamily="34" charset="-120"/>
                </a:rPr>
                <a:t>學校課程地圖</a:t>
              </a:r>
            </a:p>
          </p:txBody>
        </p:sp>
        <p:sp>
          <p:nvSpPr>
            <p:cNvPr id="9" name="文字方塊 8">
              <a:extLst>
                <a:ext uri="{FF2B5EF4-FFF2-40B4-BE49-F238E27FC236}">
                  <a16:creationId xmlns="" xmlns:a16="http://schemas.microsoft.com/office/drawing/2014/main" id="{44ABAE67-5ADA-49D6-BEEF-98DB3A6D4FE9}"/>
                </a:ext>
              </a:extLst>
            </p:cNvPr>
            <p:cNvSpPr txBox="1"/>
            <p:nvPr/>
          </p:nvSpPr>
          <p:spPr>
            <a:xfrm>
              <a:off x="2357069" y="2143342"/>
              <a:ext cx="1428829" cy="584301"/>
            </a:xfrm>
            <a:prstGeom prst="rect">
              <a:avLst/>
            </a:prstGeom>
            <a:solidFill>
              <a:schemeClr val="accent4">
                <a:lumMod val="60000"/>
                <a:lumOff val="40000"/>
              </a:schemeClr>
            </a:solidFill>
            <a:ln>
              <a:solidFill>
                <a:schemeClr val="accent4">
                  <a:lumMod val="60000"/>
                  <a:lumOff val="40000"/>
                </a:schemeClr>
              </a:solidFill>
            </a:ln>
          </p:spPr>
          <p:txBody>
            <a:bodyPr>
              <a:spAutoFit/>
            </a:bodyPr>
            <a:lstStyle/>
            <a:p>
              <a:pPr>
                <a:defRPr/>
              </a:pPr>
              <a:r>
                <a:rPr lang="zh-TW" altLang="en-US" sz="1600" b="1" dirty="0">
                  <a:latin typeface="微軟正黑體" pitchFamily="34" charset="-120"/>
                  <a:ea typeface="微軟正黑體" pitchFamily="34" charset="-120"/>
                </a:rPr>
                <a:t>提供學生</a:t>
              </a:r>
              <a:endParaRPr lang="en-US" altLang="zh-TW" sz="1600" b="1" dirty="0">
                <a:latin typeface="微軟正黑體" pitchFamily="34" charset="-120"/>
                <a:ea typeface="微軟正黑體" pitchFamily="34" charset="-120"/>
              </a:endParaRPr>
            </a:p>
            <a:p>
              <a:pPr>
                <a:defRPr/>
              </a:pPr>
              <a:r>
                <a:rPr lang="zh-TW" altLang="en-US" sz="1600" b="1" dirty="0">
                  <a:latin typeface="微軟正黑體" pitchFamily="34" charset="-120"/>
                  <a:ea typeface="微軟正黑體" pitchFamily="34" charset="-120"/>
                </a:rPr>
                <a:t>學習歷程資訊</a:t>
              </a:r>
            </a:p>
          </p:txBody>
        </p:sp>
        <p:sp>
          <p:nvSpPr>
            <p:cNvPr id="10" name="文字方塊 9">
              <a:extLst>
                <a:ext uri="{FF2B5EF4-FFF2-40B4-BE49-F238E27FC236}">
                  <a16:creationId xmlns="" xmlns:a16="http://schemas.microsoft.com/office/drawing/2014/main" id="{1D3EA95D-E69A-4B31-9A50-3D216ECCB02E}"/>
                </a:ext>
              </a:extLst>
            </p:cNvPr>
            <p:cNvSpPr txBox="1"/>
            <p:nvPr/>
          </p:nvSpPr>
          <p:spPr>
            <a:xfrm>
              <a:off x="2357069" y="3643788"/>
              <a:ext cx="1428829" cy="584301"/>
            </a:xfrm>
            <a:prstGeom prst="rect">
              <a:avLst/>
            </a:prstGeom>
            <a:solidFill>
              <a:schemeClr val="accent4">
                <a:lumMod val="60000"/>
                <a:lumOff val="40000"/>
              </a:schemeClr>
            </a:solidFill>
            <a:ln>
              <a:solidFill>
                <a:schemeClr val="accent4">
                  <a:lumMod val="60000"/>
                  <a:lumOff val="40000"/>
                </a:schemeClr>
              </a:solidFill>
            </a:ln>
          </p:spPr>
          <p:txBody>
            <a:bodyPr>
              <a:spAutoFit/>
            </a:bodyPr>
            <a:lstStyle/>
            <a:p>
              <a:pPr>
                <a:defRPr/>
              </a:pPr>
              <a:r>
                <a:rPr lang="zh-TW" altLang="en-US" sz="1600" b="1" dirty="0">
                  <a:latin typeface="微軟正黑體" pitchFamily="34" charset="-120"/>
                  <a:ea typeface="微軟正黑體" pitchFamily="34" charset="-120"/>
                </a:rPr>
                <a:t>說明課程與</a:t>
              </a:r>
              <a:endParaRPr lang="en-US" altLang="zh-TW" sz="1600" b="1" dirty="0">
                <a:latin typeface="微軟正黑體" pitchFamily="34" charset="-120"/>
                <a:ea typeface="微軟正黑體" pitchFamily="34" charset="-120"/>
              </a:endParaRPr>
            </a:p>
            <a:p>
              <a:pPr>
                <a:defRPr/>
              </a:pPr>
              <a:r>
                <a:rPr lang="zh-TW" altLang="en-US" sz="1600" b="1" dirty="0">
                  <a:latin typeface="微軟正黑體" pitchFamily="34" charset="-120"/>
                  <a:ea typeface="微軟正黑體" pitchFamily="34" charset="-120"/>
                </a:rPr>
                <a:t>升學進路關連</a:t>
              </a:r>
              <a:endParaRPr lang="en-US" altLang="zh-TW" sz="1600" b="1" dirty="0">
                <a:latin typeface="微軟正黑體" pitchFamily="34" charset="-120"/>
                <a:ea typeface="微軟正黑體" pitchFamily="34" charset="-120"/>
              </a:endParaRPr>
            </a:p>
          </p:txBody>
        </p:sp>
        <p:sp>
          <p:nvSpPr>
            <p:cNvPr id="11" name="文字方塊 10">
              <a:extLst>
                <a:ext uri="{FF2B5EF4-FFF2-40B4-BE49-F238E27FC236}">
                  <a16:creationId xmlns="" xmlns:a16="http://schemas.microsoft.com/office/drawing/2014/main" id="{A7F74C95-E6A0-475A-B779-E73569E862CF}"/>
                </a:ext>
              </a:extLst>
            </p:cNvPr>
            <p:cNvSpPr txBox="1"/>
            <p:nvPr/>
          </p:nvSpPr>
          <p:spPr>
            <a:xfrm>
              <a:off x="4428871" y="785794"/>
              <a:ext cx="1214505" cy="1384539"/>
            </a:xfrm>
            <a:prstGeom prst="rect">
              <a:avLst/>
            </a:prstGeom>
            <a:solidFill>
              <a:schemeClr val="accent4">
                <a:lumMod val="40000"/>
                <a:lumOff val="60000"/>
              </a:schemeClr>
            </a:solidFill>
            <a:ln>
              <a:solidFill>
                <a:schemeClr val="accent4">
                  <a:lumMod val="40000"/>
                  <a:lumOff val="60000"/>
                </a:schemeClr>
              </a:solidFill>
            </a:ln>
          </p:spPr>
          <p:txBody>
            <a:bodyPr>
              <a:spAutoFit/>
            </a:bodyPr>
            <a:lstStyle/>
            <a:p>
              <a:pPr>
                <a:defRPr/>
              </a:pPr>
              <a:endParaRPr lang="en-US" altLang="zh-TW" dirty="0"/>
            </a:p>
            <a:p>
              <a:pPr>
                <a:defRPr/>
              </a:pPr>
              <a:endParaRPr lang="en-US" altLang="zh-TW" sz="1600" dirty="0"/>
            </a:p>
            <a:p>
              <a:pPr>
                <a:defRPr/>
              </a:pPr>
              <a:r>
                <a:rPr lang="zh-TW" altLang="en-US" sz="1600" b="1" dirty="0">
                  <a:latin typeface="微軟正黑體" pitchFamily="34" charset="-120"/>
                  <a:ea typeface="微軟正黑體" pitchFamily="34" charset="-120"/>
                </a:rPr>
                <a:t>對課程部分不了解</a:t>
              </a:r>
              <a:endParaRPr lang="en-US" altLang="zh-TW" b="1" dirty="0">
                <a:latin typeface="微軟正黑體" pitchFamily="34" charset="-120"/>
                <a:ea typeface="微軟正黑體" pitchFamily="34" charset="-120"/>
              </a:endParaRPr>
            </a:p>
            <a:p>
              <a:pPr>
                <a:defRPr/>
              </a:pPr>
              <a:endParaRPr lang="zh-TW" altLang="en-US" dirty="0"/>
            </a:p>
          </p:txBody>
        </p:sp>
        <p:sp>
          <p:nvSpPr>
            <p:cNvPr id="12" name="文字方塊 11">
              <a:extLst>
                <a:ext uri="{FF2B5EF4-FFF2-40B4-BE49-F238E27FC236}">
                  <a16:creationId xmlns="" xmlns:a16="http://schemas.microsoft.com/office/drawing/2014/main" id="{B7B6A3FB-F105-4061-BCD9-3533DD6DD10E}"/>
                </a:ext>
              </a:extLst>
            </p:cNvPr>
            <p:cNvSpPr txBox="1"/>
            <p:nvPr/>
          </p:nvSpPr>
          <p:spPr>
            <a:xfrm>
              <a:off x="4428871" y="2357691"/>
              <a:ext cx="1214505" cy="1846582"/>
            </a:xfrm>
            <a:prstGeom prst="rect">
              <a:avLst/>
            </a:prstGeom>
            <a:solidFill>
              <a:schemeClr val="accent4">
                <a:lumMod val="40000"/>
                <a:lumOff val="60000"/>
              </a:schemeClr>
            </a:solidFill>
            <a:ln>
              <a:solidFill>
                <a:schemeClr val="accent4">
                  <a:lumMod val="40000"/>
                  <a:lumOff val="60000"/>
                </a:schemeClr>
              </a:solidFill>
            </a:ln>
          </p:spPr>
          <p:txBody>
            <a:bodyPr>
              <a:spAutoFit/>
            </a:bodyPr>
            <a:lstStyle/>
            <a:p>
              <a:pPr>
                <a:defRPr/>
              </a:pPr>
              <a:endParaRPr lang="en-US" altLang="zh-TW" sz="1600" dirty="0"/>
            </a:p>
            <a:p>
              <a:pPr>
                <a:defRPr/>
              </a:pPr>
              <a:endParaRPr lang="en-US" altLang="zh-TW" sz="1600" dirty="0"/>
            </a:p>
            <a:p>
              <a:pPr>
                <a:defRPr/>
              </a:pPr>
              <a:r>
                <a:rPr lang="zh-TW" altLang="en-US" sz="1600" b="1" dirty="0">
                  <a:latin typeface="微軟正黑體" pitchFamily="34" charset="-120"/>
                  <a:ea typeface="微軟正黑體" pitchFamily="34" charset="-120"/>
                </a:rPr>
                <a:t>興趣、性向、進路有疑問</a:t>
              </a:r>
              <a:endParaRPr lang="en-US" altLang="zh-TW" sz="1600" b="1" dirty="0">
                <a:latin typeface="微軟正黑體" pitchFamily="34" charset="-120"/>
                <a:ea typeface="微軟正黑體" pitchFamily="34" charset="-120"/>
              </a:endParaRPr>
            </a:p>
            <a:p>
              <a:pPr>
                <a:defRPr/>
              </a:pPr>
              <a:endParaRPr lang="en-US" altLang="zh-TW" sz="1600" dirty="0"/>
            </a:p>
            <a:p>
              <a:pPr>
                <a:defRPr/>
              </a:pPr>
              <a:endParaRPr lang="en-US" altLang="zh-TW" sz="1600" dirty="0"/>
            </a:p>
            <a:p>
              <a:pPr>
                <a:defRPr/>
              </a:pPr>
              <a:endParaRPr lang="zh-TW" altLang="en-US" dirty="0"/>
            </a:p>
          </p:txBody>
        </p:sp>
        <p:sp>
          <p:nvSpPr>
            <p:cNvPr id="13" name="文字方塊 12">
              <a:extLst>
                <a:ext uri="{FF2B5EF4-FFF2-40B4-BE49-F238E27FC236}">
                  <a16:creationId xmlns="" xmlns:a16="http://schemas.microsoft.com/office/drawing/2014/main" id="{48BCDE95-3D67-45C4-84DD-E8932824E589}"/>
                </a:ext>
              </a:extLst>
            </p:cNvPr>
            <p:cNvSpPr txBox="1"/>
            <p:nvPr/>
          </p:nvSpPr>
          <p:spPr>
            <a:xfrm>
              <a:off x="6072025" y="785794"/>
              <a:ext cx="642973" cy="1384539"/>
            </a:xfrm>
            <a:prstGeom prst="rect">
              <a:avLst/>
            </a:prstGeom>
            <a:solidFill>
              <a:schemeClr val="accent4">
                <a:lumMod val="40000"/>
                <a:lumOff val="60000"/>
              </a:schemeClr>
            </a:solidFill>
            <a:ln>
              <a:solidFill>
                <a:schemeClr val="accent4">
                  <a:lumMod val="40000"/>
                  <a:lumOff val="60000"/>
                </a:schemeClr>
              </a:solidFill>
            </a:ln>
          </p:spPr>
          <p:txBody>
            <a:bodyPr>
              <a:spAutoFit/>
            </a:bodyPr>
            <a:lstStyle/>
            <a:p>
              <a:pPr>
                <a:defRPr/>
              </a:pPr>
              <a:endParaRPr lang="en-US" altLang="zh-TW" dirty="0"/>
            </a:p>
            <a:p>
              <a:pPr>
                <a:defRPr/>
              </a:pPr>
              <a:r>
                <a:rPr lang="zh-TW" altLang="en-US" sz="1600" b="1" dirty="0">
                  <a:latin typeface="微軟正黑體" pitchFamily="34" charset="-120"/>
                  <a:ea typeface="微軟正黑體" pitchFamily="34" charset="-120"/>
                </a:rPr>
                <a:t>進行課程諮詢</a:t>
              </a:r>
              <a:endParaRPr lang="en-US" altLang="zh-TW" sz="1600" b="1" dirty="0">
                <a:latin typeface="微軟正黑體" pitchFamily="34" charset="-120"/>
                <a:ea typeface="微軟正黑體" pitchFamily="34" charset="-120"/>
              </a:endParaRPr>
            </a:p>
            <a:p>
              <a:pPr>
                <a:defRPr/>
              </a:pPr>
              <a:endParaRPr lang="zh-TW" altLang="en-US" b="1" dirty="0">
                <a:latin typeface="微軟正黑體" pitchFamily="34" charset="-120"/>
                <a:ea typeface="微軟正黑體" pitchFamily="34" charset="-120"/>
              </a:endParaRPr>
            </a:p>
          </p:txBody>
        </p:sp>
        <p:sp>
          <p:nvSpPr>
            <p:cNvPr id="14" name="文字方塊 13">
              <a:extLst>
                <a:ext uri="{FF2B5EF4-FFF2-40B4-BE49-F238E27FC236}">
                  <a16:creationId xmlns="" xmlns:a16="http://schemas.microsoft.com/office/drawing/2014/main" id="{258507BD-C16D-4905-8010-FF2A9F95956E}"/>
                </a:ext>
              </a:extLst>
            </p:cNvPr>
            <p:cNvSpPr txBox="1"/>
            <p:nvPr/>
          </p:nvSpPr>
          <p:spPr>
            <a:xfrm>
              <a:off x="6072025" y="2357691"/>
              <a:ext cx="642973" cy="1846582"/>
            </a:xfrm>
            <a:prstGeom prst="rect">
              <a:avLst/>
            </a:prstGeom>
            <a:solidFill>
              <a:schemeClr val="accent4">
                <a:lumMod val="40000"/>
                <a:lumOff val="60000"/>
              </a:schemeClr>
            </a:solidFill>
            <a:ln>
              <a:solidFill>
                <a:schemeClr val="accent4">
                  <a:lumMod val="40000"/>
                  <a:lumOff val="60000"/>
                </a:schemeClr>
              </a:solidFill>
            </a:ln>
          </p:spPr>
          <p:txBody>
            <a:bodyPr>
              <a:spAutoFit/>
            </a:bodyPr>
            <a:lstStyle/>
            <a:p>
              <a:pPr>
                <a:defRPr/>
              </a:pPr>
              <a:endParaRPr lang="en-US" altLang="zh-TW" dirty="0"/>
            </a:p>
            <a:p>
              <a:pPr>
                <a:defRPr/>
              </a:pPr>
              <a:endParaRPr lang="en-US" altLang="zh-TW" sz="1600" dirty="0"/>
            </a:p>
            <a:p>
              <a:pPr>
                <a:defRPr/>
              </a:pPr>
              <a:r>
                <a:rPr lang="zh-TW" altLang="en-US" sz="1600" b="1" dirty="0">
                  <a:latin typeface="微軟正黑體" pitchFamily="34" charset="-120"/>
                  <a:ea typeface="微軟正黑體" pitchFamily="34" charset="-120"/>
                </a:rPr>
                <a:t>進行生涯輔導</a:t>
              </a:r>
              <a:endParaRPr lang="en-US" altLang="zh-TW" sz="1600" b="1" dirty="0">
                <a:latin typeface="微軟正黑體" pitchFamily="34" charset="-120"/>
                <a:ea typeface="微軟正黑體" pitchFamily="34" charset="-120"/>
              </a:endParaRPr>
            </a:p>
            <a:p>
              <a:pPr>
                <a:defRPr/>
              </a:pPr>
              <a:endParaRPr lang="en-US" altLang="zh-TW" sz="1600" dirty="0">
                <a:latin typeface="微軟正黑體" pitchFamily="34" charset="-120"/>
                <a:ea typeface="微軟正黑體" pitchFamily="34" charset="-120"/>
              </a:endParaRPr>
            </a:p>
            <a:p>
              <a:pPr>
                <a:defRPr/>
              </a:pPr>
              <a:endParaRPr lang="zh-TW" altLang="en-US" sz="1600" dirty="0"/>
            </a:p>
          </p:txBody>
        </p:sp>
        <p:sp>
          <p:nvSpPr>
            <p:cNvPr id="15" name="文字方塊 14">
              <a:extLst>
                <a:ext uri="{FF2B5EF4-FFF2-40B4-BE49-F238E27FC236}">
                  <a16:creationId xmlns="" xmlns:a16="http://schemas.microsoft.com/office/drawing/2014/main" id="{2543A343-6287-4755-A361-1F922A3AA5F8}"/>
                </a:ext>
              </a:extLst>
            </p:cNvPr>
            <p:cNvSpPr txBox="1"/>
            <p:nvPr/>
          </p:nvSpPr>
          <p:spPr>
            <a:xfrm>
              <a:off x="6857880" y="785794"/>
              <a:ext cx="1071622" cy="1354372"/>
            </a:xfrm>
            <a:prstGeom prst="rect">
              <a:avLst/>
            </a:prstGeom>
            <a:solidFill>
              <a:schemeClr val="accent4">
                <a:lumMod val="40000"/>
                <a:lumOff val="60000"/>
              </a:schemeClr>
            </a:solidFill>
            <a:ln>
              <a:solidFill>
                <a:schemeClr val="accent4">
                  <a:lumMod val="40000"/>
                  <a:lumOff val="60000"/>
                </a:schemeClr>
              </a:solidFill>
            </a:ln>
          </p:spPr>
          <p:txBody>
            <a:bodyPr>
              <a:spAutoFit/>
            </a:bodyPr>
            <a:lstStyle/>
            <a:p>
              <a:pPr>
                <a:buFont typeface="Wingdings" pitchFamily="2" charset="2"/>
                <a:buChar char="l"/>
                <a:defRPr/>
              </a:pPr>
              <a:r>
                <a:rPr lang="zh-TW" altLang="en-US" b="1" dirty="0">
                  <a:latin typeface="微軟正黑體" pitchFamily="34" charset="-120"/>
                  <a:ea typeface="微軟正黑體" pitchFamily="34" charset="-120"/>
                </a:rPr>
                <a:t>小</a:t>
              </a:r>
              <a:r>
                <a:rPr lang="zh-TW" altLang="en-US" sz="1600" b="1" dirty="0">
                  <a:latin typeface="微軟正黑體" pitchFamily="34" charset="-120"/>
                  <a:ea typeface="微軟正黑體" pitchFamily="34" charset="-120"/>
                </a:rPr>
                <a:t>團體</a:t>
              </a:r>
              <a:endParaRPr lang="en-US" altLang="zh-TW" sz="1600" b="1" dirty="0">
                <a:latin typeface="微軟正黑體" pitchFamily="34" charset="-120"/>
                <a:ea typeface="微軟正黑體" pitchFamily="34" charset="-120"/>
              </a:endParaRPr>
            </a:p>
            <a:p>
              <a:pPr>
                <a:defRPr/>
              </a:pPr>
              <a:r>
                <a:rPr lang="zh-TW" altLang="en-US" sz="1600" b="1" dirty="0">
                  <a:latin typeface="微軟正黑體" pitchFamily="34" charset="-120"/>
                  <a:ea typeface="微軟正黑體" pitchFamily="34" charset="-120"/>
                </a:rPr>
                <a:t>    輔導</a:t>
              </a:r>
              <a:endParaRPr lang="en-US" altLang="zh-TW" sz="1600" b="1" dirty="0">
                <a:latin typeface="微軟正黑體" pitchFamily="34" charset="-120"/>
                <a:ea typeface="微軟正黑體" pitchFamily="34" charset="-120"/>
              </a:endParaRPr>
            </a:p>
            <a:p>
              <a:pPr>
                <a:buFont typeface="Wingdings" pitchFamily="2" charset="2"/>
                <a:buChar char="l"/>
                <a:defRPr/>
              </a:pPr>
              <a:r>
                <a:rPr lang="zh-TW" altLang="en-US" sz="1600" b="1" dirty="0">
                  <a:latin typeface="微軟正黑體" pitchFamily="34" charset="-120"/>
                  <a:ea typeface="微軟正黑體" pitchFamily="34" charset="-120"/>
                </a:rPr>
                <a:t>個別</a:t>
              </a:r>
              <a:endParaRPr lang="en-US" altLang="zh-TW" sz="1600" b="1" dirty="0">
                <a:latin typeface="微軟正黑體" pitchFamily="34" charset="-120"/>
                <a:ea typeface="微軟正黑體" pitchFamily="34" charset="-120"/>
              </a:endParaRPr>
            </a:p>
            <a:p>
              <a:pPr>
                <a:defRPr/>
              </a:pPr>
              <a:r>
                <a:rPr lang="zh-TW" altLang="en-US" sz="1600" b="1" dirty="0">
                  <a:latin typeface="微軟正黑體" pitchFamily="34" charset="-120"/>
                  <a:ea typeface="微軟正黑體" pitchFamily="34" charset="-120"/>
                </a:rPr>
                <a:t>    諮詢</a:t>
              </a:r>
              <a:endParaRPr lang="en-US" altLang="zh-TW" sz="1600" b="1" dirty="0">
                <a:latin typeface="微軟正黑體" pitchFamily="34" charset="-120"/>
                <a:ea typeface="微軟正黑體" pitchFamily="34" charset="-120"/>
              </a:endParaRPr>
            </a:p>
            <a:p>
              <a:pPr>
                <a:defRPr/>
              </a:pPr>
              <a:r>
                <a:rPr lang="zh-TW" altLang="en-US" sz="1600" dirty="0"/>
                <a:t> </a:t>
              </a:r>
              <a:endParaRPr lang="en-US" altLang="zh-TW" sz="1600" dirty="0"/>
            </a:p>
          </p:txBody>
        </p:sp>
        <p:sp>
          <p:nvSpPr>
            <p:cNvPr id="18" name="文字方塊 17">
              <a:extLst>
                <a:ext uri="{FF2B5EF4-FFF2-40B4-BE49-F238E27FC236}">
                  <a16:creationId xmlns="" xmlns:a16="http://schemas.microsoft.com/office/drawing/2014/main" id="{76104084-DC75-479C-9439-281319EA4C6F}"/>
                </a:ext>
              </a:extLst>
            </p:cNvPr>
            <p:cNvSpPr txBox="1"/>
            <p:nvPr/>
          </p:nvSpPr>
          <p:spPr>
            <a:xfrm>
              <a:off x="6857880" y="2357691"/>
              <a:ext cx="1071622" cy="1816414"/>
            </a:xfrm>
            <a:prstGeom prst="rect">
              <a:avLst/>
            </a:prstGeom>
            <a:solidFill>
              <a:schemeClr val="accent4">
                <a:lumMod val="40000"/>
                <a:lumOff val="60000"/>
              </a:schemeClr>
            </a:solidFill>
            <a:ln>
              <a:solidFill>
                <a:schemeClr val="accent4">
                  <a:lumMod val="40000"/>
                  <a:lumOff val="60000"/>
                </a:schemeClr>
              </a:solidFill>
            </a:ln>
          </p:spPr>
          <p:txBody>
            <a:bodyPr>
              <a:spAutoFit/>
            </a:bodyPr>
            <a:lstStyle/>
            <a:p>
              <a:pPr>
                <a:buFont typeface="Wingdings" pitchFamily="2" charset="2"/>
                <a:buChar char="l"/>
                <a:defRPr/>
              </a:pPr>
              <a:r>
                <a:rPr lang="zh-TW" altLang="en-US" sz="1600" b="1" dirty="0">
                  <a:latin typeface="微軟正黑體" pitchFamily="34" charset="-120"/>
                  <a:ea typeface="微軟正黑體" pitchFamily="34" charset="-120"/>
                </a:rPr>
                <a:t>興趣與</a:t>
              </a:r>
              <a:endParaRPr lang="en-US" altLang="zh-TW" sz="1600" b="1" dirty="0">
                <a:latin typeface="微軟正黑體" pitchFamily="34" charset="-120"/>
                <a:ea typeface="微軟正黑體" pitchFamily="34" charset="-120"/>
              </a:endParaRPr>
            </a:p>
            <a:p>
              <a:pPr>
                <a:defRPr/>
              </a:pPr>
              <a:r>
                <a:rPr lang="zh-TW" altLang="en-US" sz="1600" b="1" dirty="0">
                  <a:latin typeface="微軟正黑體" pitchFamily="34" charset="-120"/>
                  <a:ea typeface="微軟正黑體" pitchFamily="34" charset="-120"/>
                </a:rPr>
                <a:t>   學習表</a:t>
              </a:r>
              <a:endParaRPr lang="en-US" altLang="zh-TW" sz="1600" b="1" dirty="0">
                <a:latin typeface="微軟正黑體" pitchFamily="34" charset="-120"/>
                <a:ea typeface="微軟正黑體" pitchFamily="34" charset="-120"/>
              </a:endParaRPr>
            </a:p>
            <a:p>
              <a:pPr>
                <a:defRPr/>
              </a:pPr>
              <a:r>
                <a:rPr lang="zh-TW" altLang="en-US" sz="1600" b="1" dirty="0">
                  <a:latin typeface="微軟正黑體" pitchFamily="34" charset="-120"/>
                  <a:ea typeface="微軟正黑體" pitchFamily="34" charset="-120"/>
                </a:rPr>
                <a:t>   現落差</a:t>
              </a:r>
              <a:endParaRPr lang="en-US" altLang="zh-TW" sz="1600" b="1" dirty="0">
                <a:latin typeface="微軟正黑體" pitchFamily="34" charset="-120"/>
                <a:ea typeface="微軟正黑體" pitchFamily="34" charset="-120"/>
              </a:endParaRPr>
            </a:p>
            <a:p>
              <a:pPr>
                <a:defRPr/>
              </a:pPr>
              <a:endParaRPr lang="en-US" altLang="zh-TW" sz="1600" b="1" dirty="0">
                <a:latin typeface="微軟正黑體" pitchFamily="34" charset="-120"/>
                <a:ea typeface="微軟正黑體" pitchFamily="34" charset="-120"/>
              </a:endParaRPr>
            </a:p>
            <a:p>
              <a:pPr>
                <a:buFont typeface="Wingdings" pitchFamily="2" charset="2"/>
                <a:buChar char="l"/>
                <a:defRPr/>
              </a:pPr>
              <a:r>
                <a:rPr lang="zh-TW" altLang="en-US" sz="1600" b="1" dirty="0">
                  <a:latin typeface="微軟正黑體" pitchFamily="34" charset="-120"/>
                  <a:ea typeface="微軟正黑體" pitchFamily="34" charset="-120"/>
                </a:rPr>
                <a:t>興趣與</a:t>
              </a:r>
              <a:endParaRPr lang="en-US" altLang="zh-TW" sz="1600" b="1" dirty="0">
                <a:latin typeface="微軟正黑體" pitchFamily="34" charset="-120"/>
                <a:ea typeface="微軟正黑體" pitchFamily="34" charset="-120"/>
              </a:endParaRPr>
            </a:p>
            <a:p>
              <a:pPr>
                <a:defRPr/>
              </a:pPr>
              <a:r>
                <a:rPr lang="zh-TW" altLang="en-US" sz="1600" b="1" dirty="0">
                  <a:latin typeface="微軟正黑體" pitchFamily="34" charset="-120"/>
                  <a:ea typeface="微軟正黑體" pitchFamily="34" charset="-120"/>
                </a:rPr>
                <a:t>   家長期</a:t>
              </a:r>
              <a:endParaRPr lang="en-US" altLang="zh-TW" sz="1600" b="1" dirty="0">
                <a:latin typeface="微軟正黑體" pitchFamily="34" charset="-120"/>
                <a:ea typeface="微軟正黑體" pitchFamily="34" charset="-120"/>
              </a:endParaRPr>
            </a:p>
            <a:p>
              <a:pPr>
                <a:defRPr/>
              </a:pPr>
              <a:r>
                <a:rPr lang="zh-TW" altLang="en-US" sz="1600" b="1" dirty="0">
                  <a:latin typeface="微軟正黑體" pitchFamily="34" charset="-120"/>
                  <a:ea typeface="微軟正黑體" pitchFamily="34" charset="-120"/>
                </a:rPr>
                <a:t>   望落差</a:t>
              </a:r>
              <a:endParaRPr lang="en-US" altLang="zh-TW" sz="1600" b="1" dirty="0">
                <a:latin typeface="微軟正黑體" pitchFamily="34" charset="-120"/>
                <a:ea typeface="微軟正黑體" pitchFamily="34" charset="-120"/>
              </a:endParaRPr>
            </a:p>
          </p:txBody>
        </p:sp>
        <p:sp>
          <p:nvSpPr>
            <p:cNvPr id="20" name="文字方塊 19">
              <a:extLst>
                <a:ext uri="{FF2B5EF4-FFF2-40B4-BE49-F238E27FC236}">
                  <a16:creationId xmlns="" xmlns:a16="http://schemas.microsoft.com/office/drawing/2014/main" id="{5C5EA530-0E34-4311-888F-84B8584DD7E6}"/>
                </a:ext>
              </a:extLst>
            </p:cNvPr>
            <p:cNvSpPr txBox="1"/>
            <p:nvPr/>
          </p:nvSpPr>
          <p:spPr>
            <a:xfrm>
              <a:off x="8358151" y="785794"/>
              <a:ext cx="642973" cy="3293044"/>
            </a:xfrm>
            <a:prstGeom prst="rect">
              <a:avLst/>
            </a:prstGeom>
            <a:solidFill>
              <a:schemeClr val="accent4">
                <a:lumMod val="40000"/>
                <a:lumOff val="60000"/>
              </a:schemeClr>
            </a:solidFill>
            <a:ln>
              <a:solidFill>
                <a:schemeClr val="accent4">
                  <a:lumMod val="40000"/>
                  <a:lumOff val="60000"/>
                </a:schemeClr>
              </a:solidFill>
            </a:ln>
          </p:spPr>
          <p:txBody>
            <a:bodyPr>
              <a:spAutoFit/>
            </a:bodyPr>
            <a:lstStyle/>
            <a:p>
              <a:pPr>
                <a:defRPr/>
              </a:pPr>
              <a:r>
                <a:rPr lang="zh-TW" altLang="en-US" sz="1600" b="1" dirty="0">
                  <a:latin typeface="微軟正黑體" pitchFamily="34" charset="-120"/>
                  <a:ea typeface="微軟正黑體" pitchFamily="34" charset="-120"/>
                </a:rPr>
                <a:t>學生填寫</a:t>
              </a:r>
              <a:r>
                <a:rPr lang="zh-TW" altLang="en-US" sz="1600" b="1" dirty="0">
                  <a:solidFill>
                    <a:srgbClr val="FF0000"/>
                  </a:solidFill>
                  <a:latin typeface="微軟正黑體" pitchFamily="34" charset="-120"/>
                  <a:ea typeface="微軟正黑體" pitchFamily="34" charset="-120"/>
                </a:rPr>
                <a:t>課程輔導諮詢紀錄表</a:t>
              </a:r>
              <a:r>
                <a:rPr lang="zh-TW" altLang="en-US" sz="1600" b="1" dirty="0">
                  <a:latin typeface="微軟正黑體" pitchFamily="34" charset="-120"/>
                  <a:ea typeface="微軟正黑體" pitchFamily="34" charset="-120"/>
                </a:rPr>
                <a:t>，</a:t>
              </a:r>
              <a:endParaRPr lang="en-US" altLang="zh-TW" sz="1600" b="1" dirty="0">
                <a:latin typeface="微軟正黑體" pitchFamily="34" charset="-120"/>
                <a:ea typeface="微軟正黑體" pitchFamily="34" charset="-120"/>
              </a:endParaRPr>
            </a:p>
            <a:p>
              <a:pPr>
                <a:defRPr/>
              </a:pPr>
              <a:r>
                <a:rPr lang="zh-TW" altLang="en-US" sz="1600" b="1" dirty="0">
                  <a:latin typeface="微軟正黑體" pitchFamily="34" charset="-120"/>
                  <a:ea typeface="微軟正黑體" pitchFamily="34" charset="-120"/>
                </a:rPr>
                <a:t>再供課程諮詢教師</a:t>
              </a:r>
              <a:r>
                <a:rPr lang="zh-TW" altLang="en-US" sz="1600" b="1" dirty="0">
                  <a:solidFill>
                    <a:srgbClr val="FF0000"/>
                  </a:solidFill>
                  <a:latin typeface="微軟正黑體" pitchFamily="34" charset="-120"/>
                  <a:ea typeface="微軟正黑體" pitchFamily="34" charset="-120"/>
                </a:rPr>
                <a:t>檢核、登載</a:t>
              </a:r>
              <a:endParaRPr lang="en-US" altLang="zh-TW" sz="1600" b="1" dirty="0">
                <a:solidFill>
                  <a:srgbClr val="FF0000"/>
                </a:solidFill>
                <a:latin typeface="微軟正黑體" pitchFamily="34" charset="-120"/>
                <a:ea typeface="微軟正黑體" pitchFamily="34" charset="-120"/>
              </a:endParaRPr>
            </a:p>
          </p:txBody>
        </p:sp>
        <p:grpSp>
          <p:nvGrpSpPr>
            <p:cNvPr id="31766" name="群組 61">
              <a:extLst>
                <a:ext uri="{FF2B5EF4-FFF2-40B4-BE49-F238E27FC236}">
                  <a16:creationId xmlns="" xmlns:a16="http://schemas.microsoft.com/office/drawing/2014/main" id="{F07BF567-3F9A-4698-83F3-AABCE5B1329B}"/>
                </a:ext>
              </a:extLst>
            </p:cNvPr>
            <p:cNvGrpSpPr>
              <a:grpSpLocks/>
            </p:cNvGrpSpPr>
            <p:nvPr/>
          </p:nvGrpSpPr>
          <p:grpSpPr bwMode="auto">
            <a:xfrm>
              <a:off x="1000100" y="928670"/>
              <a:ext cx="371500" cy="3000396"/>
              <a:chOff x="1000100" y="928670"/>
              <a:chExt cx="371500" cy="2720022"/>
            </a:xfrm>
          </p:grpSpPr>
          <p:cxnSp>
            <p:nvCxnSpPr>
              <p:cNvPr id="24" name="直線接點 23">
                <a:extLst>
                  <a:ext uri="{FF2B5EF4-FFF2-40B4-BE49-F238E27FC236}">
                    <a16:creationId xmlns="" xmlns:a16="http://schemas.microsoft.com/office/drawing/2014/main" id="{92E5FD70-D0AB-4146-9C14-3A2073681A14}"/>
                  </a:ext>
                </a:extLst>
              </p:cNvPr>
              <p:cNvCxnSpPr/>
              <p:nvPr/>
            </p:nvCxnSpPr>
            <p:spPr>
              <a:xfrm flipV="1">
                <a:off x="1142564" y="928692"/>
                <a:ext cx="228613" cy="5758"/>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a:extLst>
                  <a:ext uri="{FF2B5EF4-FFF2-40B4-BE49-F238E27FC236}">
                    <a16:creationId xmlns="" xmlns:a16="http://schemas.microsoft.com/office/drawing/2014/main" id="{A06E71DB-F1FC-4CA6-8633-645E3F34293D}"/>
                  </a:ext>
                </a:extLst>
              </p:cNvPr>
              <p:cNvCxnSpPr/>
              <p:nvPr/>
            </p:nvCxnSpPr>
            <p:spPr>
              <a:xfrm>
                <a:off x="999681" y="2358020"/>
                <a:ext cx="371496" cy="143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 xmlns:a16="http://schemas.microsoft.com/office/drawing/2014/main" id="{37AC1C5E-FBE3-42A1-B5BA-5F351D620EAC}"/>
                  </a:ext>
                </a:extLst>
              </p:cNvPr>
              <p:cNvCxnSpPr/>
              <p:nvPr/>
            </p:nvCxnSpPr>
            <p:spPr>
              <a:xfrm flipV="1">
                <a:off x="1142564" y="3643408"/>
                <a:ext cx="228613" cy="5758"/>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 xmlns:a16="http://schemas.microsoft.com/office/drawing/2014/main" id="{B2F90A83-F4A8-4371-BA28-0C566E204492}"/>
                  </a:ext>
                </a:extLst>
              </p:cNvPr>
              <p:cNvCxnSpPr/>
              <p:nvPr/>
            </p:nvCxnSpPr>
            <p:spPr>
              <a:xfrm rot="5400000">
                <a:off x="-215587" y="2286696"/>
                <a:ext cx="2714716" cy="158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9" name="向右箭號 48">
              <a:extLst>
                <a:ext uri="{FF2B5EF4-FFF2-40B4-BE49-F238E27FC236}">
                  <a16:creationId xmlns="" xmlns:a16="http://schemas.microsoft.com/office/drawing/2014/main" id="{F0CE0319-A964-4ED5-B88E-939FBB55D394}"/>
                </a:ext>
              </a:extLst>
            </p:cNvPr>
            <p:cNvSpPr/>
            <p:nvPr/>
          </p:nvSpPr>
          <p:spPr>
            <a:xfrm>
              <a:off x="8000944" y="2143342"/>
              <a:ext cx="285766" cy="28579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0" name="向右箭號 49">
              <a:extLst>
                <a:ext uri="{FF2B5EF4-FFF2-40B4-BE49-F238E27FC236}">
                  <a16:creationId xmlns="" xmlns:a16="http://schemas.microsoft.com/office/drawing/2014/main" id="{F9277EDD-D6AC-4096-81B3-584BAD6AF401}"/>
                </a:ext>
              </a:extLst>
            </p:cNvPr>
            <p:cNvSpPr/>
            <p:nvPr/>
          </p:nvSpPr>
          <p:spPr>
            <a:xfrm>
              <a:off x="4071664" y="1714643"/>
              <a:ext cx="285766" cy="28579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1" name="向右箭號 50">
              <a:extLst>
                <a:ext uri="{FF2B5EF4-FFF2-40B4-BE49-F238E27FC236}">
                  <a16:creationId xmlns="" xmlns:a16="http://schemas.microsoft.com/office/drawing/2014/main" id="{2B94F00A-3494-48F8-ACBD-3CFD70F31A95}"/>
                </a:ext>
              </a:extLst>
            </p:cNvPr>
            <p:cNvSpPr/>
            <p:nvPr/>
          </p:nvSpPr>
          <p:spPr>
            <a:xfrm>
              <a:off x="4071664" y="2929290"/>
              <a:ext cx="285766" cy="28579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2" name="向右箭號 51">
              <a:extLst>
                <a:ext uri="{FF2B5EF4-FFF2-40B4-BE49-F238E27FC236}">
                  <a16:creationId xmlns="" xmlns:a16="http://schemas.microsoft.com/office/drawing/2014/main" id="{A179337D-506C-4096-8AB7-4C7CDC6D4061}"/>
                </a:ext>
              </a:extLst>
            </p:cNvPr>
            <p:cNvSpPr/>
            <p:nvPr/>
          </p:nvSpPr>
          <p:spPr>
            <a:xfrm>
              <a:off x="5714817" y="1714643"/>
              <a:ext cx="285766" cy="28579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 name="向右箭號 52">
              <a:extLst>
                <a:ext uri="{FF2B5EF4-FFF2-40B4-BE49-F238E27FC236}">
                  <a16:creationId xmlns="" xmlns:a16="http://schemas.microsoft.com/office/drawing/2014/main" id="{71F7CF13-1264-4F83-82D2-AE31C9CFB66B}"/>
                </a:ext>
              </a:extLst>
            </p:cNvPr>
            <p:cNvSpPr/>
            <p:nvPr/>
          </p:nvSpPr>
          <p:spPr>
            <a:xfrm>
              <a:off x="5714817" y="2929290"/>
              <a:ext cx="285766" cy="285799"/>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7" name="直線接點 56">
              <a:extLst>
                <a:ext uri="{FF2B5EF4-FFF2-40B4-BE49-F238E27FC236}">
                  <a16:creationId xmlns="" xmlns:a16="http://schemas.microsoft.com/office/drawing/2014/main" id="{24D648FF-ADC0-4B0E-A866-FEE22E27A82A}"/>
                </a:ext>
              </a:extLst>
            </p:cNvPr>
            <p:cNvCxnSpPr/>
            <p:nvPr/>
          </p:nvCxnSpPr>
          <p:spPr>
            <a:xfrm rot="10800000" flipV="1">
              <a:off x="6714997" y="1863893"/>
              <a:ext cx="142883" cy="3176"/>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a:extLst>
                <a:ext uri="{FF2B5EF4-FFF2-40B4-BE49-F238E27FC236}">
                  <a16:creationId xmlns="" xmlns:a16="http://schemas.microsoft.com/office/drawing/2014/main" id="{231C9EB0-0DA4-44FD-B3DD-3B73B8920FD8}"/>
                </a:ext>
              </a:extLst>
            </p:cNvPr>
            <p:cNvCxnSpPr/>
            <p:nvPr/>
          </p:nvCxnSpPr>
          <p:spPr>
            <a:xfrm rot="10800000" flipV="1">
              <a:off x="6714997" y="3143640"/>
              <a:ext cx="142883" cy="3176"/>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774" name="群組 62">
              <a:extLst>
                <a:ext uri="{FF2B5EF4-FFF2-40B4-BE49-F238E27FC236}">
                  <a16:creationId xmlns="" xmlns:a16="http://schemas.microsoft.com/office/drawing/2014/main" id="{77C5CB0E-52BB-4C26-B915-1094D12A6174}"/>
                </a:ext>
              </a:extLst>
            </p:cNvPr>
            <p:cNvGrpSpPr>
              <a:grpSpLocks/>
            </p:cNvGrpSpPr>
            <p:nvPr/>
          </p:nvGrpSpPr>
          <p:grpSpPr bwMode="auto">
            <a:xfrm>
              <a:off x="2000232" y="928670"/>
              <a:ext cx="371500" cy="3000396"/>
              <a:chOff x="1000100" y="928670"/>
              <a:chExt cx="371500" cy="2720022"/>
            </a:xfrm>
          </p:grpSpPr>
          <p:cxnSp>
            <p:nvCxnSpPr>
              <p:cNvPr id="64" name="直線接點 63">
                <a:extLst>
                  <a:ext uri="{FF2B5EF4-FFF2-40B4-BE49-F238E27FC236}">
                    <a16:creationId xmlns="" xmlns:a16="http://schemas.microsoft.com/office/drawing/2014/main" id="{1408D16C-2E64-46B5-BA25-B1738E9B2EDD}"/>
                  </a:ext>
                </a:extLst>
              </p:cNvPr>
              <p:cNvCxnSpPr/>
              <p:nvPr/>
            </p:nvCxnSpPr>
            <p:spPr>
              <a:xfrm flipV="1">
                <a:off x="1142612" y="928692"/>
                <a:ext cx="228613" cy="5758"/>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線接點 64">
                <a:extLst>
                  <a:ext uri="{FF2B5EF4-FFF2-40B4-BE49-F238E27FC236}">
                    <a16:creationId xmlns="" xmlns:a16="http://schemas.microsoft.com/office/drawing/2014/main" id="{31691202-1EE4-497A-8CB2-BE9920DAB289}"/>
                  </a:ext>
                </a:extLst>
              </p:cNvPr>
              <p:cNvCxnSpPr/>
              <p:nvPr/>
            </p:nvCxnSpPr>
            <p:spPr>
              <a:xfrm>
                <a:off x="999729" y="2358020"/>
                <a:ext cx="371496" cy="143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 xmlns:a16="http://schemas.microsoft.com/office/drawing/2014/main" id="{4C9301D9-5D76-44E6-82FF-4D53BF68D87A}"/>
                  </a:ext>
                </a:extLst>
              </p:cNvPr>
              <p:cNvCxnSpPr/>
              <p:nvPr/>
            </p:nvCxnSpPr>
            <p:spPr>
              <a:xfrm flipV="1">
                <a:off x="1142612" y="3643408"/>
                <a:ext cx="228613" cy="5758"/>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接點 66">
                <a:extLst>
                  <a:ext uri="{FF2B5EF4-FFF2-40B4-BE49-F238E27FC236}">
                    <a16:creationId xmlns="" xmlns:a16="http://schemas.microsoft.com/office/drawing/2014/main" id="{BEB79DF5-3A2C-4E9E-9027-AEDD8B4A4432}"/>
                  </a:ext>
                </a:extLst>
              </p:cNvPr>
              <p:cNvCxnSpPr/>
              <p:nvPr/>
            </p:nvCxnSpPr>
            <p:spPr>
              <a:xfrm rot="5400000">
                <a:off x="-215539" y="2286696"/>
                <a:ext cx="2714716" cy="158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9" name="直線接點 68">
              <a:extLst>
                <a:ext uri="{FF2B5EF4-FFF2-40B4-BE49-F238E27FC236}">
                  <a16:creationId xmlns="" xmlns:a16="http://schemas.microsoft.com/office/drawing/2014/main" id="{14270BC9-B15B-4C45-9AB4-71DD710BDAF1}"/>
                </a:ext>
              </a:extLst>
            </p:cNvPr>
            <p:cNvCxnSpPr/>
            <p:nvPr/>
          </p:nvCxnSpPr>
          <p:spPr>
            <a:xfrm rot="10800000" flipV="1">
              <a:off x="3785898" y="3994687"/>
              <a:ext cx="228613" cy="6351"/>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 xmlns:a16="http://schemas.microsoft.com/office/drawing/2014/main" id="{263A7559-A849-42D9-84C6-C822E646641D}"/>
                </a:ext>
              </a:extLst>
            </p:cNvPr>
            <p:cNvCxnSpPr/>
            <p:nvPr/>
          </p:nvCxnSpPr>
          <p:spPr>
            <a:xfrm rot="10800000" flipV="1">
              <a:off x="3785898" y="2500590"/>
              <a:ext cx="214324" cy="4764"/>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 xmlns:a16="http://schemas.microsoft.com/office/drawing/2014/main" id="{BDFF76CA-E52D-47F5-810F-3BEF2BFBBFC5}"/>
                </a:ext>
              </a:extLst>
            </p:cNvPr>
            <p:cNvCxnSpPr/>
            <p:nvPr/>
          </p:nvCxnSpPr>
          <p:spPr>
            <a:xfrm rot="10800000" flipV="1">
              <a:off x="3785898" y="928694"/>
              <a:ext cx="228613" cy="6351"/>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 xmlns:a16="http://schemas.microsoft.com/office/drawing/2014/main" id="{C27EDEE5-CD11-4A91-97CD-2523BE36DF12}"/>
                </a:ext>
              </a:extLst>
            </p:cNvPr>
            <p:cNvCxnSpPr/>
            <p:nvPr/>
          </p:nvCxnSpPr>
          <p:spPr>
            <a:xfrm rot="16200000">
              <a:off x="2482309" y="2465659"/>
              <a:ext cx="3065992" cy="1587"/>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749" name="文字方塊 39">
            <a:extLst>
              <a:ext uri="{FF2B5EF4-FFF2-40B4-BE49-F238E27FC236}">
                <a16:creationId xmlns="" xmlns:a16="http://schemas.microsoft.com/office/drawing/2014/main" id="{45E9E101-3D0A-4F46-B1A3-97EAF8369480}"/>
              </a:ext>
            </a:extLst>
          </p:cNvPr>
          <p:cNvSpPr txBox="1">
            <a:spLocks noChangeArrowheads="1"/>
          </p:cNvSpPr>
          <p:nvPr/>
        </p:nvSpPr>
        <p:spPr bwMode="auto">
          <a:xfrm>
            <a:off x="8453439" y="6581776"/>
            <a:ext cx="20716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200">
                <a:latin typeface="微軟正黑體" panose="020B0604030504040204" pitchFamily="34" charset="-120"/>
                <a:ea typeface="微軟正黑體" panose="020B0604030504040204" pitchFamily="34" charset="-120"/>
              </a:rPr>
              <a:t>資料來源：永春高中</a:t>
            </a:r>
          </a:p>
        </p:txBody>
      </p:sp>
      <p:sp>
        <p:nvSpPr>
          <p:cNvPr id="41" name="標題 1">
            <a:extLst>
              <a:ext uri="{FF2B5EF4-FFF2-40B4-BE49-F238E27FC236}">
                <a16:creationId xmlns="" xmlns:a16="http://schemas.microsoft.com/office/drawing/2014/main" id="{7FF6E484-19BB-41BE-9DBD-34854E5268E2}"/>
              </a:ext>
            </a:extLst>
          </p:cNvPr>
          <p:cNvSpPr>
            <a:spLocks noGrp="1"/>
          </p:cNvSpPr>
          <p:nvPr>
            <p:ph type="title"/>
          </p:nvPr>
        </p:nvSpPr>
        <p:spPr>
          <a:xfrm>
            <a:off x="1524000" y="0"/>
            <a:ext cx="9144000" cy="939800"/>
          </a:xfrm>
          <a:solidFill>
            <a:schemeClr val="accent1">
              <a:lumMod val="20000"/>
              <a:lumOff val="80000"/>
            </a:schemeClr>
          </a:solidFill>
        </p:spPr>
        <p:txBody>
          <a:bodyPr rtlCol="0">
            <a:normAutofit/>
          </a:bodyPr>
          <a:lstStyle/>
          <a:p>
            <a:pPr algn="ctr">
              <a:defRPr/>
            </a:pPr>
            <a:r>
              <a:rPr lang="zh-TW" altLang="en-US" dirty="0" smtClean="0">
                <a:latin typeface="微軟正黑體" pitchFamily="34" charset="-120"/>
                <a:ea typeface="微軟正黑體" pitchFamily="34" charset="-120"/>
              </a:rPr>
              <a:t>課程</a:t>
            </a:r>
            <a:r>
              <a:rPr lang="zh-TW" altLang="en-US" dirty="0">
                <a:latin typeface="微軟正黑體" pitchFamily="34" charset="-120"/>
                <a:ea typeface="微軟正黑體" pitchFamily="34" charset="-120"/>
              </a:rPr>
              <a:t>輔導諮詢實施與流程</a:t>
            </a:r>
          </a:p>
        </p:txBody>
      </p:sp>
      <p:sp>
        <p:nvSpPr>
          <p:cNvPr id="31751" name="文字方塊 41">
            <a:extLst>
              <a:ext uri="{FF2B5EF4-FFF2-40B4-BE49-F238E27FC236}">
                <a16:creationId xmlns="" xmlns:a16="http://schemas.microsoft.com/office/drawing/2014/main" id="{4CC370FA-8CB4-494F-8FEE-96D172CC0460}"/>
              </a:ext>
            </a:extLst>
          </p:cNvPr>
          <p:cNvSpPr txBox="1">
            <a:spLocks noChangeArrowheads="1"/>
          </p:cNvSpPr>
          <p:nvPr/>
        </p:nvSpPr>
        <p:spPr bwMode="auto">
          <a:xfrm>
            <a:off x="10310814" y="6596064"/>
            <a:ext cx="357187" cy="261937"/>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100">
                <a:latin typeface="微軟正黑體" panose="020B0604030504040204" pitchFamily="34" charset="-120"/>
                <a:ea typeface="微軟正黑體" panose="020B0604030504040204" pitchFamily="34" charset="-120"/>
              </a:rPr>
              <a:t>24</a:t>
            </a:r>
            <a:endParaRPr lang="zh-TW" altLang="en-US" sz="1100">
              <a:latin typeface="微軟正黑體" panose="020B0604030504040204" pitchFamily="34" charset="-120"/>
              <a:ea typeface="微軟正黑體" panose="020B0604030504040204" pitchFamily="34" charset="-120"/>
            </a:endParaRPr>
          </a:p>
        </p:txBody>
      </p:sp>
      <p:sp>
        <p:nvSpPr>
          <p:cNvPr id="43" name="投影片編號版面配置區 42"/>
          <p:cNvSpPr>
            <a:spLocks noGrp="1"/>
          </p:cNvSpPr>
          <p:nvPr>
            <p:ph type="sldNum" sz="quarter" idx="12"/>
          </p:nvPr>
        </p:nvSpPr>
        <p:spPr/>
        <p:txBody>
          <a:bodyPr/>
          <a:lstStyle/>
          <a:p>
            <a:fld id="{4FAB73BC-B049-4115-A692-8D63A059BFB8}" type="slidenum">
              <a:rPr lang="en-US" smtClean="0"/>
              <a:pPr/>
              <a:t>24</a:t>
            </a:fld>
            <a:endParaRPr lang="en-US" dirty="0"/>
          </a:p>
        </p:txBody>
      </p:sp>
      <p:sp>
        <p:nvSpPr>
          <p:cNvPr id="44" name="六邊形 43"/>
          <p:cNvSpPr/>
          <p:nvPr/>
        </p:nvSpPr>
        <p:spPr>
          <a:xfrm>
            <a:off x="10178716" y="6400800"/>
            <a:ext cx="637673" cy="457200"/>
          </a:xfrm>
          <a:prstGeom prst="hexag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圓角矩形 44"/>
          <p:cNvSpPr/>
          <p:nvPr/>
        </p:nvSpPr>
        <p:spPr>
          <a:xfrm>
            <a:off x="2728913" y="2814638"/>
            <a:ext cx="2843212" cy="914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流程圖: 替代處理程序 45"/>
          <p:cNvSpPr/>
          <p:nvPr/>
        </p:nvSpPr>
        <p:spPr>
          <a:xfrm>
            <a:off x="241539" y="224287"/>
            <a:ext cx="2484407" cy="110418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800" b="1" dirty="0" smtClean="0"/>
              <a:t>課程輔導諮詢</a:t>
            </a:r>
            <a:endParaRPr lang="zh-TW" altLang="en-US" sz="2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 xmlns:p14="http://schemas.microsoft.com/office/powerpoint/2010/main" val="2117561945"/>
              </p:ext>
            </p:extLst>
          </p:nvPr>
        </p:nvGraphicFramePr>
        <p:xfrm>
          <a:off x="446810" y="1215736"/>
          <a:ext cx="10744200" cy="5288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1"/>
          <p:cNvSpPr>
            <a:spLocks noGrp="1"/>
          </p:cNvSpPr>
          <p:nvPr>
            <p:ph type="title"/>
          </p:nvPr>
        </p:nvSpPr>
        <p:spPr>
          <a:xfrm>
            <a:off x="1524000" y="0"/>
            <a:ext cx="9144000" cy="1124744"/>
          </a:xfrm>
          <a:solidFill>
            <a:schemeClr val="accent1">
              <a:lumMod val="20000"/>
              <a:lumOff val="80000"/>
            </a:schemeClr>
          </a:solidFill>
        </p:spPr>
        <p:txBody>
          <a:bodyPr>
            <a:normAutofit/>
          </a:bodyPr>
          <a:lstStyle/>
          <a:p>
            <a:pPr algn="ctr"/>
            <a:r>
              <a:rPr lang="en-US" altLang="zh-TW" dirty="0">
                <a:latin typeface="微軟正黑體" pitchFamily="34" charset="-120"/>
                <a:ea typeface="微軟正黑體" pitchFamily="34" charset="-120"/>
              </a:rPr>
              <a:t>109</a:t>
            </a:r>
            <a:r>
              <a:rPr lang="zh-TW" altLang="en-US" dirty="0">
                <a:latin typeface="微軟正黑體" pitchFamily="34" charset="-120"/>
                <a:ea typeface="微軟正黑體" pitchFamily="34" charset="-120"/>
              </a:rPr>
              <a:t>學年度高一</a:t>
            </a:r>
            <a:r>
              <a:rPr lang="zh-TW" altLang="en-US" dirty="0" smtClean="0">
                <a:latin typeface="微軟正黑體" pitchFamily="34" charset="-120"/>
                <a:ea typeface="微軟正黑體" pitchFamily="34" charset="-120"/>
              </a:rPr>
              <a:t>課諮老師</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4FAB73BC-B049-4115-A692-8D63A059BFB8}" type="slidenum">
              <a:rPr lang="en-US" smtClean="0"/>
              <a:pPr/>
              <a:t>25</a:t>
            </a:fld>
            <a:endParaRPr lang="en-US" dirty="0"/>
          </a:p>
        </p:txBody>
      </p:sp>
      <p:sp>
        <p:nvSpPr>
          <p:cNvPr id="7" name="流程圖: 替代處理程序 6"/>
          <p:cNvSpPr/>
          <p:nvPr/>
        </p:nvSpPr>
        <p:spPr>
          <a:xfrm>
            <a:off x="241539" y="224287"/>
            <a:ext cx="2484407" cy="110418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800" b="1" dirty="0" smtClean="0"/>
              <a:t>課程輔導諮詢</a:t>
            </a:r>
            <a:endParaRPr lang="zh-TW" altLang="en-US"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DDCADCE0-25E6-44A1-A9C6-D2C109107B25}"/>
              </a:ext>
            </a:extLst>
          </p:cNvPr>
          <p:cNvGraphicFramePr>
            <a:graphicFrameLocks noGrp="1"/>
          </p:cNvGraphicFramePr>
          <p:nvPr/>
        </p:nvGraphicFramePr>
        <p:xfrm>
          <a:off x="1774826" y="914400"/>
          <a:ext cx="8785225" cy="1790698"/>
        </p:xfrm>
        <a:graphic>
          <a:graphicData uri="http://schemas.openxmlformats.org/drawingml/2006/table">
            <a:tbl>
              <a:tblPr firstRow="1" bandRow="1">
                <a:tableStyleId>{5940675A-B579-460E-94D1-54222C63F5DA}</a:tableStyleId>
              </a:tblPr>
              <a:tblGrid>
                <a:gridCol w="391401">
                  <a:extLst>
                    <a:ext uri="{9D8B030D-6E8A-4147-A177-3AD203B41FA5}">
                      <a16:colId xmlns="" xmlns:a16="http://schemas.microsoft.com/office/drawing/2014/main" val="20000"/>
                    </a:ext>
                  </a:extLst>
                </a:gridCol>
                <a:gridCol w="8393824">
                  <a:extLst>
                    <a:ext uri="{9D8B030D-6E8A-4147-A177-3AD203B41FA5}">
                      <a16:colId xmlns="" xmlns:a16="http://schemas.microsoft.com/office/drawing/2014/main" val="20001"/>
                    </a:ext>
                  </a:extLst>
                </a:gridCol>
              </a:tblGrid>
              <a:tr h="243918">
                <a:tc>
                  <a:txBody>
                    <a:bodyPr/>
                    <a:lstStyle/>
                    <a:p>
                      <a:pPr algn="ctr"/>
                      <a:r>
                        <a:rPr lang="en-US" altLang="zh-TW" sz="1000" b="0" u="none" dirty="0">
                          <a:latin typeface="微軟正黑體" pitchFamily="34" charset="-120"/>
                          <a:ea typeface="微軟正黑體" pitchFamily="34" charset="-120"/>
                        </a:rPr>
                        <a:t>11</a:t>
                      </a:r>
                      <a:endParaRPr lang="zh-TW" altLang="en-US" sz="1000" b="0" u="none" dirty="0">
                        <a:latin typeface="微軟正黑體" pitchFamily="34" charset="-120"/>
                        <a:ea typeface="微軟正黑體" pitchFamily="34" charset="-120"/>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altLang="zh-TW" sz="1000" b="0" u="none" dirty="0">
                          <a:latin typeface="微軟正黑體" pitchFamily="34" charset="-120"/>
                          <a:ea typeface="微軟正黑體" pitchFamily="34" charset="-120"/>
                        </a:rPr>
                        <a:t>Q</a:t>
                      </a:r>
                      <a:r>
                        <a:rPr lang="zh-TW" altLang="en-US" sz="1000" b="0" u="none" dirty="0">
                          <a:latin typeface="微軟正黑體" pitchFamily="34" charset="-120"/>
                          <a:ea typeface="微軟正黑體" pitchFamily="34" charset="-120"/>
                        </a:rPr>
                        <a:t>：什麼是學習歷程檔案？如何準備？</a:t>
                      </a:r>
                      <a:endParaRPr lang="zh-TW" altLang="zh-TW" sz="1000" kern="1200" dirty="0">
                        <a:solidFill>
                          <a:schemeClr val="tx1"/>
                        </a:solidFill>
                        <a:latin typeface="微軟正黑體" pitchFamily="34" charset="-120"/>
                        <a:ea typeface="微軟正黑體" pitchFamily="34" charset="-120"/>
                        <a:cs typeface="+mn-cs"/>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0"/>
                  </a:ext>
                </a:extLst>
              </a:tr>
              <a:tr h="396367">
                <a:tc>
                  <a:txBody>
                    <a:bodyPr/>
                    <a:lstStyle/>
                    <a:p>
                      <a:pPr algn="ctr"/>
                      <a:endParaRPr lang="zh-TW" altLang="en-US" sz="1000" b="0" u="none" dirty="0">
                        <a:latin typeface="微軟正黑體" pitchFamily="34" charset="-120"/>
                        <a:ea typeface="微軟正黑體" pitchFamily="34" charset="-120"/>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altLang="zh-TW" sz="1000" dirty="0">
                          <a:latin typeface="微軟正黑體" pitchFamily="34" charset="-120"/>
                          <a:ea typeface="微軟正黑體" pitchFamily="34" charset="-120"/>
                        </a:rPr>
                        <a:t>A</a:t>
                      </a:r>
                      <a:r>
                        <a:rPr lang="zh-TW" altLang="en-US" sz="1000" dirty="0">
                          <a:latin typeface="微軟正黑體" pitchFamily="34" charset="-120"/>
                          <a:ea typeface="微軟正黑體" pitchFamily="34" charset="-120"/>
                        </a:rPr>
                        <a:t>：學習歷程包含基本資料、修課紀錄、課程學習成果、多元表現、自傳及學習計畫、其他資料（請參閱手冊</a:t>
                      </a:r>
                      <a:r>
                        <a:rPr lang="en-US" altLang="zh-TW" sz="1000" dirty="0">
                          <a:latin typeface="微軟正黑體" pitchFamily="34" charset="-120"/>
                          <a:ea typeface="微軟正黑體" pitchFamily="34" charset="-120"/>
                        </a:rPr>
                        <a:t>30</a:t>
                      </a:r>
                      <a:r>
                        <a:rPr lang="zh-TW" altLang="en-US" sz="1000" dirty="0">
                          <a:latin typeface="微軟正黑體" pitchFamily="34" charset="-120"/>
                          <a:ea typeface="微軟正黑體" pitchFamily="34" charset="-120"/>
                        </a:rPr>
                        <a:t>頁）。其中自傳及學習計畫是高三時依各大學要求再提供。請認真投入高中生活，凡走過必留下痕跡，每一步都是有價值的</a:t>
                      </a:r>
                      <a:r>
                        <a:rPr lang="zh-TW" altLang="en-US" sz="1000">
                          <a:latin typeface="微軟正黑體" pitchFamily="34" charset="-120"/>
                          <a:ea typeface="微軟正黑體" pitchFamily="34" charset="-120"/>
                        </a:rPr>
                        <a:t>學習歷程。</a:t>
                      </a:r>
                      <a:endParaRPr lang="zh-TW" altLang="en-US" sz="1000" dirty="0">
                        <a:latin typeface="微軟正黑體" pitchFamily="34" charset="-120"/>
                        <a:ea typeface="微軟正黑體" pitchFamily="34" charset="-120"/>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66210">
                <a:tc>
                  <a:txBody>
                    <a:bodyPr/>
                    <a:lstStyle/>
                    <a:p>
                      <a:pPr algn="ctr"/>
                      <a:r>
                        <a:rPr lang="en-US" altLang="zh-TW" sz="1000" b="0" u="none" dirty="0">
                          <a:latin typeface="微軟正黑體" pitchFamily="34" charset="-120"/>
                          <a:ea typeface="微軟正黑體" pitchFamily="34" charset="-120"/>
                        </a:rPr>
                        <a:t>12</a:t>
                      </a:r>
                      <a:endParaRPr lang="zh-TW" altLang="en-US" sz="1000" b="0" u="none" dirty="0">
                        <a:latin typeface="微軟正黑體" pitchFamily="34" charset="-120"/>
                        <a:ea typeface="微軟正黑體" pitchFamily="34" charset="-120"/>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altLang="zh-TW" sz="1000" b="0" u="none" dirty="0">
                          <a:latin typeface="微軟正黑體" pitchFamily="34" charset="-120"/>
                          <a:ea typeface="微軟正黑體" pitchFamily="34" charset="-120"/>
                        </a:rPr>
                        <a:t>Q</a:t>
                      </a:r>
                      <a:r>
                        <a:rPr lang="zh-TW" altLang="en-US" sz="1000" b="0" u="none" dirty="0">
                          <a:latin typeface="微軟正黑體" pitchFamily="34" charset="-120"/>
                          <a:ea typeface="微軟正黑體" pitchFamily="34" charset="-120"/>
                        </a:rPr>
                        <a:t>：學習歷程檔案如何上傳？</a:t>
                      </a:r>
                      <a:endParaRPr lang="zh-TW" altLang="zh-TW" sz="1000" kern="1200" dirty="0">
                        <a:solidFill>
                          <a:schemeClr val="tx1"/>
                        </a:solidFill>
                        <a:latin typeface="微軟正黑體" pitchFamily="34" charset="-120"/>
                        <a:ea typeface="微軟正黑體" pitchFamily="34" charset="-120"/>
                        <a:cs typeface="+mn-cs"/>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2"/>
                  </a:ext>
                </a:extLst>
              </a:tr>
              <a:tr h="396367">
                <a:tc>
                  <a:txBody>
                    <a:bodyPr/>
                    <a:lstStyle/>
                    <a:p>
                      <a:pPr algn="ctr"/>
                      <a:endParaRPr lang="zh-TW" altLang="en-US" sz="1000" b="0" u="none" dirty="0">
                        <a:latin typeface="微軟正黑體" pitchFamily="34" charset="-120"/>
                        <a:ea typeface="微軟正黑體" pitchFamily="34" charset="-120"/>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altLang="zh-TW" sz="1000" dirty="0">
                          <a:latin typeface="微軟正黑體" pitchFamily="34" charset="-120"/>
                          <a:ea typeface="微軟正黑體" pitchFamily="34" charset="-120"/>
                        </a:rPr>
                        <a:t>A</a:t>
                      </a:r>
                      <a:r>
                        <a:rPr lang="zh-TW" altLang="en-US" sz="1000" dirty="0">
                          <a:latin typeface="微軟正黑體" pitchFamily="34" charset="-120"/>
                          <a:ea typeface="微軟正黑體" pitchFamily="34" charset="-120"/>
                        </a:rPr>
                        <a:t>：</a:t>
                      </a:r>
                      <a:r>
                        <a:rPr lang="zh-TW" altLang="zh-TW" sz="1000" kern="1200" dirty="0">
                          <a:solidFill>
                            <a:schemeClr val="tx1"/>
                          </a:solidFill>
                          <a:latin typeface="微軟正黑體" pitchFamily="34" charset="-120"/>
                          <a:ea typeface="微軟正黑體" pitchFamily="34" charset="-120"/>
                          <a:cs typeface="+mn-cs"/>
                        </a:rPr>
                        <a:t>基本資料及修課紀錄由學校方面上傳；課程學習成果、多元表現及其他資料，則由學生自行上傳。</a:t>
                      </a:r>
                      <a:r>
                        <a:rPr lang="zh-TW" altLang="en-US" sz="1000" kern="1200" dirty="0">
                          <a:solidFill>
                            <a:schemeClr val="tx1"/>
                          </a:solidFill>
                          <a:latin typeface="微軟正黑體" pitchFamily="34" charset="-120"/>
                          <a:ea typeface="微軟正黑體" pitchFamily="34" charset="-120"/>
                          <a:cs typeface="+mn-cs"/>
                        </a:rPr>
                        <a:t>必須於規定時間內上傳完畢</a:t>
                      </a:r>
                      <a:r>
                        <a:rPr lang="en-US" altLang="zh-TW" sz="1000" kern="1200" dirty="0">
                          <a:solidFill>
                            <a:schemeClr val="tx1"/>
                          </a:solidFill>
                          <a:latin typeface="微軟正黑體" pitchFamily="34" charset="-120"/>
                          <a:ea typeface="微軟正黑體" pitchFamily="34" charset="-120"/>
                          <a:cs typeface="+mn-cs"/>
                        </a:rPr>
                        <a:t>(</a:t>
                      </a:r>
                      <a:r>
                        <a:rPr lang="zh-TW" altLang="en-US" sz="1000" kern="1200" dirty="0">
                          <a:solidFill>
                            <a:schemeClr val="tx1"/>
                          </a:solidFill>
                          <a:latin typeface="微軟正黑體" pitchFamily="34" charset="-120"/>
                          <a:ea typeface="微軟正黑體" pitchFamily="34" charset="-120"/>
                          <a:cs typeface="+mn-cs"/>
                        </a:rPr>
                        <a:t>不可高一下時上傳高一上的資料</a:t>
                      </a:r>
                      <a:r>
                        <a:rPr lang="en-US" altLang="zh-TW" sz="1000" kern="1200" dirty="0">
                          <a:solidFill>
                            <a:schemeClr val="tx1"/>
                          </a:solidFill>
                          <a:latin typeface="微軟正黑體" pitchFamily="34" charset="-120"/>
                          <a:ea typeface="微軟正黑體" pitchFamily="34" charset="-120"/>
                          <a:cs typeface="+mn-cs"/>
                        </a:rPr>
                        <a:t>)</a:t>
                      </a:r>
                      <a:r>
                        <a:rPr lang="zh-TW" altLang="en-US" sz="1000" kern="1200" dirty="0">
                          <a:solidFill>
                            <a:schemeClr val="tx1"/>
                          </a:solidFill>
                          <a:latin typeface="微軟正黑體" pitchFamily="34" charset="-120"/>
                          <a:ea typeface="微軟正黑體" pitchFamily="34" charset="-120"/>
                          <a:cs typeface="+mn-cs"/>
                        </a:rPr>
                        <a:t>。請參閱手冊</a:t>
                      </a:r>
                      <a:r>
                        <a:rPr lang="en-US" altLang="zh-TW" sz="1000" kern="1200" dirty="0">
                          <a:solidFill>
                            <a:schemeClr val="tx1"/>
                          </a:solidFill>
                          <a:latin typeface="微軟正黑體" pitchFamily="34" charset="-120"/>
                          <a:ea typeface="微軟正黑體" pitchFamily="34" charset="-120"/>
                          <a:cs typeface="+mn-cs"/>
                        </a:rPr>
                        <a:t>29</a:t>
                      </a:r>
                      <a:r>
                        <a:rPr lang="zh-TW" altLang="en-US" sz="1000" kern="1200" dirty="0">
                          <a:solidFill>
                            <a:schemeClr val="tx1"/>
                          </a:solidFill>
                          <a:latin typeface="微軟正黑體" pitchFamily="34" charset="-120"/>
                          <a:ea typeface="微軟正黑體" pitchFamily="34" charset="-120"/>
                          <a:cs typeface="+mn-cs"/>
                        </a:rPr>
                        <a:t>頁。</a:t>
                      </a:r>
                      <a:endParaRPr lang="zh-TW" altLang="en-US" sz="1000" dirty="0">
                        <a:latin typeface="微軟正黑體" pitchFamily="34" charset="-120"/>
                        <a:ea typeface="微軟正黑體" pitchFamily="34" charset="-120"/>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43918">
                <a:tc>
                  <a:txBody>
                    <a:bodyPr/>
                    <a:lstStyle/>
                    <a:p>
                      <a:pPr algn="ctr"/>
                      <a:r>
                        <a:rPr lang="en-US" altLang="zh-TW" sz="1000" b="0" u="none" dirty="0">
                          <a:latin typeface="微軟正黑體" pitchFamily="34" charset="-120"/>
                          <a:ea typeface="微軟正黑體" pitchFamily="34" charset="-120"/>
                        </a:rPr>
                        <a:t>13</a:t>
                      </a:r>
                      <a:endParaRPr lang="zh-TW" altLang="en-US" sz="1000" b="0" u="none" dirty="0">
                        <a:latin typeface="微軟正黑體" pitchFamily="34" charset="-120"/>
                        <a:ea typeface="微軟正黑體" pitchFamily="34" charset="-120"/>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altLang="zh-TW" sz="1000" b="0" u="none" dirty="0">
                          <a:latin typeface="微軟正黑體" pitchFamily="34" charset="-120"/>
                          <a:ea typeface="微軟正黑體" pitchFamily="34" charset="-120"/>
                        </a:rPr>
                        <a:t>Q</a:t>
                      </a:r>
                      <a:r>
                        <a:rPr lang="zh-TW" altLang="en-US" sz="1000" b="0" u="none" dirty="0">
                          <a:latin typeface="微軟正黑體" pitchFamily="34" charset="-120"/>
                          <a:ea typeface="微軟正黑體" pitchFamily="34" charset="-120"/>
                        </a:rPr>
                        <a:t>：重要資訊的網站？</a:t>
                      </a:r>
                      <a:endParaRPr lang="zh-TW" altLang="zh-TW" sz="1000" kern="1200" dirty="0">
                        <a:solidFill>
                          <a:schemeClr val="tx1"/>
                        </a:solidFill>
                        <a:latin typeface="微軟正黑體" pitchFamily="34" charset="-120"/>
                        <a:ea typeface="微軟正黑體" pitchFamily="34" charset="-120"/>
                        <a:cs typeface="+mn-cs"/>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 xmlns:a16="http://schemas.microsoft.com/office/drawing/2014/main" val="10004"/>
                  </a:ext>
                </a:extLst>
              </a:tr>
              <a:tr h="243918">
                <a:tc>
                  <a:txBody>
                    <a:bodyPr/>
                    <a:lstStyle/>
                    <a:p>
                      <a:pPr algn="ctr"/>
                      <a:endParaRPr lang="zh-TW" altLang="en-US" sz="1000" b="0" u="none" dirty="0">
                        <a:latin typeface="微軟正黑體" pitchFamily="34" charset="-120"/>
                        <a:ea typeface="微軟正黑體" pitchFamily="34" charset="-120"/>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zh-TW" altLang="zh-TW" sz="1000" kern="1200" dirty="0">
                        <a:solidFill>
                          <a:schemeClr val="tx1"/>
                        </a:solidFill>
                        <a:latin typeface="微軟正黑體" pitchFamily="34" charset="-120"/>
                        <a:ea typeface="微軟正黑體" pitchFamily="34" charset="-120"/>
                        <a:cs typeface="+mn-cs"/>
                      </a:endParaRPr>
                    </a:p>
                  </a:txBody>
                  <a:tcPr marL="91443" marR="91443" marT="45735" marB="4573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bl>
          </a:graphicData>
        </a:graphic>
      </p:graphicFrame>
      <p:sp>
        <p:nvSpPr>
          <p:cNvPr id="4" name="標題 1">
            <a:extLst>
              <a:ext uri="{FF2B5EF4-FFF2-40B4-BE49-F238E27FC236}">
                <a16:creationId xmlns="" xmlns:a16="http://schemas.microsoft.com/office/drawing/2014/main" id="{05AA11D2-9808-4655-A33D-DE8470B02940}"/>
              </a:ext>
            </a:extLst>
          </p:cNvPr>
          <p:cNvSpPr txBox="1">
            <a:spLocks/>
          </p:cNvSpPr>
          <p:nvPr/>
        </p:nvSpPr>
        <p:spPr>
          <a:xfrm>
            <a:off x="1524000" y="-100013"/>
            <a:ext cx="9144000" cy="909638"/>
          </a:xfrm>
          <a:prstGeom prst="rect">
            <a:avLst/>
          </a:prstGeom>
          <a:solidFill>
            <a:schemeClr val="accent1">
              <a:lumMod val="20000"/>
              <a:lumOff val="8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dirty="0">
                <a:latin typeface="微軟正黑體" pitchFamily="34" charset="-120"/>
                <a:ea typeface="微軟正黑體" pitchFamily="34" charset="-120"/>
              </a:rPr>
              <a:t>七、問與答</a:t>
            </a:r>
          </a:p>
        </p:txBody>
      </p:sp>
      <p:sp>
        <p:nvSpPr>
          <p:cNvPr id="46096" name="文字方塊 4">
            <a:extLst>
              <a:ext uri="{FF2B5EF4-FFF2-40B4-BE49-F238E27FC236}">
                <a16:creationId xmlns="" xmlns:a16="http://schemas.microsoft.com/office/drawing/2014/main" id="{AF4463DC-4C33-4A11-8A83-7E1DD9B6EB8D}"/>
              </a:ext>
            </a:extLst>
          </p:cNvPr>
          <p:cNvSpPr txBox="1">
            <a:spLocks noChangeArrowheads="1"/>
          </p:cNvSpPr>
          <p:nvPr/>
        </p:nvSpPr>
        <p:spPr bwMode="auto">
          <a:xfrm>
            <a:off x="10310814" y="6596064"/>
            <a:ext cx="357187" cy="261937"/>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100">
                <a:latin typeface="微軟正黑體" panose="020B0604030504040204" pitchFamily="34" charset="-120"/>
                <a:ea typeface="微軟正黑體" panose="020B0604030504040204" pitchFamily="34" charset="-120"/>
              </a:rPr>
              <a:t>38</a:t>
            </a:r>
            <a:endParaRPr lang="zh-TW" altLang="en-US" sz="1100">
              <a:latin typeface="微軟正黑體" panose="020B0604030504040204" pitchFamily="34" charset="-120"/>
              <a:ea typeface="微軟正黑體" panose="020B0604030504040204" pitchFamily="34" charset="-120"/>
            </a:endParaRPr>
          </a:p>
        </p:txBody>
      </p:sp>
      <p:graphicFrame>
        <p:nvGraphicFramePr>
          <p:cNvPr id="7" name="內容版面配置區 3">
            <a:extLst>
              <a:ext uri="{FF2B5EF4-FFF2-40B4-BE49-F238E27FC236}">
                <a16:creationId xmlns="" xmlns:a16="http://schemas.microsoft.com/office/drawing/2014/main" id="{055472EC-F063-4E5A-AD43-2E664652F473}"/>
              </a:ext>
            </a:extLst>
          </p:cNvPr>
          <p:cNvGraphicFramePr>
            <a:graphicFrameLocks/>
          </p:cNvGraphicFramePr>
          <p:nvPr/>
        </p:nvGraphicFramePr>
        <p:xfrm>
          <a:off x="2238376" y="2559051"/>
          <a:ext cx="8215313" cy="4013201"/>
        </p:xfrm>
        <a:graphic>
          <a:graphicData uri="http://schemas.openxmlformats.org/drawingml/2006/table">
            <a:tbl>
              <a:tblPr firstRow="1" bandRow="1">
                <a:tableStyleId>{5940675A-B579-460E-94D1-54222C63F5DA}</a:tableStyleId>
              </a:tblPr>
              <a:tblGrid>
                <a:gridCol w="1714480">
                  <a:extLst>
                    <a:ext uri="{9D8B030D-6E8A-4147-A177-3AD203B41FA5}">
                      <a16:colId xmlns="" xmlns:a16="http://schemas.microsoft.com/office/drawing/2014/main" val="20000"/>
                    </a:ext>
                  </a:extLst>
                </a:gridCol>
                <a:gridCol w="1643068">
                  <a:extLst>
                    <a:ext uri="{9D8B030D-6E8A-4147-A177-3AD203B41FA5}">
                      <a16:colId xmlns="" xmlns:a16="http://schemas.microsoft.com/office/drawing/2014/main" val="20001"/>
                    </a:ext>
                  </a:extLst>
                </a:gridCol>
                <a:gridCol w="1643068">
                  <a:extLst>
                    <a:ext uri="{9D8B030D-6E8A-4147-A177-3AD203B41FA5}">
                      <a16:colId xmlns="" xmlns:a16="http://schemas.microsoft.com/office/drawing/2014/main" val="20002"/>
                    </a:ext>
                  </a:extLst>
                </a:gridCol>
                <a:gridCol w="1643068">
                  <a:extLst>
                    <a:ext uri="{9D8B030D-6E8A-4147-A177-3AD203B41FA5}">
                      <a16:colId xmlns="" xmlns:a16="http://schemas.microsoft.com/office/drawing/2014/main" val="20003"/>
                    </a:ext>
                  </a:extLst>
                </a:gridCol>
                <a:gridCol w="1571629">
                  <a:extLst>
                    <a:ext uri="{9D8B030D-6E8A-4147-A177-3AD203B41FA5}">
                      <a16:colId xmlns="" xmlns:a16="http://schemas.microsoft.com/office/drawing/2014/main" val="20004"/>
                    </a:ext>
                  </a:extLst>
                </a:gridCol>
              </a:tblGrid>
              <a:tr h="1643054">
                <a:tc>
                  <a:txBody>
                    <a:bodyPr/>
                    <a:lstStyle/>
                    <a:p>
                      <a:endParaRPr lang="zh-TW" altLang="en-US" sz="800" b="1" dirty="0">
                        <a:latin typeface="微軟正黑體" pitchFamily="34" charset="-120"/>
                        <a:ea typeface="微軟正黑體" pitchFamily="34" charset="-120"/>
                      </a:endParaRPr>
                    </a:p>
                  </a:txBody>
                  <a:tcPr marT="45719" marB="45719"/>
                </a:tc>
                <a:tc>
                  <a:txBody>
                    <a:bodyPr/>
                    <a:lstStyle/>
                    <a:p>
                      <a:endParaRPr lang="zh-TW" altLang="en-US" sz="800" b="1" dirty="0">
                        <a:latin typeface="微軟正黑體" pitchFamily="34" charset="-120"/>
                        <a:ea typeface="微軟正黑體" pitchFamily="34" charset="-120"/>
                      </a:endParaRPr>
                    </a:p>
                  </a:txBody>
                  <a:tcPr marT="45719" marB="45719"/>
                </a:tc>
                <a:tc>
                  <a:txBody>
                    <a:bodyPr/>
                    <a:lstStyle/>
                    <a:p>
                      <a:endParaRPr lang="zh-TW" altLang="en-US" sz="800" b="1" dirty="0">
                        <a:latin typeface="微軟正黑體" pitchFamily="34" charset="-120"/>
                        <a:ea typeface="微軟正黑體" pitchFamily="34" charset="-120"/>
                      </a:endParaRPr>
                    </a:p>
                  </a:txBody>
                  <a:tcPr marT="45719" marB="45719"/>
                </a:tc>
                <a:tc>
                  <a:txBody>
                    <a:bodyPr/>
                    <a:lstStyle/>
                    <a:p>
                      <a:endParaRPr lang="zh-TW" altLang="en-US" sz="800" b="1" dirty="0">
                        <a:latin typeface="微軟正黑體" pitchFamily="34" charset="-120"/>
                        <a:ea typeface="微軟正黑體" pitchFamily="34" charset="-120"/>
                      </a:endParaRPr>
                    </a:p>
                  </a:txBody>
                  <a:tcPr marT="45719" marB="45719"/>
                </a:tc>
                <a:tc>
                  <a:txBody>
                    <a:bodyPr/>
                    <a:lstStyle/>
                    <a:p>
                      <a:endParaRPr lang="zh-TW" altLang="en-US" sz="800" b="1" dirty="0">
                        <a:latin typeface="微軟正黑體" pitchFamily="34" charset="-120"/>
                        <a:ea typeface="微軟正黑體" pitchFamily="34" charset="-120"/>
                      </a:endParaRPr>
                    </a:p>
                  </a:txBody>
                  <a:tcPr marT="45719" marB="45719"/>
                </a:tc>
                <a:extLst>
                  <a:ext uri="{0D108BD9-81ED-4DB2-BD59-A6C34878D82A}">
                    <a16:rowId xmlns="" xmlns:a16="http://schemas.microsoft.com/office/drawing/2014/main" val="10000"/>
                  </a:ext>
                </a:extLst>
              </a:tr>
              <a:tr h="457198">
                <a:tc>
                  <a:txBody>
                    <a:bodyPr/>
                    <a:lstStyle/>
                    <a:p>
                      <a:pPr algn="ctr"/>
                      <a:r>
                        <a:rPr lang="zh-TW" altLang="en-US" sz="800" b="1" kern="1200" dirty="0">
                          <a:solidFill>
                            <a:schemeClr val="tx1"/>
                          </a:solidFill>
                          <a:uFillTx/>
                          <a:latin typeface="微軟正黑體" pitchFamily="34" charset="-120"/>
                          <a:ea typeface="微軟正黑體" pitchFamily="34" charset="-120"/>
                          <a:cs typeface="+mn-cs"/>
                        </a:rPr>
                        <a:t>大學招生委員會</a:t>
                      </a:r>
                      <a:endParaRPr lang="en-US" altLang="zh-TW" sz="800" b="1" kern="1200" dirty="0">
                        <a:solidFill>
                          <a:schemeClr val="tx1"/>
                        </a:solidFill>
                        <a:uFillTx/>
                        <a:latin typeface="微軟正黑體" pitchFamily="34" charset="-120"/>
                        <a:ea typeface="微軟正黑體" pitchFamily="34" charset="-120"/>
                        <a:cs typeface="+mn-cs"/>
                      </a:endParaRPr>
                    </a:p>
                    <a:p>
                      <a:pPr algn="ctr"/>
                      <a:r>
                        <a:rPr lang="en-US" sz="800" b="1" kern="1200" dirty="0">
                          <a:solidFill>
                            <a:schemeClr val="tx1"/>
                          </a:solidFill>
                          <a:uFillTx/>
                          <a:latin typeface="微軟正黑體" pitchFamily="34" charset="-120"/>
                          <a:ea typeface="微軟正黑體" pitchFamily="34" charset="-120"/>
                          <a:cs typeface="+mn-cs"/>
                        </a:rPr>
                        <a:t>111</a:t>
                      </a:r>
                      <a:r>
                        <a:rPr lang="zh-TW" altLang="en-US" sz="800" b="1" kern="1200" dirty="0">
                          <a:solidFill>
                            <a:schemeClr val="tx1"/>
                          </a:solidFill>
                          <a:uFillTx/>
                          <a:latin typeface="微軟正黑體" pitchFamily="34" charset="-120"/>
                          <a:ea typeface="微軟正黑體" pitchFamily="34" charset="-120"/>
                          <a:cs typeface="+mn-cs"/>
                        </a:rPr>
                        <a:t>學年度大學申請入學參採高中學習歷程資料完整版查詢系</a:t>
                      </a:r>
                      <a:endParaRPr lang="zh-TW" altLang="en-US" sz="800" b="1" dirty="0">
                        <a:latin typeface="微軟正黑體" pitchFamily="34" charset="-120"/>
                        <a:ea typeface="微軟正黑體" pitchFamily="34" charset="-120"/>
                      </a:endParaRPr>
                    </a:p>
                  </a:txBody>
                  <a:tcPr marT="45719" marB="45719"/>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200" b="1" kern="1200" dirty="0">
                          <a:solidFill>
                            <a:schemeClr val="tx1"/>
                          </a:solidFill>
                          <a:uFillTx/>
                          <a:latin typeface="微軟正黑體" pitchFamily="34" charset="-120"/>
                          <a:ea typeface="微軟正黑體" pitchFamily="34" charset="-120"/>
                          <a:cs typeface="+mn-cs"/>
                        </a:rPr>
                        <a:t>大學招生委員會</a:t>
                      </a:r>
                      <a:endParaRPr lang="en-US" altLang="zh-TW" sz="1200" b="1" kern="1200" dirty="0">
                        <a:solidFill>
                          <a:schemeClr val="tx1"/>
                        </a:solidFill>
                        <a:uFillTx/>
                        <a:latin typeface="微軟正黑體" pitchFamily="34" charset="-120"/>
                        <a:ea typeface="微軟正黑體" pitchFamily="34" charset="-120"/>
                        <a:cs typeface="+mn-cs"/>
                      </a:endParaRPr>
                    </a:p>
                    <a:p>
                      <a:pPr algn="ctr"/>
                      <a:endParaRPr lang="en-US" sz="800" b="1" kern="1200" dirty="0">
                        <a:solidFill>
                          <a:schemeClr val="tx1"/>
                        </a:solidFill>
                        <a:uFillTx/>
                        <a:latin typeface="微軟正黑體" pitchFamily="34" charset="-120"/>
                        <a:ea typeface="微軟正黑體" pitchFamily="34" charset="-120"/>
                        <a:cs typeface="+mn-cs"/>
                      </a:endParaRPr>
                    </a:p>
                  </a:txBody>
                  <a:tcPr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微軟正黑體" pitchFamily="34" charset="-120"/>
                          <a:ea typeface="微軟正黑體" pitchFamily="34" charset="-120"/>
                          <a:cs typeface="+mn-cs"/>
                        </a:rPr>
                        <a:t>111</a:t>
                      </a:r>
                      <a:r>
                        <a:rPr lang="zh-TW" altLang="en-US" sz="1100" b="1" kern="1200" dirty="0">
                          <a:solidFill>
                            <a:schemeClr val="tx1"/>
                          </a:solidFill>
                          <a:latin typeface="微軟正黑體" pitchFamily="34" charset="-120"/>
                          <a:ea typeface="微軟正黑體" pitchFamily="34" charset="-120"/>
                          <a:cs typeface="+mn-cs"/>
                        </a:rPr>
                        <a:t>學年度四技二專甄選入學招生選才內涵</a:t>
                      </a:r>
                      <a:endParaRPr lang="en-US" sz="1100" b="1" kern="1200" dirty="0">
                        <a:solidFill>
                          <a:schemeClr val="tx1"/>
                        </a:solidFill>
                        <a:uFillTx/>
                        <a:latin typeface="微軟正黑體" pitchFamily="34" charset="-120"/>
                        <a:ea typeface="微軟正黑體" pitchFamily="34" charset="-120"/>
                        <a:cs typeface="+mn-cs"/>
                      </a:endParaRPr>
                    </a:p>
                  </a:txBody>
                  <a:tcPr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uFillTx/>
                          <a:latin typeface="微軟正黑體" pitchFamily="34" charset="-120"/>
                          <a:ea typeface="微軟正黑體" pitchFamily="34" charset="-120"/>
                          <a:cs typeface="+mn-cs"/>
                        </a:rPr>
                        <a:t>ColleGo</a:t>
                      </a:r>
                      <a:endParaRPr lang="en-US" sz="1200" b="1" kern="1200" dirty="0">
                        <a:solidFill>
                          <a:schemeClr val="tx1"/>
                        </a:solidFill>
                        <a:uFillTx/>
                        <a:latin typeface="微軟正黑體" pitchFamily="34" charset="-120"/>
                        <a:ea typeface="微軟正黑體" pitchFamily="34" charset="-120"/>
                        <a:cs typeface="+mn-cs"/>
                      </a:endParaRPr>
                    </a:p>
                  </a:txBody>
                  <a:tcPr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200" b="1" kern="1200" dirty="0">
                          <a:solidFill>
                            <a:schemeClr val="tx1"/>
                          </a:solidFill>
                          <a:uFillTx/>
                          <a:latin typeface="微軟正黑體" pitchFamily="34" charset="-120"/>
                          <a:ea typeface="微軟正黑體" pitchFamily="34" charset="-120"/>
                          <a:cs typeface="+mn-cs"/>
                        </a:rPr>
                        <a:t>竹南高中</a:t>
                      </a:r>
                      <a:endParaRPr lang="en-US" altLang="zh-TW" sz="1200" b="1" kern="1200" dirty="0">
                        <a:solidFill>
                          <a:schemeClr val="tx1"/>
                        </a:solidFill>
                        <a:uFillTx/>
                        <a:latin typeface="微軟正黑體" pitchFamily="34" charset="-120"/>
                        <a:ea typeface="微軟正黑體" pitchFamily="34"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200" b="1" kern="1200" dirty="0">
                          <a:solidFill>
                            <a:schemeClr val="tx1"/>
                          </a:solidFill>
                          <a:uFillTx/>
                          <a:latin typeface="微軟正黑體" pitchFamily="34" charset="-120"/>
                          <a:ea typeface="微軟正黑體" pitchFamily="34" charset="-120"/>
                          <a:cs typeface="+mn-cs"/>
                        </a:rPr>
                        <a:t>學習歷程系統</a:t>
                      </a:r>
                      <a:endParaRPr lang="en-US" sz="1200" b="1" kern="1200" dirty="0">
                        <a:solidFill>
                          <a:schemeClr val="tx1"/>
                        </a:solidFill>
                        <a:uFillTx/>
                        <a:latin typeface="微軟正黑體" pitchFamily="34" charset="-120"/>
                        <a:ea typeface="微軟正黑體" pitchFamily="34" charset="-120"/>
                        <a:cs typeface="+mn-cs"/>
                      </a:endParaRPr>
                    </a:p>
                  </a:txBody>
                  <a:tcPr marT="45719" marB="45719"/>
                </a:tc>
                <a:extLst>
                  <a:ext uri="{0D108BD9-81ED-4DB2-BD59-A6C34878D82A}">
                    <a16:rowId xmlns="" xmlns:a16="http://schemas.microsoft.com/office/drawing/2014/main" val="10001"/>
                  </a:ext>
                </a:extLst>
              </a:tr>
              <a:tr h="1455751">
                <a:tc>
                  <a:txBody>
                    <a:bodyPr/>
                    <a:lstStyle/>
                    <a:p>
                      <a:pPr algn="ctr"/>
                      <a:endParaRPr lang="zh-TW" altLang="en-US" sz="800" b="1" dirty="0">
                        <a:latin typeface="微軟正黑體" pitchFamily="34" charset="-120"/>
                        <a:ea typeface="微軟正黑體" pitchFamily="34" charset="-120"/>
                      </a:endParaRPr>
                    </a:p>
                  </a:txBody>
                  <a:tcPr marT="45719" marB="45719"/>
                </a:tc>
                <a:tc>
                  <a:txBody>
                    <a:bodyPr/>
                    <a:lstStyle/>
                    <a:p>
                      <a:pPr algn="ctr"/>
                      <a:endParaRPr lang="zh-TW" altLang="en-US" sz="800" b="1" dirty="0">
                        <a:latin typeface="微軟正黑體" pitchFamily="34" charset="-120"/>
                        <a:ea typeface="微軟正黑體" pitchFamily="34" charset="-120"/>
                      </a:endParaRPr>
                    </a:p>
                  </a:txBody>
                  <a:tcPr marT="45719" marB="45719"/>
                </a:tc>
                <a:tc>
                  <a:txBody>
                    <a:bodyPr/>
                    <a:lstStyle/>
                    <a:p>
                      <a:pPr algn="ctr"/>
                      <a:endParaRPr lang="zh-TW" altLang="en-US" sz="800" b="1" dirty="0">
                        <a:latin typeface="微軟正黑體" pitchFamily="34" charset="-120"/>
                        <a:ea typeface="微軟正黑體" pitchFamily="34" charset="-120"/>
                      </a:endParaRPr>
                    </a:p>
                  </a:txBody>
                  <a:tcPr marT="45719" marB="45719"/>
                </a:tc>
                <a:tc>
                  <a:txBody>
                    <a:bodyPr/>
                    <a:lstStyle/>
                    <a:p>
                      <a:pPr algn="ctr"/>
                      <a:endParaRPr lang="zh-TW" altLang="en-US" sz="800" b="1" dirty="0">
                        <a:latin typeface="微軟正黑體" pitchFamily="34" charset="-120"/>
                        <a:ea typeface="微軟正黑體" pitchFamily="34" charset="-120"/>
                      </a:endParaRPr>
                    </a:p>
                  </a:txBody>
                  <a:tcPr marT="45719" marB="45719"/>
                </a:tc>
                <a:tc>
                  <a:txBody>
                    <a:bodyPr/>
                    <a:lstStyle/>
                    <a:p>
                      <a:pPr algn="ctr"/>
                      <a:endParaRPr lang="zh-TW" altLang="en-US" sz="800" b="1" dirty="0">
                        <a:latin typeface="微軟正黑體" pitchFamily="34" charset="-120"/>
                        <a:ea typeface="微軟正黑體" pitchFamily="34" charset="-120"/>
                      </a:endParaRPr>
                    </a:p>
                  </a:txBody>
                  <a:tcPr marT="45719" marB="45719"/>
                </a:tc>
                <a:extLst>
                  <a:ext uri="{0D108BD9-81ED-4DB2-BD59-A6C34878D82A}">
                    <a16:rowId xmlns="" xmlns:a16="http://schemas.microsoft.com/office/drawing/2014/main" val="10002"/>
                  </a:ext>
                </a:extLst>
              </a:tr>
              <a:tr h="45719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800" b="1" kern="1200" dirty="0">
                          <a:solidFill>
                            <a:schemeClr val="tx1"/>
                          </a:solidFill>
                          <a:latin typeface="微軟正黑體" pitchFamily="34" charset="-120"/>
                          <a:ea typeface="微軟正黑體" pitchFamily="34" charset="-120"/>
                          <a:cs typeface="+mn-cs"/>
                        </a:rPr>
                        <a:t>大學參採高中學習歷程 更多系要看「多元表現」招聯會公布</a:t>
                      </a:r>
                      <a:r>
                        <a:rPr lang="en-US" sz="800" b="1" kern="1200" dirty="0">
                          <a:solidFill>
                            <a:schemeClr val="tx1"/>
                          </a:solidFill>
                          <a:latin typeface="微軟正黑體" pitchFamily="34" charset="-120"/>
                          <a:ea typeface="微軟正黑體" pitchFamily="34" charset="-120"/>
                          <a:cs typeface="+mn-cs"/>
                        </a:rPr>
                        <a:t>111</a:t>
                      </a:r>
                      <a:r>
                        <a:rPr lang="zh-TW" altLang="en-US" sz="800" b="1" kern="1200" dirty="0">
                          <a:solidFill>
                            <a:schemeClr val="tx1"/>
                          </a:solidFill>
                          <a:latin typeface="微軟正黑體" pitchFamily="34" charset="-120"/>
                          <a:ea typeface="微軟正黑體" pitchFamily="34" charset="-120"/>
                          <a:cs typeface="+mn-cs"/>
                        </a:rPr>
                        <a:t>學年高中生個人申請「準備建議方向」</a:t>
                      </a:r>
                    </a:p>
                  </a:txBody>
                  <a:tcPr marT="45719" marB="45719"/>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800" b="1" kern="1200" dirty="0">
                          <a:solidFill>
                            <a:schemeClr val="tx1"/>
                          </a:solidFill>
                          <a:latin typeface="微軟正黑體" pitchFamily="34" charset="-120"/>
                          <a:ea typeface="微軟正黑體" pitchFamily="34" charset="-120"/>
                          <a:cs typeface="+mn-cs"/>
                        </a:rPr>
                        <a:t>台大多系看重探究與實作</a:t>
                      </a:r>
                      <a:endParaRPr lang="zh-TW" altLang="en-US" sz="800" b="1" dirty="0">
                        <a:latin typeface="微軟正黑體" pitchFamily="34" charset="-120"/>
                        <a:ea typeface="微軟正黑體" pitchFamily="34" charset="-120"/>
                      </a:endParaRPr>
                    </a:p>
                  </a:txBody>
                  <a:tcPr marT="45719" marB="45719"/>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800" b="1" kern="1200" dirty="0">
                          <a:solidFill>
                            <a:schemeClr val="tx1"/>
                          </a:solidFill>
                          <a:latin typeface="微軟正黑體" pitchFamily="34" charset="-120"/>
                          <a:ea typeface="微軟正黑體" pitchFamily="34" charset="-120"/>
                          <a:cs typeface="+mn-cs"/>
                        </a:rPr>
                        <a:t>大學參採「高中學習歷程」定案 學生們準備好了嗎？</a:t>
                      </a:r>
                      <a:endParaRPr lang="zh-TW" altLang="en-US" sz="800" b="1" dirty="0">
                        <a:latin typeface="微軟正黑體" pitchFamily="34" charset="-120"/>
                        <a:ea typeface="微軟正黑體" pitchFamily="34" charset="-120"/>
                      </a:endParaRPr>
                    </a:p>
                  </a:txBody>
                  <a:tcPr marT="45719" marB="45719"/>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tx1"/>
                          </a:solidFill>
                          <a:latin typeface="微軟正黑體" pitchFamily="34" charset="-120"/>
                          <a:ea typeface="微軟正黑體" pitchFamily="34" charset="-120"/>
                          <a:cs typeface="+mn-cs"/>
                        </a:rPr>
                        <a:t>111</a:t>
                      </a:r>
                      <a:r>
                        <a:rPr lang="zh-TW" altLang="en-US" sz="800" b="1" kern="1200" dirty="0">
                          <a:solidFill>
                            <a:schemeClr val="tx1"/>
                          </a:solidFill>
                          <a:latin typeface="微軟正黑體" pitchFamily="34" charset="-120"/>
                          <a:ea typeface="微軟正黑體" pitchFamily="34" charset="-120"/>
                          <a:cs typeface="+mn-cs"/>
                        </a:rPr>
                        <a:t>學年升大學　校系公布學習準備建議芳向</a:t>
                      </a:r>
                    </a:p>
                  </a:txBody>
                  <a:tcPr marT="45719" marB="45719"/>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200" b="1" kern="1200" dirty="0">
                          <a:solidFill>
                            <a:schemeClr val="tx1"/>
                          </a:solidFill>
                          <a:latin typeface="微軟正黑體" pitchFamily="34" charset="-120"/>
                          <a:ea typeface="微軟正黑體" pitchFamily="34" charset="-120"/>
                          <a:cs typeface="+mn-cs"/>
                        </a:rPr>
                        <a:t>竹南高中</a:t>
                      </a:r>
                      <a:endParaRPr lang="en-US" altLang="zh-TW" sz="1200" b="1" kern="1200" dirty="0">
                        <a:solidFill>
                          <a:schemeClr val="tx1"/>
                        </a:solidFill>
                        <a:latin typeface="微軟正黑體" pitchFamily="34" charset="-120"/>
                        <a:ea typeface="微軟正黑體" pitchFamily="34" charset="-120"/>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200" b="1" kern="1200" dirty="0">
                          <a:solidFill>
                            <a:schemeClr val="tx1"/>
                          </a:solidFill>
                          <a:latin typeface="微軟正黑體" pitchFamily="34" charset="-120"/>
                          <a:ea typeface="微軟正黑體" pitchFamily="34" charset="-120"/>
                          <a:cs typeface="+mn-cs"/>
                        </a:rPr>
                        <a:t>多元選修系統</a:t>
                      </a:r>
                    </a:p>
                  </a:txBody>
                  <a:tcPr marT="45719" marB="45719"/>
                </a:tc>
                <a:extLst>
                  <a:ext uri="{0D108BD9-81ED-4DB2-BD59-A6C34878D82A}">
                    <a16:rowId xmlns="" xmlns:a16="http://schemas.microsoft.com/office/drawing/2014/main" val="10003"/>
                  </a:ext>
                </a:extLst>
              </a:tr>
            </a:tbl>
          </a:graphicData>
        </a:graphic>
      </p:graphicFrame>
      <p:pic>
        <p:nvPicPr>
          <p:cNvPr id="46129" name="圖片 7">
            <a:extLst>
              <a:ext uri="{FF2B5EF4-FFF2-40B4-BE49-F238E27FC236}">
                <a16:creationId xmlns="" xmlns:a16="http://schemas.microsoft.com/office/drawing/2014/main" id="{0EC94303-A40D-4588-B3CF-CCE511D67BE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09814" y="2643188"/>
            <a:ext cx="1500187" cy="14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30" name="Picture 3">
            <a:extLst>
              <a:ext uri="{FF2B5EF4-FFF2-40B4-BE49-F238E27FC236}">
                <a16:creationId xmlns="" xmlns:a16="http://schemas.microsoft.com/office/drawing/2014/main" id="{7D33F44E-2BB3-4AC6-9AB3-B59E950406AE}"/>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24313" y="2643188"/>
            <a:ext cx="142875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31" name="圖片 9" descr="C:\Users\user.HP430\Downloads\111學年度四技二專甄選入學招生選才內涵.jpg">
            <a:extLst>
              <a:ext uri="{FF2B5EF4-FFF2-40B4-BE49-F238E27FC236}">
                <a16:creationId xmlns="" xmlns:a16="http://schemas.microsoft.com/office/drawing/2014/main" id="{08EB48AA-98F8-4672-90F9-40C1AB97D6E7}"/>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67375" y="2714626"/>
            <a:ext cx="1550988" cy="135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32" name="圖片 10">
            <a:extLst>
              <a:ext uri="{FF2B5EF4-FFF2-40B4-BE49-F238E27FC236}">
                <a16:creationId xmlns="" xmlns:a16="http://schemas.microsoft.com/office/drawing/2014/main" id="{7CA2C830-C747-4D00-B350-6A07DF4F3029}"/>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310438" y="2643188"/>
            <a:ext cx="1428750" cy="151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33" name="圖片 11" descr="C:\Users\user.HP430\Downloads\大學參採高中學習歷程 更多系要看「多元表現」.jpg">
            <a:extLst>
              <a:ext uri="{FF2B5EF4-FFF2-40B4-BE49-F238E27FC236}">
                <a16:creationId xmlns="" xmlns:a16="http://schemas.microsoft.com/office/drawing/2014/main" id="{CB7981A0-7957-4410-AF16-F4CD7C58E802}"/>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381250" y="4714876"/>
            <a:ext cx="1301750" cy="137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34" name="圖片 13" descr="C:\Users\user.HP430\Downloads\大學參採「高中學習歷程」定案 學生們準備好了嗎？.jpg">
            <a:extLst>
              <a:ext uri="{FF2B5EF4-FFF2-40B4-BE49-F238E27FC236}">
                <a16:creationId xmlns="" xmlns:a16="http://schemas.microsoft.com/office/drawing/2014/main" id="{B25DB1AF-74A2-4821-AB08-0116228DA0FC}"/>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738814" y="4714876"/>
            <a:ext cx="1366837" cy="135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35" name="圖片 14" descr="C:\Users\user.HP430\Downloads\111學年升大學　校系公布學習準備建議方向.jpg">
            <a:extLst>
              <a:ext uri="{FF2B5EF4-FFF2-40B4-BE49-F238E27FC236}">
                <a16:creationId xmlns="" xmlns:a16="http://schemas.microsoft.com/office/drawing/2014/main" id="{E5DDBE49-D6C6-4837-8F18-398AAA36385C}"/>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381876" y="4714876"/>
            <a:ext cx="1357313" cy="135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36" name="圖片 15" descr="C:\Users\user.HP430\Downloads\考招新制 台大多系看重探究與實作.jpg">
            <a:extLst>
              <a:ext uri="{FF2B5EF4-FFF2-40B4-BE49-F238E27FC236}">
                <a16:creationId xmlns="" xmlns:a16="http://schemas.microsoft.com/office/drawing/2014/main" id="{3DCD9648-9D87-4715-957D-58D52D0F0D1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095751" y="4714876"/>
            <a:ext cx="1357313" cy="135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37" name="Picture 52">
            <a:extLst>
              <a:ext uri="{FF2B5EF4-FFF2-40B4-BE49-F238E27FC236}">
                <a16:creationId xmlns="" xmlns:a16="http://schemas.microsoft.com/office/drawing/2014/main" id="{A769DA2D-47C8-4548-BE0D-1877C1FA798C}"/>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953500" y="2714625"/>
            <a:ext cx="1428750" cy="136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38" name="Picture 53">
            <a:extLst>
              <a:ext uri="{FF2B5EF4-FFF2-40B4-BE49-F238E27FC236}">
                <a16:creationId xmlns="" xmlns:a16="http://schemas.microsoft.com/office/drawing/2014/main" id="{4E09E833-B1A8-468C-92D0-3BFABDBBE3DB}"/>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024938" y="4714875"/>
            <a:ext cx="1357312" cy="136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投影片編號版面配置區 15"/>
          <p:cNvSpPr>
            <a:spLocks noGrp="1"/>
          </p:cNvSpPr>
          <p:nvPr>
            <p:ph type="sldNum" sz="quarter" idx="12"/>
          </p:nvPr>
        </p:nvSpPr>
        <p:spPr/>
        <p:txBody>
          <a:bodyPr/>
          <a:lstStyle/>
          <a:p>
            <a:fld id="{4FAB73BC-B049-4115-A692-8D63A059BFB8}" type="slidenum">
              <a:rPr lang="en-US" smtClean="0"/>
              <a:pPr/>
              <a:t>26</a:t>
            </a:fld>
            <a:endParaRPr lang="en-US" dirty="0"/>
          </a:p>
        </p:txBody>
      </p:sp>
      <p:sp>
        <p:nvSpPr>
          <p:cNvPr id="17" name="六邊形 16"/>
          <p:cNvSpPr/>
          <p:nvPr/>
        </p:nvSpPr>
        <p:spPr>
          <a:xfrm>
            <a:off x="10178716" y="6400800"/>
            <a:ext cx="637673" cy="457200"/>
          </a:xfrm>
          <a:prstGeom prst="hexag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17"/>
          <p:cNvSpPr/>
          <p:nvPr/>
        </p:nvSpPr>
        <p:spPr>
          <a:xfrm>
            <a:off x="1757363" y="2271712"/>
            <a:ext cx="8886825" cy="44148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787613" y="3230047"/>
            <a:ext cx="655425" cy="830997"/>
          </a:xfrm>
          <a:prstGeom prst="rect">
            <a:avLst/>
          </a:prstGeom>
        </p:spPr>
        <p:txBody>
          <a:bodyPr wrap="square">
            <a:spAutoFit/>
          </a:bodyPr>
          <a:lstStyle/>
          <a:p>
            <a:r>
              <a:rPr lang="zh-TW" altLang="en-US" sz="4800" dirty="0">
                <a:solidFill>
                  <a:srgbClr val="FF0000"/>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rPr>
              <a:t>★</a:t>
            </a:r>
            <a:endParaRPr lang="zh-TW"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46059" y="6617207"/>
            <a:ext cx="0" cy="241300"/>
          </a:xfrm>
          <a:custGeom>
            <a:avLst/>
            <a:gdLst/>
            <a:ahLst/>
            <a:cxnLst/>
            <a:rect l="l" t="t" r="r" b="b"/>
            <a:pathLst>
              <a:path h="241300">
                <a:moveTo>
                  <a:pt x="0" y="0"/>
                </a:moveTo>
                <a:lnTo>
                  <a:pt x="0" y="240792"/>
                </a:lnTo>
              </a:path>
            </a:pathLst>
          </a:custGeom>
          <a:ln w="60972">
            <a:solidFill>
              <a:srgbClr val="BF3420"/>
            </a:solidFill>
          </a:ln>
        </p:spPr>
        <p:txBody>
          <a:bodyPr wrap="square" lIns="0" tIns="0" rIns="0" bIns="0" rtlCol="0"/>
          <a:lstStyle/>
          <a:p>
            <a:endParaRPr/>
          </a:p>
        </p:txBody>
      </p:sp>
      <p:sp>
        <p:nvSpPr>
          <p:cNvPr id="3" name="object 3"/>
          <p:cNvSpPr/>
          <p:nvPr/>
        </p:nvSpPr>
        <p:spPr>
          <a:xfrm>
            <a:off x="11766804" y="6617207"/>
            <a:ext cx="0" cy="241300"/>
          </a:xfrm>
          <a:custGeom>
            <a:avLst/>
            <a:gdLst/>
            <a:ahLst/>
            <a:cxnLst/>
            <a:rect l="l" t="t" r="r" b="b"/>
            <a:pathLst>
              <a:path h="241300">
                <a:moveTo>
                  <a:pt x="0" y="0"/>
                </a:moveTo>
                <a:lnTo>
                  <a:pt x="0" y="240792"/>
                </a:lnTo>
              </a:path>
            </a:pathLst>
          </a:custGeom>
          <a:ln w="60959">
            <a:solidFill>
              <a:srgbClr val="BF3420"/>
            </a:solidFill>
          </a:ln>
        </p:spPr>
        <p:txBody>
          <a:bodyPr wrap="square" lIns="0" tIns="0" rIns="0" bIns="0" rtlCol="0"/>
          <a:lstStyle/>
          <a:p>
            <a:endParaRPr/>
          </a:p>
        </p:txBody>
      </p:sp>
      <p:sp>
        <p:nvSpPr>
          <p:cNvPr id="4" name="object 4"/>
          <p:cNvSpPr/>
          <p:nvPr/>
        </p:nvSpPr>
        <p:spPr>
          <a:xfrm>
            <a:off x="694945" y="908303"/>
            <a:ext cx="4680585" cy="0"/>
          </a:xfrm>
          <a:custGeom>
            <a:avLst/>
            <a:gdLst/>
            <a:ahLst/>
            <a:cxnLst/>
            <a:rect l="l" t="t" r="r" b="b"/>
            <a:pathLst>
              <a:path w="4680585">
                <a:moveTo>
                  <a:pt x="0" y="0"/>
                </a:moveTo>
                <a:lnTo>
                  <a:pt x="4680521" y="0"/>
                </a:lnTo>
              </a:path>
            </a:pathLst>
          </a:custGeom>
          <a:ln w="9144">
            <a:solidFill>
              <a:srgbClr val="DADADA"/>
            </a:solidFill>
          </a:ln>
        </p:spPr>
        <p:txBody>
          <a:bodyPr wrap="square" lIns="0" tIns="0" rIns="0" bIns="0" rtlCol="0"/>
          <a:lstStyle/>
          <a:p>
            <a:endParaRPr/>
          </a:p>
        </p:txBody>
      </p:sp>
      <p:sp>
        <p:nvSpPr>
          <p:cNvPr id="5" name="object 5"/>
          <p:cNvSpPr/>
          <p:nvPr/>
        </p:nvSpPr>
        <p:spPr>
          <a:xfrm>
            <a:off x="11452861" y="0"/>
            <a:ext cx="565785" cy="768350"/>
          </a:xfrm>
          <a:custGeom>
            <a:avLst/>
            <a:gdLst/>
            <a:ahLst/>
            <a:cxnLst/>
            <a:rect l="l" t="t" r="r" b="b"/>
            <a:pathLst>
              <a:path w="565784" h="768350">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lstStyle/>
          <a:p>
            <a:endParaRPr/>
          </a:p>
        </p:txBody>
      </p:sp>
      <p:sp>
        <p:nvSpPr>
          <p:cNvPr id="6" name="object 6"/>
          <p:cNvSpPr txBox="1"/>
          <p:nvPr/>
        </p:nvSpPr>
        <p:spPr>
          <a:xfrm>
            <a:off x="11663566" y="186449"/>
            <a:ext cx="14478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Black"/>
                <a:cs typeface="Arial Black"/>
              </a:rPr>
              <a:t>5</a:t>
            </a:r>
            <a:endParaRPr sz="1400">
              <a:latin typeface="Arial Black"/>
              <a:cs typeface="Arial Black"/>
            </a:endParaRPr>
          </a:p>
        </p:txBody>
      </p:sp>
      <p:sp>
        <p:nvSpPr>
          <p:cNvPr id="7" name="object 7"/>
          <p:cNvSpPr/>
          <p:nvPr/>
        </p:nvSpPr>
        <p:spPr>
          <a:xfrm>
            <a:off x="1" y="1161288"/>
            <a:ext cx="4371340" cy="5697220"/>
          </a:xfrm>
          <a:custGeom>
            <a:avLst/>
            <a:gdLst/>
            <a:ahLst/>
            <a:cxnLst/>
            <a:rect l="l" t="t" r="r" b="b"/>
            <a:pathLst>
              <a:path w="4371340" h="5697220">
                <a:moveTo>
                  <a:pt x="779526" y="0"/>
                </a:moveTo>
                <a:lnTo>
                  <a:pt x="732373" y="320"/>
                </a:lnTo>
                <a:lnTo>
                  <a:pt x="685366" y="1277"/>
                </a:lnTo>
                <a:lnTo>
                  <a:pt x="638508" y="2869"/>
                </a:lnTo>
                <a:lnTo>
                  <a:pt x="591803" y="5090"/>
                </a:lnTo>
                <a:lnTo>
                  <a:pt x="545255" y="7938"/>
                </a:lnTo>
                <a:lnTo>
                  <a:pt x="498867" y="11407"/>
                </a:lnTo>
                <a:lnTo>
                  <a:pt x="452644" y="15495"/>
                </a:lnTo>
                <a:lnTo>
                  <a:pt x="406588" y="20197"/>
                </a:lnTo>
                <a:lnTo>
                  <a:pt x="360704" y="25509"/>
                </a:lnTo>
                <a:lnTo>
                  <a:pt x="314995" y="31428"/>
                </a:lnTo>
                <a:lnTo>
                  <a:pt x="269464" y="37949"/>
                </a:lnTo>
                <a:lnTo>
                  <a:pt x="224117" y="45069"/>
                </a:lnTo>
                <a:lnTo>
                  <a:pt x="178955" y="52784"/>
                </a:lnTo>
                <a:lnTo>
                  <a:pt x="133984" y="61089"/>
                </a:lnTo>
                <a:lnTo>
                  <a:pt x="89206" y="69982"/>
                </a:lnTo>
                <a:lnTo>
                  <a:pt x="44626" y="79457"/>
                </a:lnTo>
                <a:lnTo>
                  <a:pt x="0" y="89571"/>
                </a:lnTo>
                <a:lnTo>
                  <a:pt x="0" y="5696712"/>
                </a:lnTo>
                <a:lnTo>
                  <a:pt x="3885299" y="5696712"/>
                </a:lnTo>
                <a:lnTo>
                  <a:pt x="3902548" y="5665180"/>
                </a:lnTo>
                <a:lnTo>
                  <a:pt x="3924127" y="5624590"/>
                </a:lnTo>
                <a:lnTo>
                  <a:pt x="3945246" y="5583694"/>
                </a:lnTo>
                <a:lnTo>
                  <a:pt x="3965901" y="5542496"/>
                </a:lnTo>
                <a:lnTo>
                  <a:pt x="3986089" y="5501000"/>
                </a:lnTo>
                <a:lnTo>
                  <a:pt x="4005807" y="5459210"/>
                </a:lnTo>
                <a:lnTo>
                  <a:pt x="4025050" y="5417129"/>
                </a:lnTo>
                <a:lnTo>
                  <a:pt x="4043814" y="5374762"/>
                </a:lnTo>
                <a:lnTo>
                  <a:pt x="4062097" y="5332112"/>
                </a:lnTo>
                <a:lnTo>
                  <a:pt x="4079894" y="5289184"/>
                </a:lnTo>
                <a:lnTo>
                  <a:pt x="4097201" y="5245981"/>
                </a:lnTo>
                <a:lnTo>
                  <a:pt x="4114016" y="5202507"/>
                </a:lnTo>
                <a:lnTo>
                  <a:pt x="4130333" y="5158766"/>
                </a:lnTo>
                <a:lnTo>
                  <a:pt x="4146150" y="5114762"/>
                </a:lnTo>
                <a:lnTo>
                  <a:pt x="4161463" y="5070499"/>
                </a:lnTo>
                <a:lnTo>
                  <a:pt x="4176268" y="5025981"/>
                </a:lnTo>
                <a:lnTo>
                  <a:pt x="4190562" y="4981211"/>
                </a:lnTo>
                <a:lnTo>
                  <a:pt x="4204340" y="4936194"/>
                </a:lnTo>
                <a:lnTo>
                  <a:pt x="4217600" y="4890934"/>
                </a:lnTo>
                <a:lnTo>
                  <a:pt x="4230336" y="4845434"/>
                </a:lnTo>
                <a:lnTo>
                  <a:pt x="4242547" y="4799698"/>
                </a:lnTo>
                <a:lnTo>
                  <a:pt x="4254227" y="4753731"/>
                </a:lnTo>
                <a:lnTo>
                  <a:pt x="4265373" y="4707535"/>
                </a:lnTo>
                <a:lnTo>
                  <a:pt x="4275983" y="4661116"/>
                </a:lnTo>
                <a:lnTo>
                  <a:pt x="4286051" y="4614476"/>
                </a:lnTo>
                <a:lnTo>
                  <a:pt x="4295574" y="4567620"/>
                </a:lnTo>
                <a:lnTo>
                  <a:pt x="4304548" y="4520552"/>
                </a:lnTo>
                <a:lnTo>
                  <a:pt x="4312971" y="4473276"/>
                </a:lnTo>
                <a:lnTo>
                  <a:pt x="4320837" y="4425795"/>
                </a:lnTo>
                <a:lnTo>
                  <a:pt x="4328144" y="4378114"/>
                </a:lnTo>
                <a:lnTo>
                  <a:pt x="4334888" y="4330236"/>
                </a:lnTo>
                <a:lnTo>
                  <a:pt x="4341064" y="4282165"/>
                </a:lnTo>
                <a:lnTo>
                  <a:pt x="4346670" y="4233905"/>
                </a:lnTo>
                <a:lnTo>
                  <a:pt x="4351702" y="4185460"/>
                </a:lnTo>
                <a:lnTo>
                  <a:pt x="4356155" y="4136834"/>
                </a:lnTo>
                <a:lnTo>
                  <a:pt x="4360027" y="4088031"/>
                </a:lnTo>
                <a:lnTo>
                  <a:pt x="4363313" y="4039055"/>
                </a:lnTo>
                <a:lnTo>
                  <a:pt x="4366010" y="3989909"/>
                </a:lnTo>
                <a:lnTo>
                  <a:pt x="4368114" y="3940598"/>
                </a:lnTo>
                <a:lnTo>
                  <a:pt x="4369621" y="3891126"/>
                </a:lnTo>
                <a:lnTo>
                  <a:pt x="4370528" y="3841496"/>
                </a:lnTo>
                <a:lnTo>
                  <a:pt x="4370832" y="3791712"/>
                </a:lnTo>
                <a:lnTo>
                  <a:pt x="4370528" y="3741927"/>
                </a:lnTo>
                <a:lnTo>
                  <a:pt x="4369621" y="3692297"/>
                </a:lnTo>
                <a:lnTo>
                  <a:pt x="4368114" y="3642825"/>
                </a:lnTo>
                <a:lnTo>
                  <a:pt x="4366010" y="3593514"/>
                </a:lnTo>
                <a:lnTo>
                  <a:pt x="4363313" y="3544368"/>
                </a:lnTo>
                <a:lnTo>
                  <a:pt x="4360027" y="3495392"/>
                </a:lnTo>
                <a:lnTo>
                  <a:pt x="4356155" y="3446589"/>
                </a:lnTo>
                <a:lnTo>
                  <a:pt x="4351702" y="3397963"/>
                </a:lnTo>
                <a:lnTo>
                  <a:pt x="4346670" y="3349518"/>
                </a:lnTo>
                <a:lnTo>
                  <a:pt x="4341064" y="3301258"/>
                </a:lnTo>
                <a:lnTo>
                  <a:pt x="4334888" y="3253187"/>
                </a:lnTo>
                <a:lnTo>
                  <a:pt x="4328144" y="3205309"/>
                </a:lnTo>
                <a:lnTo>
                  <a:pt x="4320837" y="3157628"/>
                </a:lnTo>
                <a:lnTo>
                  <a:pt x="4312971" y="3110147"/>
                </a:lnTo>
                <a:lnTo>
                  <a:pt x="4304548" y="3062871"/>
                </a:lnTo>
                <a:lnTo>
                  <a:pt x="4295574" y="3015803"/>
                </a:lnTo>
                <a:lnTo>
                  <a:pt x="4286051" y="2968947"/>
                </a:lnTo>
                <a:lnTo>
                  <a:pt x="4275983" y="2922307"/>
                </a:lnTo>
                <a:lnTo>
                  <a:pt x="4265373" y="2875888"/>
                </a:lnTo>
                <a:lnTo>
                  <a:pt x="4254227" y="2829692"/>
                </a:lnTo>
                <a:lnTo>
                  <a:pt x="4242547" y="2783725"/>
                </a:lnTo>
                <a:lnTo>
                  <a:pt x="4230336" y="2737989"/>
                </a:lnTo>
                <a:lnTo>
                  <a:pt x="4217600" y="2692489"/>
                </a:lnTo>
                <a:lnTo>
                  <a:pt x="4204340" y="2647229"/>
                </a:lnTo>
                <a:lnTo>
                  <a:pt x="4190562" y="2602212"/>
                </a:lnTo>
                <a:lnTo>
                  <a:pt x="4176268" y="2557442"/>
                </a:lnTo>
                <a:lnTo>
                  <a:pt x="4161463" y="2512924"/>
                </a:lnTo>
                <a:lnTo>
                  <a:pt x="4146150" y="2468661"/>
                </a:lnTo>
                <a:lnTo>
                  <a:pt x="4130333" y="2424657"/>
                </a:lnTo>
                <a:lnTo>
                  <a:pt x="4114016" y="2380916"/>
                </a:lnTo>
                <a:lnTo>
                  <a:pt x="4097201" y="2337442"/>
                </a:lnTo>
                <a:lnTo>
                  <a:pt x="4079894" y="2294239"/>
                </a:lnTo>
                <a:lnTo>
                  <a:pt x="4062097" y="2251311"/>
                </a:lnTo>
                <a:lnTo>
                  <a:pt x="4043814" y="2208661"/>
                </a:lnTo>
                <a:lnTo>
                  <a:pt x="4025050" y="2166294"/>
                </a:lnTo>
                <a:lnTo>
                  <a:pt x="4005807" y="2124213"/>
                </a:lnTo>
                <a:lnTo>
                  <a:pt x="3986089" y="2082423"/>
                </a:lnTo>
                <a:lnTo>
                  <a:pt x="3965901" y="2040927"/>
                </a:lnTo>
                <a:lnTo>
                  <a:pt x="3945246" y="1999729"/>
                </a:lnTo>
                <a:lnTo>
                  <a:pt x="3924127" y="1958833"/>
                </a:lnTo>
                <a:lnTo>
                  <a:pt x="3902548" y="1918243"/>
                </a:lnTo>
                <a:lnTo>
                  <a:pt x="3880513" y="1877963"/>
                </a:lnTo>
                <a:lnTo>
                  <a:pt x="3858025" y="1837996"/>
                </a:lnTo>
                <a:lnTo>
                  <a:pt x="3835089" y="1798347"/>
                </a:lnTo>
                <a:lnTo>
                  <a:pt x="3811708" y="1759020"/>
                </a:lnTo>
                <a:lnTo>
                  <a:pt x="3787886" y="1720019"/>
                </a:lnTo>
                <a:lnTo>
                  <a:pt x="3763626" y="1681346"/>
                </a:lnTo>
                <a:lnTo>
                  <a:pt x="3738932" y="1643007"/>
                </a:lnTo>
                <a:lnTo>
                  <a:pt x="3713807" y="1605005"/>
                </a:lnTo>
                <a:lnTo>
                  <a:pt x="3688256" y="1567344"/>
                </a:lnTo>
                <a:lnTo>
                  <a:pt x="3662283" y="1530028"/>
                </a:lnTo>
                <a:lnTo>
                  <a:pt x="3635890" y="1493061"/>
                </a:lnTo>
                <a:lnTo>
                  <a:pt x="3609082" y="1456447"/>
                </a:lnTo>
                <a:lnTo>
                  <a:pt x="3581862" y="1420190"/>
                </a:lnTo>
                <a:lnTo>
                  <a:pt x="3554234" y="1384293"/>
                </a:lnTo>
                <a:lnTo>
                  <a:pt x="3526201" y="1348760"/>
                </a:lnTo>
                <a:lnTo>
                  <a:pt x="3497768" y="1313596"/>
                </a:lnTo>
                <a:lnTo>
                  <a:pt x="3468938" y="1278805"/>
                </a:lnTo>
                <a:lnTo>
                  <a:pt x="3439714" y="1244389"/>
                </a:lnTo>
                <a:lnTo>
                  <a:pt x="3410101" y="1210354"/>
                </a:lnTo>
                <a:lnTo>
                  <a:pt x="3380103" y="1176702"/>
                </a:lnTo>
                <a:lnTo>
                  <a:pt x="3349722" y="1143439"/>
                </a:lnTo>
                <a:lnTo>
                  <a:pt x="3318962" y="1110567"/>
                </a:lnTo>
                <a:lnTo>
                  <a:pt x="3287828" y="1078091"/>
                </a:lnTo>
                <a:lnTo>
                  <a:pt x="3256322" y="1046014"/>
                </a:lnTo>
                <a:lnTo>
                  <a:pt x="3224449" y="1014342"/>
                </a:lnTo>
                <a:lnTo>
                  <a:pt x="3192213" y="983076"/>
                </a:lnTo>
                <a:lnTo>
                  <a:pt x="3159616" y="952222"/>
                </a:lnTo>
                <a:lnTo>
                  <a:pt x="3126663" y="921783"/>
                </a:lnTo>
                <a:lnTo>
                  <a:pt x="3093358" y="891763"/>
                </a:lnTo>
                <a:lnTo>
                  <a:pt x="3059703" y="862166"/>
                </a:lnTo>
                <a:lnTo>
                  <a:pt x="3025704" y="832997"/>
                </a:lnTo>
                <a:lnTo>
                  <a:pt x="2991363" y="804258"/>
                </a:lnTo>
                <a:lnTo>
                  <a:pt x="2956684" y="775953"/>
                </a:lnTo>
                <a:lnTo>
                  <a:pt x="2921671" y="748088"/>
                </a:lnTo>
                <a:lnTo>
                  <a:pt x="2886327" y="720665"/>
                </a:lnTo>
                <a:lnTo>
                  <a:pt x="2850657" y="693688"/>
                </a:lnTo>
                <a:lnTo>
                  <a:pt x="2814663" y="667162"/>
                </a:lnTo>
                <a:lnTo>
                  <a:pt x="2778351" y="641090"/>
                </a:lnTo>
                <a:lnTo>
                  <a:pt x="2741722" y="615476"/>
                </a:lnTo>
                <a:lnTo>
                  <a:pt x="2704782" y="590324"/>
                </a:lnTo>
                <a:lnTo>
                  <a:pt x="2667533" y="565638"/>
                </a:lnTo>
                <a:lnTo>
                  <a:pt x="2629980" y="541422"/>
                </a:lnTo>
                <a:lnTo>
                  <a:pt x="2592126" y="517680"/>
                </a:lnTo>
                <a:lnTo>
                  <a:pt x="2553975" y="494415"/>
                </a:lnTo>
                <a:lnTo>
                  <a:pt x="2515530" y="471632"/>
                </a:lnTo>
                <a:lnTo>
                  <a:pt x="2476796" y="449335"/>
                </a:lnTo>
                <a:lnTo>
                  <a:pt x="2437775" y="427526"/>
                </a:lnTo>
                <a:lnTo>
                  <a:pt x="2398472" y="406211"/>
                </a:lnTo>
                <a:lnTo>
                  <a:pt x="2358891" y="385394"/>
                </a:lnTo>
                <a:lnTo>
                  <a:pt x="2319034" y="365077"/>
                </a:lnTo>
                <a:lnTo>
                  <a:pt x="2278906" y="345265"/>
                </a:lnTo>
                <a:lnTo>
                  <a:pt x="2238510" y="325963"/>
                </a:lnTo>
                <a:lnTo>
                  <a:pt x="2197851" y="307173"/>
                </a:lnTo>
                <a:lnTo>
                  <a:pt x="2156931" y="288899"/>
                </a:lnTo>
                <a:lnTo>
                  <a:pt x="2115755" y="271147"/>
                </a:lnTo>
                <a:lnTo>
                  <a:pt x="2074326" y="253919"/>
                </a:lnTo>
                <a:lnTo>
                  <a:pt x="2032648" y="237219"/>
                </a:lnTo>
                <a:lnTo>
                  <a:pt x="1990725" y="221051"/>
                </a:lnTo>
                <a:lnTo>
                  <a:pt x="1948559" y="205420"/>
                </a:lnTo>
                <a:lnTo>
                  <a:pt x="1906156" y="190329"/>
                </a:lnTo>
                <a:lnTo>
                  <a:pt x="1863519" y="175782"/>
                </a:lnTo>
                <a:lnTo>
                  <a:pt x="1820650" y="161782"/>
                </a:lnTo>
                <a:lnTo>
                  <a:pt x="1777555" y="148335"/>
                </a:lnTo>
                <a:lnTo>
                  <a:pt x="1734237" y="135443"/>
                </a:lnTo>
                <a:lnTo>
                  <a:pt x="1690699" y="123111"/>
                </a:lnTo>
                <a:lnTo>
                  <a:pt x="1646945" y="111343"/>
                </a:lnTo>
                <a:lnTo>
                  <a:pt x="1602979" y="100141"/>
                </a:lnTo>
                <a:lnTo>
                  <a:pt x="1558804" y="89512"/>
                </a:lnTo>
                <a:lnTo>
                  <a:pt x="1514425" y="79457"/>
                </a:lnTo>
                <a:lnTo>
                  <a:pt x="1469845" y="69982"/>
                </a:lnTo>
                <a:lnTo>
                  <a:pt x="1425067" y="61089"/>
                </a:lnTo>
                <a:lnTo>
                  <a:pt x="1380096" y="52784"/>
                </a:lnTo>
                <a:lnTo>
                  <a:pt x="1334934" y="45069"/>
                </a:lnTo>
                <a:lnTo>
                  <a:pt x="1289587" y="37949"/>
                </a:lnTo>
                <a:lnTo>
                  <a:pt x="1244057" y="31428"/>
                </a:lnTo>
                <a:lnTo>
                  <a:pt x="1198348" y="25509"/>
                </a:lnTo>
                <a:lnTo>
                  <a:pt x="1152463" y="20197"/>
                </a:lnTo>
                <a:lnTo>
                  <a:pt x="1106407" y="15495"/>
                </a:lnTo>
                <a:lnTo>
                  <a:pt x="1060184" y="11407"/>
                </a:lnTo>
                <a:lnTo>
                  <a:pt x="1013796" y="7938"/>
                </a:lnTo>
                <a:lnTo>
                  <a:pt x="967248" y="5090"/>
                </a:lnTo>
                <a:lnTo>
                  <a:pt x="920543" y="2869"/>
                </a:lnTo>
                <a:lnTo>
                  <a:pt x="873685" y="1277"/>
                </a:lnTo>
                <a:lnTo>
                  <a:pt x="826678" y="320"/>
                </a:lnTo>
                <a:lnTo>
                  <a:pt x="779526" y="0"/>
                </a:lnTo>
                <a:close/>
              </a:path>
            </a:pathLst>
          </a:custGeom>
          <a:solidFill>
            <a:srgbClr val="FECB6A"/>
          </a:solidFill>
        </p:spPr>
        <p:txBody>
          <a:bodyPr wrap="square" lIns="0" tIns="0" rIns="0" bIns="0" rtlCol="0"/>
          <a:lstStyle/>
          <a:p>
            <a:endParaRPr/>
          </a:p>
        </p:txBody>
      </p:sp>
      <p:sp>
        <p:nvSpPr>
          <p:cNvPr id="8" name="object 8"/>
          <p:cNvSpPr/>
          <p:nvPr/>
        </p:nvSpPr>
        <p:spPr>
          <a:xfrm>
            <a:off x="1" y="1275588"/>
            <a:ext cx="4249420" cy="5582920"/>
          </a:xfrm>
          <a:custGeom>
            <a:avLst/>
            <a:gdLst/>
            <a:ahLst/>
            <a:cxnLst/>
            <a:rect l="l" t="t" r="r" b="b"/>
            <a:pathLst>
              <a:path w="4249420" h="5582920">
                <a:moveTo>
                  <a:pt x="779525" y="0"/>
                </a:moveTo>
                <a:lnTo>
                  <a:pt x="732482" y="331"/>
                </a:lnTo>
                <a:lnTo>
                  <a:pt x="685589" y="1321"/>
                </a:lnTo>
                <a:lnTo>
                  <a:pt x="638851" y="2967"/>
                </a:lnTo>
                <a:lnTo>
                  <a:pt x="592270" y="5265"/>
                </a:lnTo>
                <a:lnTo>
                  <a:pt x="545851" y="8209"/>
                </a:lnTo>
                <a:lnTo>
                  <a:pt x="499598" y="11796"/>
                </a:lnTo>
                <a:lnTo>
                  <a:pt x="453515" y="16022"/>
                </a:lnTo>
                <a:lnTo>
                  <a:pt x="407606" y="20882"/>
                </a:lnTo>
                <a:lnTo>
                  <a:pt x="361874" y="26373"/>
                </a:lnTo>
                <a:lnTo>
                  <a:pt x="316324" y="32490"/>
                </a:lnTo>
                <a:lnTo>
                  <a:pt x="270960" y="39229"/>
                </a:lnTo>
                <a:lnTo>
                  <a:pt x="225785" y="46585"/>
                </a:lnTo>
                <a:lnTo>
                  <a:pt x="180804" y="54556"/>
                </a:lnTo>
                <a:lnTo>
                  <a:pt x="136020" y="63136"/>
                </a:lnTo>
                <a:lnTo>
                  <a:pt x="91437" y="72321"/>
                </a:lnTo>
                <a:lnTo>
                  <a:pt x="47060" y="82107"/>
                </a:lnTo>
                <a:lnTo>
                  <a:pt x="2892" y="92491"/>
                </a:lnTo>
                <a:lnTo>
                  <a:pt x="0" y="93213"/>
                </a:lnTo>
                <a:lnTo>
                  <a:pt x="0" y="5582412"/>
                </a:lnTo>
                <a:lnTo>
                  <a:pt x="3747678" y="5582412"/>
                </a:lnTo>
                <a:lnTo>
                  <a:pt x="3767809" y="5546853"/>
                </a:lnTo>
                <a:lnTo>
                  <a:pt x="3789942" y="5506609"/>
                </a:lnTo>
                <a:lnTo>
                  <a:pt x="3811606" y="5466043"/>
                </a:lnTo>
                <a:lnTo>
                  <a:pt x="3832798" y="5425159"/>
                </a:lnTo>
                <a:lnTo>
                  <a:pt x="3853513" y="5383962"/>
                </a:lnTo>
                <a:lnTo>
                  <a:pt x="3873747" y="5342456"/>
                </a:lnTo>
                <a:lnTo>
                  <a:pt x="3893497" y="5300644"/>
                </a:lnTo>
                <a:lnTo>
                  <a:pt x="3912758" y="5258532"/>
                </a:lnTo>
                <a:lnTo>
                  <a:pt x="3931527" y="5216123"/>
                </a:lnTo>
                <a:lnTo>
                  <a:pt x="3949800" y="5173421"/>
                </a:lnTo>
                <a:lnTo>
                  <a:pt x="3967572" y="5130431"/>
                </a:lnTo>
                <a:lnTo>
                  <a:pt x="3984840" y="5087156"/>
                </a:lnTo>
                <a:lnTo>
                  <a:pt x="4001600" y="5043601"/>
                </a:lnTo>
                <a:lnTo>
                  <a:pt x="4017848" y="4999771"/>
                </a:lnTo>
                <a:lnTo>
                  <a:pt x="4033580" y="4955668"/>
                </a:lnTo>
                <a:lnTo>
                  <a:pt x="4048792" y="4911298"/>
                </a:lnTo>
                <a:lnTo>
                  <a:pt x="4063480" y="4866665"/>
                </a:lnTo>
                <a:lnTo>
                  <a:pt x="4077640" y="4821772"/>
                </a:lnTo>
                <a:lnTo>
                  <a:pt x="4091269" y="4776625"/>
                </a:lnTo>
                <a:lnTo>
                  <a:pt x="4104361" y="4731226"/>
                </a:lnTo>
                <a:lnTo>
                  <a:pt x="4116914" y="4685580"/>
                </a:lnTo>
                <a:lnTo>
                  <a:pt x="4128924" y="4639692"/>
                </a:lnTo>
                <a:lnTo>
                  <a:pt x="4140386" y="4593566"/>
                </a:lnTo>
                <a:lnTo>
                  <a:pt x="4151297" y="4547205"/>
                </a:lnTo>
                <a:lnTo>
                  <a:pt x="4161652" y="4500615"/>
                </a:lnTo>
                <a:lnTo>
                  <a:pt x="4171448" y="4453798"/>
                </a:lnTo>
                <a:lnTo>
                  <a:pt x="4180681" y="4406760"/>
                </a:lnTo>
                <a:lnTo>
                  <a:pt x="4189347" y="4359504"/>
                </a:lnTo>
                <a:lnTo>
                  <a:pt x="4197441" y="4312034"/>
                </a:lnTo>
                <a:lnTo>
                  <a:pt x="4204961" y="4264356"/>
                </a:lnTo>
                <a:lnTo>
                  <a:pt x="4211901" y="4216472"/>
                </a:lnTo>
                <a:lnTo>
                  <a:pt x="4218259" y="4168388"/>
                </a:lnTo>
                <a:lnTo>
                  <a:pt x="4224030" y="4120107"/>
                </a:lnTo>
                <a:lnTo>
                  <a:pt x="4229210" y="4071633"/>
                </a:lnTo>
                <a:lnTo>
                  <a:pt x="4233795" y="4022971"/>
                </a:lnTo>
                <a:lnTo>
                  <a:pt x="4237782" y="3974124"/>
                </a:lnTo>
                <a:lnTo>
                  <a:pt x="4241166" y="3925098"/>
                </a:lnTo>
                <a:lnTo>
                  <a:pt x="4243944" y="3875896"/>
                </a:lnTo>
                <a:lnTo>
                  <a:pt x="4246111" y="3826522"/>
                </a:lnTo>
                <a:lnTo>
                  <a:pt x="4247664" y="3776980"/>
                </a:lnTo>
                <a:lnTo>
                  <a:pt x="4248599" y="3727276"/>
                </a:lnTo>
                <a:lnTo>
                  <a:pt x="4248911" y="3677412"/>
                </a:lnTo>
                <a:lnTo>
                  <a:pt x="4248599" y="3627547"/>
                </a:lnTo>
                <a:lnTo>
                  <a:pt x="4247664" y="3577843"/>
                </a:lnTo>
                <a:lnTo>
                  <a:pt x="4246111" y="3528301"/>
                </a:lnTo>
                <a:lnTo>
                  <a:pt x="4243944" y="3478927"/>
                </a:lnTo>
                <a:lnTo>
                  <a:pt x="4241166" y="3429725"/>
                </a:lnTo>
                <a:lnTo>
                  <a:pt x="4237782" y="3380699"/>
                </a:lnTo>
                <a:lnTo>
                  <a:pt x="4233795" y="3331852"/>
                </a:lnTo>
                <a:lnTo>
                  <a:pt x="4229210" y="3283190"/>
                </a:lnTo>
                <a:lnTo>
                  <a:pt x="4224030" y="3234716"/>
                </a:lnTo>
                <a:lnTo>
                  <a:pt x="4218259" y="3186435"/>
                </a:lnTo>
                <a:lnTo>
                  <a:pt x="4211901" y="3138351"/>
                </a:lnTo>
                <a:lnTo>
                  <a:pt x="4204961" y="3090467"/>
                </a:lnTo>
                <a:lnTo>
                  <a:pt x="4197441" y="3042789"/>
                </a:lnTo>
                <a:lnTo>
                  <a:pt x="4189347" y="2995319"/>
                </a:lnTo>
                <a:lnTo>
                  <a:pt x="4180681" y="2948063"/>
                </a:lnTo>
                <a:lnTo>
                  <a:pt x="4171448" y="2901025"/>
                </a:lnTo>
                <a:lnTo>
                  <a:pt x="4161652" y="2854208"/>
                </a:lnTo>
                <a:lnTo>
                  <a:pt x="4151297" y="2807618"/>
                </a:lnTo>
                <a:lnTo>
                  <a:pt x="4140386" y="2761257"/>
                </a:lnTo>
                <a:lnTo>
                  <a:pt x="4128924" y="2715131"/>
                </a:lnTo>
                <a:lnTo>
                  <a:pt x="4116914" y="2669243"/>
                </a:lnTo>
                <a:lnTo>
                  <a:pt x="4104361" y="2623597"/>
                </a:lnTo>
                <a:lnTo>
                  <a:pt x="4091269" y="2578198"/>
                </a:lnTo>
                <a:lnTo>
                  <a:pt x="4077640" y="2533051"/>
                </a:lnTo>
                <a:lnTo>
                  <a:pt x="4063480" y="2488158"/>
                </a:lnTo>
                <a:lnTo>
                  <a:pt x="4048792" y="2443525"/>
                </a:lnTo>
                <a:lnTo>
                  <a:pt x="4033580" y="2399155"/>
                </a:lnTo>
                <a:lnTo>
                  <a:pt x="4017848" y="2355052"/>
                </a:lnTo>
                <a:lnTo>
                  <a:pt x="4001600" y="2311222"/>
                </a:lnTo>
                <a:lnTo>
                  <a:pt x="3984840" y="2267667"/>
                </a:lnTo>
                <a:lnTo>
                  <a:pt x="3967572" y="2224392"/>
                </a:lnTo>
                <a:lnTo>
                  <a:pt x="3949800" y="2181402"/>
                </a:lnTo>
                <a:lnTo>
                  <a:pt x="3931527" y="2138700"/>
                </a:lnTo>
                <a:lnTo>
                  <a:pt x="3912758" y="2096291"/>
                </a:lnTo>
                <a:lnTo>
                  <a:pt x="3893497" y="2054179"/>
                </a:lnTo>
                <a:lnTo>
                  <a:pt x="3873747" y="2012367"/>
                </a:lnTo>
                <a:lnTo>
                  <a:pt x="3853513" y="1970861"/>
                </a:lnTo>
                <a:lnTo>
                  <a:pt x="3832798" y="1929664"/>
                </a:lnTo>
                <a:lnTo>
                  <a:pt x="3811606" y="1888780"/>
                </a:lnTo>
                <a:lnTo>
                  <a:pt x="3789942" y="1848214"/>
                </a:lnTo>
                <a:lnTo>
                  <a:pt x="3767809" y="1807970"/>
                </a:lnTo>
                <a:lnTo>
                  <a:pt x="3745210" y="1768052"/>
                </a:lnTo>
                <a:lnTo>
                  <a:pt x="3722151" y="1728464"/>
                </a:lnTo>
                <a:lnTo>
                  <a:pt x="3698635" y="1689210"/>
                </a:lnTo>
                <a:lnTo>
                  <a:pt x="3674666" y="1650295"/>
                </a:lnTo>
                <a:lnTo>
                  <a:pt x="3650248" y="1611722"/>
                </a:lnTo>
                <a:lnTo>
                  <a:pt x="3625384" y="1573497"/>
                </a:lnTo>
                <a:lnTo>
                  <a:pt x="3600080" y="1535622"/>
                </a:lnTo>
                <a:lnTo>
                  <a:pt x="3574337" y="1498102"/>
                </a:lnTo>
                <a:lnTo>
                  <a:pt x="3548162" y="1460942"/>
                </a:lnTo>
                <a:lnTo>
                  <a:pt x="3521557" y="1424145"/>
                </a:lnTo>
                <a:lnTo>
                  <a:pt x="3494526" y="1387716"/>
                </a:lnTo>
                <a:lnTo>
                  <a:pt x="3467074" y="1351658"/>
                </a:lnTo>
                <a:lnTo>
                  <a:pt x="3439204" y="1315977"/>
                </a:lnTo>
                <a:lnTo>
                  <a:pt x="3410921" y="1280676"/>
                </a:lnTo>
                <a:lnTo>
                  <a:pt x="3382227" y="1245759"/>
                </a:lnTo>
                <a:lnTo>
                  <a:pt x="3353128" y="1211231"/>
                </a:lnTo>
                <a:lnTo>
                  <a:pt x="3323627" y="1177095"/>
                </a:lnTo>
                <a:lnTo>
                  <a:pt x="3293728" y="1143357"/>
                </a:lnTo>
                <a:lnTo>
                  <a:pt x="3263435" y="1110019"/>
                </a:lnTo>
                <a:lnTo>
                  <a:pt x="3232751" y="1077086"/>
                </a:lnTo>
                <a:lnTo>
                  <a:pt x="3201682" y="1044563"/>
                </a:lnTo>
                <a:lnTo>
                  <a:pt x="3170230" y="1012454"/>
                </a:lnTo>
                <a:lnTo>
                  <a:pt x="3138399" y="980762"/>
                </a:lnTo>
                <a:lnTo>
                  <a:pt x="3106195" y="949492"/>
                </a:lnTo>
                <a:lnTo>
                  <a:pt x="3073620" y="918648"/>
                </a:lnTo>
                <a:lnTo>
                  <a:pt x="3040678" y="888234"/>
                </a:lnTo>
                <a:lnTo>
                  <a:pt x="3007374" y="858255"/>
                </a:lnTo>
                <a:lnTo>
                  <a:pt x="2973711" y="828714"/>
                </a:lnTo>
                <a:lnTo>
                  <a:pt x="2939693" y="799616"/>
                </a:lnTo>
                <a:lnTo>
                  <a:pt x="2905325" y="770964"/>
                </a:lnTo>
                <a:lnTo>
                  <a:pt x="2870610" y="742764"/>
                </a:lnTo>
                <a:lnTo>
                  <a:pt x="2835551" y="715019"/>
                </a:lnTo>
                <a:lnTo>
                  <a:pt x="2800154" y="687734"/>
                </a:lnTo>
                <a:lnTo>
                  <a:pt x="2764422" y="660912"/>
                </a:lnTo>
                <a:lnTo>
                  <a:pt x="2728358" y="634557"/>
                </a:lnTo>
                <a:lnTo>
                  <a:pt x="2691968" y="608675"/>
                </a:lnTo>
                <a:lnTo>
                  <a:pt x="2655254" y="583269"/>
                </a:lnTo>
                <a:lnTo>
                  <a:pt x="2618221" y="558343"/>
                </a:lnTo>
                <a:lnTo>
                  <a:pt x="2580872" y="533901"/>
                </a:lnTo>
                <a:lnTo>
                  <a:pt x="2543212" y="509948"/>
                </a:lnTo>
                <a:lnTo>
                  <a:pt x="2505244" y="486488"/>
                </a:lnTo>
                <a:lnTo>
                  <a:pt x="2466973" y="463524"/>
                </a:lnTo>
                <a:lnTo>
                  <a:pt x="2428402" y="441062"/>
                </a:lnTo>
                <a:lnTo>
                  <a:pt x="2389536" y="419105"/>
                </a:lnTo>
                <a:lnTo>
                  <a:pt x="2350377" y="397657"/>
                </a:lnTo>
                <a:lnTo>
                  <a:pt x="2310931" y="376723"/>
                </a:lnTo>
                <a:lnTo>
                  <a:pt x="2271201" y="356307"/>
                </a:lnTo>
                <a:lnTo>
                  <a:pt x="2231191" y="336413"/>
                </a:lnTo>
                <a:lnTo>
                  <a:pt x="2190905" y="317045"/>
                </a:lnTo>
                <a:lnTo>
                  <a:pt x="2150346" y="298207"/>
                </a:lnTo>
                <a:lnTo>
                  <a:pt x="2109520" y="279903"/>
                </a:lnTo>
                <a:lnTo>
                  <a:pt x="2068429" y="262139"/>
                </a:lnTo>
                <a:lnTo>
                  <a:pt x="2027078" y="244916"/>
                </a:lnTo>
                <a:lnTo>
                  <a:pt x="1985470" y="228241"/>
                </a:lnTo>
                <a:lnTo>
                  <a:pt x="1943610" y="212117"/>
                </a:lnTo>
                <a:lnTo>
                  <a:pt x="1901502" y="196549"/>
                </a:lnTo>
                <a:lnTo>
                  <a:pt x="1859149" y="181540"/>
                </a:lnTo>
                <a:lnTo>
                  <a:pt x="1816555" y="167094"/>
                </a:lnTo>
                <a:lnTo>
                  <a:pt x="1773725" y="153216"/>
                </a:lnTo>
                <a:lnTo>
                  <a:pt x="1730661" y="139911"/>
                </a:lnTo>
                <a:lnTo>
                  <a:pt x="1687369" y="127181"/>
                </a:lnTo>
                <a:lnTo>
                  <a:pt x="1643852" y="115032"/>
                </a:lnTo>
                <a:lnTo>
                  <a:pt x="1600114" y="103467"/>
                </a:lnTo>
                <a:lnTo>
                  <a:pt x="1556159" y="92491"/>
                </a:lnTo>
                <a:lnTo>
                  <a:pt x="1511991" y="82107"/>
                </a:lnTo>
                <a:lnTo>
                  <a:pt x="1467613" y="72321"/>
                </a:lnTo>
                <a:lnTo>
                  <a:pt x="1423031" y="63136"/>
                </a:lnTo>
                <a:lnTo>
                  <a:pt x="1378247" y="54556"/>
                </a:lnTo>
                <a:lnTo>
                  <a:pt x="1333266" y="46585"/>
                </a:lnTo>
                <a:lnTo>
                  <a:pt x="1288091" y="39229"/>
                </a:lnTo>
                <a:lnTo>
                  <a:pt x="1242726" y="32490"/>
                </a:lnTo>
                <a:lnTo>
                  <a:pt x="1197177" y="26373"/>
                </a:lnTo>
                <a:lnTo>
                  <a:pt x="1151445" y="20882"/>
                </a:lnTo>
                <a:lnTo>
                  <a:pt x="1105536" y="16022"/>
                </a:lnTo>
                <a:lnTo>
                  <a:pt x="1059453" y="11796"/>
                </a:lnTo>
                <a:lnTo>
                  <a:pt x="1013200" y="8209"/>
                </a:lnTo>
                <a:lnTo>
                  <a:pt x="966781" y="5265"/>
                </a:lnTo>
                <a:lnTo>
                  <a:pt x="920200" y="2967"/>
                </a:lnTo>
                <a:lnTo>
                  <a:pt x="873462" y="1321"/>
                </a:lnTo>
                <a:lnTo>
                  <a:pt x="826569" y="331"/>
                </a:lnTo>
                <a:lnTo>
                  <a:pt x="779525" y="0"/>
                </a:lnTo>
                <a:close/>
              </a:path>
            </a:pathLst>
          </a:custGeom>
          <a:solidFill>
            <a:srgbClr val="93BA46"/>
          </a:solidFill>
        </p:spPr>
        <p:txBody>
          <a:bodyPr wrap="square" lIns="0" tIns="0" rIns="0" bIns="0" rtlCol="0"/>
          <a:lstStyle/>
          <a:p>
            <a:endParaRPr/>
          </a:p>
        </p:txBody>
      </p:sp>
      <p:sp>
        <p:nvSpPr>
          <p:cNvPr id="9" name="object 9"/>
          <p:cNvSpPr txBox="1">
            <a:spLocks noGrp="1"/>
          </p:cNvSpPr>
          <p:nvPr>
            <p:ph type="title"/>
          </p:nvPr>
        </p:nvSpPr>
        <p:spPr>
          <a:xfrm>
            <a:off x="719403" y="301576"/>
            <a:ext cx="10273141" cy="751488"/>
          </a:xfrm>
          <a:prstGeom prst="rect">
            <a:avLst/>
          </a:prstGeom>
        </p:spPr>
        <p:txBody>
          <a:bodyPr vert="horz" wrap="square" lIns="0" tIns="12700" rIns="0" bIns="0" rtlCol="0">
            <a:spAutoFit/>
          </a:bodyPr>
          <a:lstStyle/>
          <a:p>
            <a:pPr>
              <a:lnSpc>
                <a:spcPct val="100000"/>
              </a:lnSpc>
            </a:pPr>
            <a:r>
              <a:rPr lang="zh-TW" altLang="en-US" dirty="0" smtClean="0">
                <a:uFill>
                  <a:solidFill>
                    <a:srgbClr val="000000"/>
                  </a:solidFill>
                </a:uFill>
                <a:latin typeface="微軟正黑體" pitchFamily="34" charset="-120"/>
                <a:ea typeface="微軟正黑體" pitchFamily="34" charset="-120"/>
                <a:cs typeface="+mn-cs"/>
              </a:rPr>
              <a:t>我是學生家長，我要做什麼？</a:t>
            </a:r>
            <a:endParaRPr lang="zh-TW" altLang="en-US" dirty="0">
              <a:uFill>
                <a:solidFill>
                  <a:srgbClr val="000000"/>
                </a:solidFill>
              </a:uFill>
              <a:latin typeface="微軟正黑體" pitchFamily="34" charset="-120"/>
              <a:ea typeface="微軟正黑體" pitchFamily="34" charset="-120"/>
              <a:cs typeface="+mn-cs"/>
            </a:endParaRPr>
          </a:p>
        </p:txBody>
      </p:sp>
      <p:sp>
        <p:nvSpPr>
          <p:cNvPr id="10" name="object 10"/>
          <p:cNvSpPr/>
          <p:nvPr/>
        </p:nvSpPr>
        <p:spPr>
          <a:xfrm>
            <a:off x="1205483" y="5327903"/>
            <a:ext cx="1239012" cy="1188720"/>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1508213" y="5694673"/>
            <a:ext cx="635000"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Noto Sans CJK JP Regular"/>
                <a:cs typeface="Noto Sans CJK JP Regular"/>
              </a:rPr>
              <a:t>關心</a:t>
            </a:r>
            <a:endParaRPr sz="2400">
              <a:latin typeface="Noto Sans CJK JP Regular"/>
              <a:cs typeface="Noto Sans CJK JP Regular"/>
            </a:endParaRPr>
          </a:p>
        </p:txBody>
      </p:sp>
      <p:sp>
        <p:nvSpPr>
          <p:cNvPr id="12" name="object 12"/>
          <p:cNvSpPr/>
          <p:nvPr/>
        </p:nvSpPr>
        <p:spPr>
          <a:xfrm>
            <a:off x="2478023" y="5314188"/>
            <a:ext cx="1239012" cy="1188720"/>
          </a:xfrm>
          <a:prstGeom prst="rect">
            <a:avLst/>
          </a:prstGeom>
          <a:blipFill>
            <a:blip r:embed="rId3" cstate="print"/>
            <a:stretch>
              <a:fillRect/>
            </a:stretch>
          </a:blipFill>
        </p:spPr>
        <p:txBody>
          <a:bodyPr wrap="square" lIns="0" tIns="0" rIns="0" bIns="0" rtlCol="0"/>
          <a:lstStyle/>
          <a:p>
            <a:endParaRPr/>
          </a:p>
        </p:txBody>
      </p:sp>
      <p:sp>
        <p:nvSpPr>
          <p:cNvPr id="13" name="object 13"/>
          <p:cNvSpPr txBox="1"/>
          <p:nvPr/>
        </p:nvSpPr>
        <p:spPr>
          <a:xfrm>
            <a:off x="2781059" y="5680932"/>
            <a:ext cx="635000"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Noto Sans CJK JP Regular"/>
                <a:cs typeface="Noto Sans CJK JP Regular"/>
              </a:rPr>
              <a:t>鼓勵</a:t>
            </a:r>
            <a:endParaRPr sz="2400">
              <a:latin typeface="Noto Sans CJK JP Regular"/>
              <a:cs typeface="Noto Sans CJK JP Regular"/>
            </a:endParaRPr>
          </a:p>
        </p:txBody>
      </p:sp>
      <p:sp>
        <p:nvSpPr>
          <p:cNvPr id="14" name="object 14"/>
          <p:cNvSpPr txBox="1">
            <a:spLocks noGrp="1"/>
          </p:cNvSpPr>
          <p:nvPr>
            <p:ph type="body" idx="1"/>
          </p:nvPr>
        </p:nvSpPr>
        <p:spPr>
          <a:xfrm>
            <a:off x="527381" y="1484784"/>
            <a:ext cx="10972800" cy="2728311"/>
          </a:xfrm>
          <a:prstGeom prst="rect">
            <a:avLst/>
          </a:prstGeom>
        </p:spPr>
        <p:txBody>
          <a:bodyPr vert="horz" wrap="square" lIns="0" tIns="12065" rIns="0" bIns="0" rtlCol="0">
            <a:spAutoFit/>
          </a:bodyPr>
          <a:lstStyle/>
          <a:p>
            <a:pPr marL="4015104" indent="-457200">
              <a:lnSpc>
                <a:spcPct val="100000"/>
              </a:lnSpc>
              <a:spcBef>
                <a:spcPts val="95"/>
              </a:spcBef>
              <a:buFont typeface="Wingdings"/>
              <a:buChar char=""/>
              <a:tabLst>
                <a:tab pos="4014470" algn="l"/>
                <a:tab pos="4015104" algn="l"/>
              </a:tabLst>
            </a:pPr>
            <a:r>
              <a:rPr sz="2400" u="heavy" spc="-5" dirty="0">
                <a:uFill>
                  <a:solidFill>
                    <a:srgbClr val="000000"/>
                  </a:solidFill>
                </a:uFill>
                <a:latin typeface="微軟正黑體" pitchFamily="34" charset="-120"/>
                <a:ea typeface="微軟正黑體" pitchFamily="34" charset="-120"/>
              </a:rPr>
              <a:t>瞭解</a:t>
            </a:r>
            <a:r>
              <a:rPr sz="2400" spc="-5" dirty="0">
                <a:latin typeface="微軟正黑體" pitchFamily="34" charset="-120"/>
                <a:ea typeface="微軟正黑體" pitchFamily="34" charset="-120"/>
              </a:rPr>
              <a:t>學習歷程檔案的重要性。</a:t>
            </a:r>
          </a:p>
          <a:p>
            <a:pPr marL="4731385" marR="572770" lvl="1" indent="0">
              <a:lnSpc>
                <a:spcPct val="150000"/>
              </a:lnSpc>
              <a:spcBef>
                <a:spcPts val="1845"/>
              </a:spcBef>
              <a:buFont typeface="Wingdings"/>
              <a:buChar char=""/>
              <a:tabLst>
                <a:tab pos="4731385" algn="l"/>
                <a:tab pos="4732020" algn="l"/>
              </a:tabLst>
            </a:pPr>
            <a:r>
              <a:rPr sz="2400" u="heavy" spc="-5" dirty="0" err="1">
                <a:solidFill>
                  <a:srgbClr val="0070C0"/>
                </a:solidFill>
                <a:uFill>
                  <a:solidFill>
                    <a:srgbClr val="0070C0"/>
                  </a:solidFill>
                </a:uFill>
                <a:latin typeface="微軟正黑體" pitchFamily="34" charset="-120"/>
                <a:ea typeface="微軟正黑體" pitchFamily="34" charset="-120"/>
                <a:cs typeface="Noto Sans CJK JP Regular"/>
              </a:rPr>
              <a:t>透過</a:t>
            </a:r>
            <a:r>
              <a:rPr sz="2400" spc="-5" dirty="0" err="1">
                <a:solidFill>
                  <a:srgbClr val="0070C0"/>
                </a:solidFill>
                <a:latin typeface="微軟正黑體" pitchFamily="34" charset="-120"/>
                <a:ea typeface="微軟正黑體" pitchFamily="34" charset="-120"/>
                <a:cs typeface="Noto Sans CJK JP Regular"/>
              </a:rPr>
              <a:t>孩子的課程學習成果，</a:t>
            </a:r>
            <a:r>
              <a:rPr sz="2400" u="heavy" spc="-5" dirty="0" err="1" smtClean="0">
                <a:solidFill>
                  <a:srgbClr val="0070C0"/>
                </a:solidFill>
                <a:uFill>
                  <a:solidFill>
                    <a:srgbClr val="0070C0"/>
                  </a:solidFill>
                </a:uFill>
                <a:latin typeface="微軟正黑體" pitchFamily="34" charset="-120"/>
                <a:ea typeface="微軟正黑體" pitchFamily="34" charset="-120"/>
                <a:cs typeface="Noto Sans CJK JP Regular"/>
              </a:rPr>
              <a:t>瞭解</a:t>
            </a:r>
            <a:r>
              <a:rPr sz="2400" spc="-5" dirty="0" err="1" smtClean="0">
                <a:solidFill>
                  <a:srgbClr val="0070C0"/>
                </a:solidFill>
                <a:latin typeface="微軟正黑體" pitchFamily="34" charset="-120"/>
                <a:ea typeface="微軟正黑體" pitchFamily="34" charset="-120"/>
                <a:cs typeface="Noto Sans CJK JP Regular"/>
              </a:rPr>
              <a:t>孩</a:t>
            </a:r>
            <a:r>
              <a:rPr sz="2400" spc="5" dirty="0" err="1" smtClean="0">
                <a:solidFill>
                  <a:srgbClr val="0070C0"/>
                </a:solidFill>
                <a:latin typeface="微軟正黑體" pitchFamily="34" charset="-120"/>
                <a:ea typeface="微軟正黑體" pitchFamily="34" charset="-120"/>
                <a:cs typeface="Noto Sans CJK JP Regular"/>
              </a:rPr>
              <a:t>子</a:t>
            </a:r>
            <a:r>
              <a:rPr sz="2400" spc="-5" dirty="0" err="1" smtClean="0">
                <a:solidFill>
                  <a:srgbClr val="0070C0"/>
                </a:solidFill>
                <a:latin typeface="微軟正黑體" pitchFamily="34" charset="-120"/>
                <a:ea typeface="微軟正黑體" pitchFamily="34" charset="-120"/>
                <a:cs typeface="Noto Sans CJK JP Regular"/>
              </a:rPr>
              <a:t>在學校課程的學習情況</a:t>
            </a:r>
            <a:endParaRPr sz="2400" dirty="0">
              <a:latin typeface="Noto Sans CJK JP Regular"/>
              <a:cs typeface="Noto Sans CJK JP Regular"/>
            </a:endParaRPr>
          </a:p>
          <a:p>
            <a:pPr marL="4939665" marR="5080" lvl="2" indent="-457200">
              <a:lnSpc>
                <a:spcPct val="150000"/>
              </a:lnSpc>
              <a:spcBef>
                <a:spcPts val="1889"/>
              </a:spcBef>
              <a:buFont typeface="Wingdings"/>
              <a:buChar char=""/>
              <a:tabLst>
                <a:tab pos="4939665" algn="l"/>
                <a:tab pos="4940300" algn="l"/>
              </a:tabLst>
            </a:pPr>
            <a:r>
              <a:rPr u="heavy" spc="-5" dirty="0">
                <a:uFill>
                  <a:solidFill>
                    <a:srgbClr val="000000"/>
                  </a:solidFill>
                </a:uFill>
                <a:latin typeface="微軟正黑體" pitchFamily="34" charset="-120"/>
                <a:ea typeface="微軟正黑體" pitchFamily="34" charset="-120"/>
                <a:cs typeface="Noto Sans CJK JP Regular"/>
              </a:rPr>
              <a:t>鼓勵</a:t>
            </a:r>
            <a:r>
              <a:rPr spc="-5" dirty="0">
                <a:latin typeface="微軟正黑體" pitchFamily="34" charset="-120"/>
                <a:ea typeface="微軟正黑體" pitchFamily="34" charset="-120"/>
                <a:cs typeface="Noto Sans CJK JP Regular"/>
              </a:rPr>
              <a:t>孩</a:t>
            </a:r>
            <a:r>
              <a:rPr spc="5" dirty="0">
                <a:latin typeface="微軟正黑體" pitchFamily="34" charset="-120"/>
                <a:ea typeface="微軟正黑體" pitchFamily="34" charset="-120"/>
                <a:cs typeface="Noto Sans CJK JP Regular"/>
              </a:rPr>
              <a:t>子</a:t>
            </a:r>
            <a:r>
              <a:rPr spc="-5" dirty="0">
                <a:latin typeface="微軟正黑體" pitchFamily="34" charset="-120"/>
                <a:ea typeface="微軟正黑體" pitchFamily="34" charset="-120"/>
                <a:cs typeface="Noto Sans CJK JP Regular"/>
              </a:rPr>
              <a:t>多元展</a:t>
            </a:r>
            <a:r>
              <a:rPr spc="5" dirty="0">
                <a:latin typeface="微軟正黑體" pitchFamily="34" charset="-120"/>
                <a:ea typeface="微軟正黑體" pitchFamily="34" charset="-120"/>
                <a:cs typeface="Noto Sans CJK JP Regular"/>
              </a:rPr>
              <a:t>能</a:t>
            </a:r>
            <a:r>
              <a:rPr spc="-5" dirty="0">
                <a:latin typeface="微軟正黑體" pitchFamily="34" charset="-120"/>
                <a:ea typeface="微軟正黑體" pitchFamily="34" charset="-120"/>
                <a:cs typeface="Noto Sans CJK JP Regular"/>
              </a:rPr>
              <a:t>，積極</a:t>
            </a:r>
            <a:r>
              <a:rPr spc="5" dirty="0">
                <a:latin typeface="微軟正黑體" pitchFamily="34" charset="-120"/>
                <a:ea typeface="微軟正黑體" pitchFamily="34" charset="-120"/>
                <a:cs typeface="Noto Sans CJK JP Regular"/>
              </a:rPr>
              <a:t>參</a:t>
            </a:r>
            <a:r>
              <a:rPr spc="-5" dirty="0">
                <a:latin typeface="微軟正黑體" pitchFamily="34" charset="-120"/>
                <a:ea typeface="微軟正黑體" pitchFamily="34" charset="-120"/>
                <a:cs typeface="Noto Sans CJK JP Regular"/>
              </a:rPr>
              <a:t>與各項</a:t>
            </a:r>
            <a:r>
              <a:rPr spc="5" dirty="0">
                <a:latin typeface="微軟正黑體" pitchFamily="34" charset="-120"/>
                <a:ea typeface="微軟正黑體" pitchFamily="34" charset="-120"/>
                <a:cs typeface="Noto Sans CJK JP Regular"/>
              </a:rPr>
              <a:t>學</a:t>
            </a:r>
            <a:r>
              <a:rPr spc="-5" dirty="0">
                <a:latin typeface="微軟正黑體" pitchFamily="34" charset="-120"/>
                <a:ea typeface="微軟正黑體" pitchFamily="34" charset="-120"/>
                <a:cs typeface="Noto Sans CJK JP Regular"/>
              </a:rPr>
              <a:t>習活動， </a:t>
            </a:r>
            <a:r>
              <a:rPr spc="-5" dirty="0">
                <a:solidFill>
                  <a:srgbClr val="E46C0A"/>
                </a:solidFill>
                <a:latin typeface="微軟正黑體" pitchFamily="34" charset="-120"/>
                <a:ea typeface="微軟正黑體" pitchFamily="34" charset="-120"/>
                <a:cs typeface="Noto Sans CJK JP Regular"/>
              </a:rPr>
              <a:t>發現</a:t>
            </a:r>
            <a:r>
              <a:rPr spc="-5" dirty="0">
                <a:latin typeface="微軟正黑體" pitchFamily="34" charset="-120"/>
                <a:ea typeface="微軟正黑體" pitchFamily="34" charset="-120"/>
                <a:cs typeface="Noto Sans CJK JP Regular"/>
              </a:rPr>
              <a:t>自己的興趣，並</a:t>
            </a:r>
            <a:r>
              <a:rPr spc="-5" dirty="0">
                <a:solidFill>
                  <a:srgbClr val="E46C0A"/>
                </a:solidFill>
                <a:latin typeface="微軟正黑體" pitchFamily="34" charset="-120"/>
                <a:ea typeface="微軟正黑體" pitchFamily="34" charset="-120"/>
                <a:cs typeface="Noto Sans CJK JP Regular"/>
              </a:rPr>
              <a:t>找到</a:t>
            </a:r>
            <a:r>
              <a:rPr spc="-5" dirty="0">
                <a:latin typeface="微軟正黑體" pitchFamily="34" charset="-120"/>
                <a:ea typeface="微軟正黑體" pitchFamily="34" charset="-120"/>
                <a:cs typeface="Noto Sans CJK JP Regular"/>
              </a:rPr>
              <a:t>生涯定向。</a:t>
            </a:r>
            <a:endParaRPr dirty="0">
              <a:latin typeface="微軟正黑體" pitchFamily="34" charset="-120"/>
              <a:ea typeface="微軟正黑體" pitchFamily="34" charset="-120"/>
              <a:cs typeface="Noto Sans CJK JP Regular"/>
            </a:endParaRPr>
          </a:p>
        </p:txBody>
      </p:sp>
      <p:sp>
        <p:nvSpPr>
          <p:cNvPr id="15" name="object 15"/>
          <p:cNvSpPr/>
          <p:nvPr/>
        </p:nvSpPr>
        <p:spPr>
          <a:xfrm>
            <a:off x="239350" y="1124744"/>
            <a:ext cx="2900172" cy="244297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249680" y="2688335"/>
            <a:ext cx="2215896" cy="2442972"/>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a:xfrm>
            <a:off x="0" y="295422"/>
            <a:ext cx="12192000" cy="764704"/>
          </a:xfrm>
          <a:solidFill>
            <a:schemeClr val="accent1">
              <a:lumMod val="20000"/>
              <a:lumOff val="80000"/>
            </a:schemeClr>
          </a:solidFill>
        </p:spPr>
        <p:txBody>
          <a:bodyPr>
            <a:normAutofit/>
          </a:bodyPr>
          <a:lstStyle/>
          <a:p>
            <a:pPr algn="ctr">
              <a:defRPr/>
            </a:pPr>
            <a:r>
              <a:rPr lang="zh-TW" altLang="en-US" dirty="0" smtClean="0">
                <a:latin typeface="微軟正黑體" pitchFamily="34" charset="-120"/>
                <a:ea typeface="微軟正黑體" pitchFamily="34" charset="-120"/>
                <a:cs typeface="BiauKai"/>
              </a:rPr>
              <a:t>新舊課綱差異</a:t>
            </a:r>
          </a:p>
        </p:txBody>
      </p:sp>
      <p:graphicFrame>
        <p:nvGraphicFramePr>
          <p:cNvPr id="5" name="內容版面配置區 4"/>
          <p:cNvGraphicFramePr>
            <a:graphicFrameLocks noGrp="1"/>
          </p:cNvGraphicFramePr>
          <p:nvPr>
            <p:ph idx="1"/>
          </p:nvPr>
        </p:nvGraphicFramePr>
        <p:xfrm>
          <a:off x="305192" y="1299235"/>
          <a:ext cx="11521018" cy="4932381"/>
        </p:xfrm>
        <a:graphic>
          <a:graphicData uri="http://schemas.openxmlformats.org/drawingml/2006/table">
            <a:tbl>
              <a:tblPr firstRow="1" bandRow="1">
                <a:tableStyleId>{7DF18680-E054-41AD-8BC1-D1AEF772440D}</a:tableStyleId>
              </a:tblPr>
              <a:tblGrid>
                <a:gridCol w="2578685"/>
                <a:gridCol w="1786597"/>
                <a:gridCol w="1871003"/>
                <a:gridCol w="5284733"/>
              </a:tblGrid>
              <a:tr h="517664">
                <a:tc>
                  <a:txBody>
                    <a:bodyPr/>
                    <a:lstStyle/>
                    <a:p>
                      <a:pPr algn="ctr"/>
                      <a:r>
                        <a:rPr lang="zh-TW" altLang="en-US" sz="2000" dirty="0" smtClean="0"/>
                        <a:t>課程架構項目</a:t>
                      </a:r>
                      <a:endParaRPr lang="zh-TW" altLang="en-US" sz="2000" dirty="0">
                        <a:solidFill>
                          <a:schemeClr val="tx1"/>
                        </a:solidFill>
                        <a:latin typeface="+mn-ea"/>
                        <a:ea typeface="+mn-ea"/>
                        <a:cs typeface="BiauKai"/>
                      </a:endParaRPr>
                    </a:p>
                  </a:txBody>
                  <a:tcPr marL="91433" marR="91433" marT="45703" marB="45703"/>
                </a:tc>
                <a:tc>
                  <a:txBody>
                    <a:bodyPr/>
                    <a:lstStyle/>
                    <a:p>
                      <a:pPr algn="ctr"/>
                      <a:r>
                        <a:rPr lang="zh-TW" altLang="en-US" sz="2000" dirty="0" smtClean="0"/>
                        <a:t>舊課綱</a:t>
                      </a:r>
                      <a:endParaRPr lang="zh-TW" altLang="en-US" sz="2000" dirty="0">
                        <a:solidFill>
                          <a:schemeClr val="tx1"/>
                        </a:solidFill>
                        <a:latin typeface="+mn-ea"/>
                        <a:ea typeface="+mn-ea"/>
                        <a:cs typeface="BiauKai"/>
                      </a:endParaRPr>
                    </a:p>
                  </a:txBody>
                  <a:tcPr marL="91433" marR="91433" marT="45703" marB="45703"/>
                </a:tc>
                <a:tc>
                  <a:txBody>
                    <a:bodyPr/>
                    <a:lstStyle/>
                    <a:p>
                      <a:pPr algn="ctr"/>
                      <a:r>
                        <a:rPr lang="zh-TW" altLang="en-US" sz="2000" dirty="0" smtClean="0">
                          <a:solidFill>
                            <a:srgbClr val="990033"/>
                          </a:solidFill>
                        </a:rPr>
                        <a:t>新課綱</a:t>
                      </a:r>
                      <a:endParaRPr lang="zh-TW" altLang="en-US" sz="2000" dirty="0">
                        <a:solidFill>
                          <a:srgbClr val="990033"/>
                        </a:solidFill>
                        <a:latin typeface="+mn-ea"/>
                        <a:ea typeface="+mn-ea"/>
                        <a:cs typeface="BiauKai"/>
                      </a:endParaRPr>
                    </a:p>
                  </a:txBody>
                  <a:tcPr marL="91433" marR="91433" marT="45703" marB="45703">
                    <a:solidFill>
                      <a:schemeClr val="tx2">
                        <a:lumMod val="20000"/>
                        <a:lumOff val="80000"/>
                      </a:schemeClr>
                    </a:solidFill>
                  </a:tcPr>
                </a:tc>
                <a:tc>
                  <a:txBody>
                    <a:bodyPr/>
                    <a:lstStyle/>
                    <a:p>
                      <a:pPr algn="ctr"/>
                      <a:r>
                        <a:rPr lang="zh-TW" altLang="en-US" sz="2000" dirty="0" smtClean="0"/>
                        <a:t>說明</a:t>
                      </a:r>
                      <a:endParaRPr lang="zh-TW" altLang="en-US" sz="2000" dirty="0">
                        <a:solidFill>
                          <a:schemeClr val="tx1"/>
                        </a:solidFill>
                        <a:latin typeface="+mn-ea"/>
                        <a:ea typeface="+mn-ea"/>
                        <a:cs typeface="BiauKai"/>
                      </a:endParaRPr>
                    </a:p>
                  </a:txBody>
                  <a:tcPr marL="91433" marR="91433" marT="45703" marB="45703"/>
                </a:tc>
              </a:tr>
              <a:tr h="711357">
                <a:tc>
                  <a:txBody>
                    <a:bodyPr/>
                    <a:lstStyle/>
                    <a:p>
                      <a:pPr algn="l"/>
                      <a:r>
                        <a:rPr lang="zh-TW" altLang="en-US" sz="2400" dirty="0" smtClean="0">
                          <a:latin typeface="微軟正黑體" pitchFamily="34" charset="-120"/>
                          <a:ea typeface="微軟正黑體" pitchFamily="34" charset="-120"/>
                        </a:rPr>
                        <a:t>應修習學分數</a:t>
                      </a:r>
                      <a:endParaRPr lang="zh-TW" altLang="en-US" sz="2400" dirty="0">
                        <a:solidFill>
                          <a:schemeClr val="tx1"/>
                        </a:solidFill>
                        <a:latin typeface="微軟正黑體" pitchFamily="34" charset="-120"/>
                        <a:ea typeface="微軟正黑體" pitchFamily="34" charset="-120"/>
                        <a:cs typeface="BiauKai"/>
                      </a:endParaRPr>
                    </a:p>
                  </a:txBody>
                  <a:tcPr marL="91433" marR="91433" marT="45703" marB="45703"/>
                </a:tc>
                <a:tc>
                  <a:txBody>
                    <a:bodyPr/>
                    <a:lstStyle/>
                    <a:p>
                      <a:pPr algn="ctr"/>
                      <a:r>
                        <a:rPr lang="en-US" altLang="zh-TW" sz="2400" dirty="0" smtClean="0">
                          <a:latin typeface="微軟正黑體" pitchFamily="34" charset="-120"/>
                          <a:ea typeface="微軟正黑體" pitchFamily="34" charset="-120"/>
                        </a:rPr>
                        <a:t>198</a:t>
                      </a:r>
                      <a:endParaRPr lang="zh-TW" altLang="en-US" sz="2400" dirty="0">
                        <a:latin typeface="微軟正黑體" pitchFamily="34" charset="-120"/>
                        <a:ea typeface="微軟正黑體" pitchFamily="34" charset="-120"/>
                      </a:endParaRPr>
                    </a:p>
                  </a:txBody>
                  <a:tcPr marL="91433" marR="91433" marT="45703" marB="45703"/>
                </a:tc>
                <a:tc>
                  <a:txBody>
                    <a:bodyPr/>
                    <a:lstStyle/>
                    <a:p>
                      <a:pPr algn="ctr"/>
                      <a:r>
                        <a:rPr lang="en-US" altLang="zh-TW" sz="2400" dirty="0" smtClean="0">
                          <a:solidFill>
                            <a:srgbClr val="990033"/>
                          </a:solidFill>
                          <a:latin typeface="微軟正黑體" pitchFamily="34" charset="-120"/>
                          <a:ea typeface="微軟正黑體" pitchFamily="34" charset="-120"/>
                        </a:rPr>
                        <a:t>180(</a:t>
                      </a:r>
                      <a:r>
                        <a:rPr lang="en-US" altLang="zh-TW" sz="2400" dirty="0" smtClean="0">
                          <a:solidFill>
                            <a:srgbClr val="990033"/>
                          </a:solidFill>
                          <a:latin typeface="微軟正黑體" pitchFamily="34" charset="-120"/>
                          <a:ea typeface="微軟正黑體" pitchFamily="34" charset="-120"/>
                          <a:sym typeface="Wingdings"/>
                        </a:rPr>
                        <a:t></a:t>
                      </a:r>
                      <a:r>
                        <a:rPr lang="en-US" altLang="zh-TW" sz="2400" dirty="0" smtClean="0">
                          <a:solidFill>
                            <a:srgbClr val="990033"/>
                          </a:solidFill>
                          <a:latin typeface="微軟正黑體" pitchFamily="34" charset="-120"/>
                          <a:ea typeface="微軟正黑體" pitchFamily="34" charset="-120"/>
                        </a:rPr>
                        <a:t>)</a:t>
                      </a:r>
                      <a:endParaRPr lang="zh-TW" altLang="en-US" sz="2400" dirty="0">
                        <a:solidFill>
                          <a:srgbClr val="990033"/>
                        </a:solidFill>
                        <a:latin typeface="微軟正黑體" pitchFamily="34" charset="-120"/>
                        <a:ea typeface="微軟正黑體" pitchFamily="34" charset="-120"/>
                      </a:endParaRPr>
                    </a:p>
                  </a:txBody>
                  <a:tcPr marL="91433" marR="91433" marT="45703" marB="45703">
                    <a:solidFill>
                      <a:schemeClr val="tx2">
                        <a:lumMod val="20000"/>
                        <a:lumOff val="80000"/>
                      </a:schemeClr>
                    </a:solidFill>
                  </a:tcPr>
                </a:tc>
                <a:tc>
                  <a:txBody>
                    <a:bodyPr/>
                    <a:lstStyle/>
                    <a:p>
                      <a:r>
                        <a:rPr lang="zh-TW" altLang="en-US" sz="1800" dirty="0" smtClean="0">
                          <a:latin typeface="微軟正黑體" pitchFamily="34" charset="-120"/>
                          <a:ea typeface="微軟正黑體" pitchFamily="34" charset="-120"/>
                        </a:rPr>
                        <a:t>減少之</a:t>
                      </a:r>
                      <a:r>
                        <a:rPr lang="en-US" altLang="zh-TW" sz="1800" dirty="0" smtClean="0">
                          <a:latin typeface="微軟正黑體" pitchFamily="34" charset="-120"/>
                          <a:ea typeface="微軟正黑體" pitchFamily="34" charset="-120"/>
                        </a:rPr>
                        <a:t>18</a:t>
                      </a:r>
                      <a:r>
                        <a:rPr lang="zh-TW" altLang="en-US" sz="1800" dirty="0" smtClean="0">
                          <a:latin typeface="微軟正黑體" pitchFamily="34" charset="-120"/>
                          <a:ea typeface="微軟正黑體" pitchFamily="34" charset="-120"/>
                        </a:rPr>
                        <a:t>學分轉為</a:t>
                      </a:r>
                      <a:r>
                        <a:rPr lang="zh-TW" altLang="en-US" sz="1800" b="1" dirty="0" smtClean="0">
                          <a:solidFill>
                            <a:srgbClr val="FF0000"/>
                          </a:solidFill>
                          <a:latin typeface="微軟正黑體" pitchFamily="34" charset="-120"/>
                          <a:ea typeface="微軟正黑體" pitchFamily="34" charset="-120"/>
                        </a:rPr>
                        <a:t>彈性學習時間</a:t>
                      </a:r>
                      <a:endParaRPr lang="zh-TW" altLang="en-US" sz="1800" b="1" dirty="0">
                        <a:solidFill>
                          <a:srgbClr val="FF0000"/>
                        </a:solidFill>
                        <a:latin typeface="微軟正黑體" pitchFamily="34" charset="-120"/>
                        <a:ea typeface="微軟正黑體" pitchFamily="34" charset="-120"/>
                        <a:cs typeface="BiauKai"/>
                      </a:endParaRPr>
                    </a:p>
                  </a:txBody>
                  <a:tcPr marL="91433" marR="91433" marT="45703" marB="45703"/>
                </a:tc>
              </a:tr>
              <a:tr h="457147">
                <a:tc>
                  <a:txBody>
                    <a:bodyPr/>
                    <a:lstStyle/>
                    <a:p>
                      <a:pPr algn="l"/>
                      <a:r>
                        <a:rPr lang="zh-TW" altLang="en-US" sz="2400" dirty="0" smtClean="0">
                          <a:latin typeface="微軟正黑體" pitchFamily="34" charset="-120"/>
                          <a:ea typeface="微軟正黑體" pitchFamily="34" charset="-120"/>
                        </a:rPr>
                        <a:t>部定必修</a:t>
                      </a:r>
                      <a:endParaRPr lang="zh-TW" altLang="en-US" sz="2400" dirty="0">
                        <a:solidFill>
                          <a:schemeClr val="tx1"/>
                        </a:solidFill>
                        <a:latin typeface="微軟正黑體" pitchFamily="34" charset="-120"/>
                        <a:ea typeface="微軟正黑體" pitchFamily="34" charset="-120"/>
                        <a:cs typeface="BiauKai"/>
                      </a:endParaRPr>
                    </a:p>
                  </a:txBody>
                  <a:tcPr marL="91433" marR="91433" marT="45703" marB="45703"/>
                </a:tc>
                <a:tc>
                  <a:txBody>
                    <a:bodyPr/>
                    <a:lstStyle/>
                    <a:p>
                      <a:pPr algn="ctr"/>
                      <a:r>
                        <a:rPr lang="en-US" altLang="zh-TW" sz="2400" dirty="0" smtClean="0">
                          <a:latin typeface="微軟正黑體" pitchFamily="34" charset="-120"/>
                          <a:ea typeface="微軟正黑體" pitchFamily="34" charset="-120"/>
                        </a:rPr>
                        <a:t>138</a:t>
                      </a:r>
                      <a:endParaRPr lang="zh-TW" altLang="en-US" sz="2400" dirty="0">
                        <a:latin typeface="微軟正黑體" pitchFamily="34" charset="-120"/>
                        <a:ea typeface="微軟正黑體" pitchFamily="34" charset="-120"/>
                      </a:endParaRPr>
                    </a:p>
                  </a:txBody>
                  <a:tcPr marL="91433" marR="91433" marT="45703" marB="45703"/>
                </a:tc>
                <a:tc>
                  <a:txBody>
                    <a:bodyPr/>
                    <a:lstStyle/>
                    <a:p>
                      <a:pPr algn="ctr"/>
                      <a:r>
                        <a:rPr lang="en-US" altLang="zh-TW" sz="2400" dirty="0" smtClean="0">
                          <a:solidFill>
                            <a:srgbClr val="990033"/>
                          </a:solidFill>
                          <a:latin typeface="微軟正黑體" pitchFamily="34" charset="-120"/>
                          <a:ea typeface="微軟正黑體" pitchFamily="34" charset="-120"/>
                        </a:rPr>
                        <a:t>118</a:t>
                      </a:r>
                      <a:endParaRPr lang="zh-TW" altLang="en-US" sz="2400" dirty="0">
                        <a:solidFill>
                          <a:srgbClr val="990033"/>
                        </a:solidFill>
                        <a:latin typeface="微軟正黑體" pitchFamily="34" charset="-120"/>
                        <a:ea typeface="微軟正黑體" pitchFamily="34" charset="-120"/>
                      </a:endParaRPr>
                    </a:p>
                  </a:txBody>
                  <a:tcPr marL="91433" marR="91433" marT="45703" marB="45703">
                    <a:solidFill>
                      <a:schemeClr val="tx2">
                        <a:lumMod val="20000"/>
                        <a:lumOff val="80000"/>
                      </a:schemeClr>
                    </a:solidFill>
                  </a:tcPr>
                </a:tc>
                <a:tc>
                  <a:txBody>
                    <a:bodyPr/>
                    <a:lstStyle/>
                    <a:p>
                      <a:r>
                        <a:rPr lang="zh-TW" altLang="en-US" sz="1800" dirty="0" smtClean="0">
                          <a:latin typeface="微軟正黑體" pitchFamily="34" charset="-120"/>
                          <a:ea typeface="微軟正黑體" pitchFamily="34" charset="-120"/>
                        </a:rPr>
                        <a:t>可</a:t>
                      </a:r>
                      <a:r>
                        <a:rPr lang="zh-TW" altLang="en-US" sz="1800" b="1" dirty="0" smtClean="0">
                          <a:solidFill>
                            <a:srgbClr val="FF0000"/>
                          </a:solidFill>
                          <a:latin typeface="微軟正黑體" pitchFamily="34" charset="-120"/>
                          <a:ea typeface="微軟正黑體" pitchFamily="34" charset="-120"/>
                        </a:rPr>
                        <a:t>適性</a:t>
                      </a:r>
                      <a:r>
                        <a:rPr lang="zh-TW" altLang="en-US" sz="1800" dirty="0" smtClean="0">
                          <a:latin typeface="微軟正黑體" pitchFamily="34" charset="-120"/>
                          <a:ea typeface="微軟正黑體" pitchFamily="34" charset="-120"/>
                        </a:rPr>
                        <a:t>分組學習→</a:t>
                      </a:r>
                      <a:r>
                        <a:rPr lang="zh-TW" altLang="en-US" sz="1800" b="0" dirty="0" smtClean="0">
                          <a:solidFill>
                            <a:schemeClr val="tx1"/>
                          </a:solidFill>
                          <a:latin typeface="微軟正黑體" pitchFamily="34" charset="-120"/>
                          <a:ea typeface="微軟正黑體" pitchFamily="34" charset="-120"/>
                        </a:rPr>
                        <a:t>差異化教學</a:t>
                      </a:r>
                      <a:endParaRPr lang="zh-TW" altLang="en-US" sz="1800" b="0" dirty="0">
                        <a:solidFill>
                          <a:schemeClr val="tx1"/>
                        </a:solidFill>
                        <a:latin typeface="微軟正黑體" pitchFamily="34" charset="-120"/>
                        <a:ea typeface="微軟正黑體" pitchFamily="34" charset="-120"/>
                        <a:cs typeface="BiauKai"/>
                      </a:endParaRPr>
                    </a:p>
                  </a:txBody>
                  <a:tcPr marL="91433" marR="91433" marT="45703" marB="45703"/>
                </a:tc>
              </a:tr>
              <a:tr h="1188626">
                <a:tc>
                  <a:txBody>
                    <a:bodyPr/>
                    <a:lstStyle/>
                    <a:p>
                      <a:pPr algn="l"/>
                      <a:r>
                        <a:rPr lang="zh-TW" altLang="en-US" sz="2400" dirty="0" smtClean="0">
                          <a:latin typeface="微軟正黑體" pitchFamily="34" charset="-120"/>
                          <a:ea typeface="微軟正黑體" pitchFamily="34" charset="-120"/>
                          <a:sym typeface="Zapf Dingbats"/>
                        </a:rPr>
                        <a:t>✔</a:t>
                      </a:r>
                      <a:r>
                        <a:rPr lang="zh-TW" altLang="en-US" sz="2400" u="sng" dirty="0" smtClean="0">
                          <a:latin typeface="微軟正黑體" pitchFamily="34" charset="-120"/>
                          <a:ea typeface="微軟正黑體" pitchFamily="34" charset="-120"/>
                        </a:rPr>
                        <a:t>選修</a:t>
                      </a:r>
                      <a:endParaRPr lang="zh-TW" altLang="en-US" sz="2400" b="1" u="sng" dirty="0">
                        <a:solidFill>
                          <a:srgbClr val="FF0000"/>
                        </a:solidFill>
                        <a:latin typeface="微軟正黑體" pitchFamily="34" charset="-120"/>
                        <a:ea typeface="微軟正黑體" pitchFamily="34" charset="-120"/>
                        <a:cs typeface="BiauKai"/>
                      </a:endParaRPr>
                    </a:p>
                  </a:txBody>
                  <a:tcPr marL="91433" marR="91433" marT="45703" marB="45703"/>
                </a:tc>
                <a:tc>
                  <a:txBody>
                    <a:bodyPr/>
                    <a:lstStyle/>
                    <a:p>
                      <a:pPr algn="ctr"/>
                      <a:r>
                        <a:rPr lang="en-US" altLang="zh-TW" sz="2400" dirty="0" smtClean="0">
                          <a:latin typeface="微軟正黑體" pitchFamily="34" charset="-120"/>
                          <a:ea typeface="微軟正黑體" pitchFamily="34" charset="-120"/>
                        </a:rPr>
                        <a:t>60</a:t>
                      </a:r>
                      <a:endParaRPr lang="zh-TW" altLang="en-US" sz="2400" dirty="0">
                        <a:latin typeface="微軟正黑體" pitchFamily="34" charset="-120"/>
                        <a:ea typeface="微軟正黑體" pitchFamily="34" charset="-120"/>
                      </a:endParaRPr>
                    </a:p>
                  </a:txBody>
                  <a:tcPr marL="91433" marR="91433" marT="45703" marB="45703"/>
                </a:tc>
                <a:tc>
                  <a:txBody>
                    <a:bodyPr/>
                    <a:lstStyle/>
                    <a:p>
                      <a:pPr algn="ctr"/>
                      <a:r>
                        <a:rPr lang="en-US" altLang="zh-TW" sz="2400" dirty="0" smtClean="0">
                          <a:solidFill>
                            <a:srgbClr val="990033"/>
                          </a:solidFill>
                          <a:latin typeface="微軟正黑體" pitchFamily="34" charset="-120"/>
                          <a:ea typeface="微軟正黑體" pitchFamily="34" charset="-120"/>
                        </a:rPr>
                        <a:t>54-58</a:t>
                      </a:r>
                      <a:endParaRPr lang="zh-TW" altLang="en-US" sz="2400" dirty="0">
                        <a:solidFill>
                          <a:srgbClr val="990033"/>
                        </a:solidFill>
                        <a:latin typeface="微軟正黑體" pitchFamily="34" charset="-120"/>
                        <a:ea typeface="微軟正黑體" pitchFamily="34" charset="-120"/>
                      </a:endParaRPr>
                    </a:p>
                  </a:txBody>
                  <a:tcPr marL="91433" marR="91433" marT="45703" marB="45703">
                    <a:solidFill>
                      <a:schemeClr val="tx2">
                        <a:lumMod val="20000"/>
                        <a:lumOff val="80000"/>
                      </a:schemeClr>
                    </a:solidFill>
                  </a:tcPr>
                </a:tc>
                <a:tc>
                  <a:txBody>
                    <a:bodyPr/>
                    <a:lstStyle/>
                    <a:p>
                      <a:r>
                        <a:rPr lang="zh-TW" altLang="en-US" sz="1800" dirty="0" smtClean="0">
                          <a:latin typeface="微軟正黑體" pitchFamily="34" charset="-120"/>
                          <a:ea typeface="微軟正黑體" pitchFamily="34" charset="-120"/>
                        </a:rPr>
                        <a:t>包含「部定</a:t>
                      </a:r>
                      <a:r>
                        <a:rPr lang="zh-TW" altLang="en-US" sz="1800" b="1" dirty="0" smtClean="0">
                          <a:solidFill>
                            <a:srgbClr val="FF0000"/>
                          </a:solidFill>
                          <a:latin typeface="微軟正黑體" pitchFamily="34" charset="-120"/>
                          <a:ea typeface="微軟正黑體" pitchFamily="34" charset="-120"/>
                        </a:rPr>
                        <a:t>加深加廣</a:t>
                      </a:r>
                      <a:r>
                        <a:rPr lang="zh-TW" altLang="en-US" sz="1800" dirty="0" smtClean="0">
                          <a:latin typeface="微軟正黑體" pitchFamily="34" charset="-120"/>
                          <a:ea typeface="微軟正黑體" pitchFamily="34" charset="-120"/>
                        </a:rPr>
                        <a:t>、</a:t>
                      </a:r>
                      <a:r>
                        <a:rPr lang="zh-TW" altLang="en-US" sz="1800" b="1" dirty="0" smtClean="0">
                          <a:solidFill>
                            <a:srgbClr val="FF0000"/>
                          </a:solidFill>
                          <a:latin typeface="微軟正黑體" pitchFamily="34" charset="-120"/>
                          <a:ea typeface="微軟正黑體" pitchFamily="34" charset="-120"/>
                        </a:rPr>
                        <a:t>多元選修</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至少</a:t>
                      </a:r>
                      <a:r>
                        <a:rPr lang="en-US" altLang="zh-TW" sz="1800" dirty="0" smtClean="0">
                          <a:latin typeface="微軟正黑體" pitchFamily="34" charset="-120"/>
                          <a:ea typeface="微軟正黑體" pitchFamily="34" charset="-120"/>
                        </a:rPr>
                        <a:t>6</a:t>
                      </a:r>
                      <a:r>
                        <a:rPr lang="zh-TW" altLang="en-US" sz="1800" dirty="0" smtClean="0">
                          <a:latin typeface="微軟正黑體" pitchFamily="34" charset="-120"/>
                          <a:ea typeface="微軟正黑體" pitchFamily="34" charset="-120"/>
                        </a:rPr>
                        <a:t>學分</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及補強性選修課程」→重視</a:t>
                      </a:r>
                      <a:r>
                        <a:rPr lang="zh-TW" altLang="en-US" sz="1800" b="1" dirty="0" smtClean="0">
                          <a:solidFill>
                            <a:srgbClr val="FF0000"/>
                          </a:solidFill>
                          <a:latin typeface="微軟正黑體" pitchFamily="34" charset="-120"/>
                          <a:ea typeface="微軟正黑體" pitchFamily="34" charset="-120"/>
                        </a:rPr>
                        <a:t>適性</a:t>
                      </a:r>
                      <a:r>
                        <a:rPr lang="zh-TW" altLang="en-US" sz="1800" dirty="0" smtClean="0">
                          <a:latin typeface="微軟正黑體" pitchFamily="34" charset="-120"/>
                          <a:ea typeface="微軟正黑體" pitchFamily="34" charset="-120"/>
                        </a:rPr>
                        <a:t>輔導機制，依興趣學群選修課程</a:t>
                      </a:r>
                      <a:endParaRPr lang="zh-TW" altLang="en-US" sz="1800" dirty="0">
                        <a:latin typeface="微軟正黑體" pitchFamily="34" charset="-120"/>
                        <a:ea typeface="微軟正黑體" pitchFamily="34" charset="-120"/>
                        <a:cs typeface="BiauKai"/>
                      </a:endParaRPr>
                    </a:p>
                  </a:txBody>
                  <a:tcPr marL="91433" marR="91433" marT="45703" marB="45703"/>
                </a:tc>
              </a:tr>
              <a:tr h="914321">
                <a:tc>
                  <a:txBody>
                    <a:bodyPr/>
                    <a:lstStyle/>
                    <a:p>
                      <a:pPr algn="l"/>
                      <a:r>
                        <a:rPr lang="zh-TW" altLang="en-US" sz="2400" dirty="0" smtClean="0">
                          <a:latin typeface="微軟正黑體" pitchFamily="34" charset="-120"/>
                          <a:ea typeface="微軟正黑體" pitchFamily="34" charset="-120"/>
                          <a:sym typeface="Zapf Dingbats"/>
                        </a:rPr>
                        <a:t>✔</a:t>
                      </a:r>
                      <a:r>
                        <a:rPr lang="zh-TW" altLang="en-US" sz="2400" u="sng" dirty="0" smtClean="0">
                          <a:latin typeface="微軟正黑體" pitchFamily="34" charset="-120"/>
                          <a:ea typeface="微軟正黑體" pitchFamily="34" charset="-120"/>
                        </a:rPr>
                        <a:t>校訂必修</a:t>
                      </a:r>
                      <a:endParaRPr lang="zh-TW" altLang="en-US" sz="2400" b="1" u="sng" dirty="0">
                        <a:solidFill>
                          <a:srgbClr val="FF0000"/>
                        </a:solidFill>
                        <a:latin typeface="微軟正黑體" pitchFamily="34" charset="-120"/>
                        <a:ea typeface="微軟正黑體" pitchFamily="34" charset="-120"/>
                        <a:cs typeface="BiauKai"/>
                      </a:endParaRPr>
                    </a:p>
                  </a:txBody>
                  <a:tcPr marL="91433" marR="91433" marT="45703" marB="45703"/>
                </a:tc>
                <a:tc>
                  <a:txBody>
                    <a:bodyPr/>
                    <a:lstStyle/>
                    <a:p>
                      <a:pPr algn="ctr"/>
                      <a:r>
                        <a:rPr lang="en-US" altLang="zh-TW" sz="2400" dirty="0" smtClean="0">
                          <a:latin typeface="微軟正黑體" pitchFamily="34" charset="-120"/>
                          <a:ea typeface="微軟正黑體" pitchFamily="34" charset="-120"/>
                        </a:rPr>
                        <a:t>0</a:t>
                      </a:r>
                      <a:endParaRPr lang="zh-TW" altLang="en-US" sz="2400" dirty="0">
                        <a:latin typeface="微軟正黑體" pitchFamily="34" charset="-120"/>
                        <a:ea typeface="微軟正黑體" pitchFamily="34" charset="-120"/>
                      </a:endParaRPr>
                    </a:p>
                  </a:txBody>
                  <a:tcPr marL="91433" marR="91433" marT="45703" marB="45703"/>
                </a:tc>
                <a:tc>
                  <a:txBody>
                    <a:bodyPr/>
                    <a:lstStyle/>
                    <a:p>
                      <a:pPr algn="ctr"/>
                      <a:r>
                        <a:rPr lang="en-US" altLang="zh-TW" sz="2400" dirty="0" smtClean="0">
                          <a:solidFill>
                            <a:srgbClr val="990033"/>
                          </a:solidFill>
                          <a:latin typeface="微軟正黑體" pitchFamily="34" charset="-120"/>
                          <a:ea typeface="微軟正黑體" pitchFamily="34" charset="-120"/>
                        </a:rPr>
                        <a:t>4-8</a:t>
                      </a:r>
                      <a:endParaRPr lang="zh-TW" altLang="en-US" sz="2400" dirty="0">
                        <a:solidFill>
                          <a:srgbClr val="990033"/>
                        </a:solidFill>
                        <a:latin typeface="微軟正黑體" pitchFamily="34" charset="-120"/>
                        <a:ea typeface="微軟正黑體" pitchFamily="34" charset="-120"/>
                      </a:endParaRPr>
                    </a:p>
                  </a:txBody>
                  <a:tcPr marL="91433" marR="91433" marT="45703" marB="45703">
                    <a:solidFill>
                      <a:schemeClr val="tx2">
                        <a:lumMod val="20000"/>
                        <a:lumOff val="80000"/>
                      </a:schemeClr>
                    </a:solidFill>
                  </a:tcPr>
                </a:tc>
                <a:tc>
                  <a:txBody>
                    <a:bodyPr/>
                    <a:lstStyle/>
                    <a:p>
                      <a:r>
                        <a:rPr lang="zh-TW" altLang="en-US" sz="1800" dirty="0" smtClean="0">
                          <a:latin typeface="微軟正黑體" pitchFamily="34" charset="-120"/>
                          <a:ea typeface="微軟正黑體" pitchFamily="34" charset="-120"/>
                        </a:rPr>
                        <a:t>以通識、</a:t>
                      </a:r>
                      <a:r>
                        <a:rPr lang="zh-TW" altLang="en-US" sz="1800" b="1" dirty="0" smtClean="0">
                          <a:solidFill>
                            <a:srgbClr val="FF0000"/>
                          </a:solidFill>
                          <a:latin typeface="微軟正黑體" pitchFamily="34" charset="-120"/>
                          <a:ea typeface="微軟正黑體" pitchFamily="34" charset="-120"/>
                        </a:rPr>
                        <a:t>知識應用</a:t>
                      </a:r>
                      <a:r>
                        <a:rPr lang="zh-TW" altLang="en-US" sz="1800" dirty="0" smtClean="0">
                          <a:latin typeface="微軟正黑體" pitchFamily="34" charset="-120"/>
                          <a:ea typeface="微軟正黑體" pitchFamily="34" charset="-120"/>
                        </a:rPr>
                        <a:t>或校本特色課程為原則，不得為部定必修課程之重複或加強。</a:t>
                      </a:r>
                      <a:r>
                        <a:rPr lang="en-US" altLang="zh-TW" sz="1800" dirty="0" smtClean="0">
                          <a:latin typeface="微軟正黑體" pitchFamily="34" charset="-120"/>
                          <a:ea typeface="微軟正黑體" pitchFamily="34" charset="-120"/>
                        </a:rPr>
                        <a:t>&lt;</a:t>
                      </a:r>
                      <a:r>
                        <a:rPr lang="zh-TW" altLang="en-US" sz="1800" dirty="0" smtClean="0">
                          <a:latin typeface="微軟正黑體" pitchFamily="34" charset="-120"/>
                          <a:ea typeface="微軟正黑體" pitchFamily="34" charset="-120"/>
                        </a:rPr>
                        <a:t>總綱</a:t>
                      </a:r>
                      <a:r>
                        <a:rPr lang="en-US" altLang="zh-TW" sz="1800" dirty="0" smtClean="0">
                          <a:latin typeface="微軟正黑體" pitchFamily="34" charset="-120"/>
                          <a:ea typeface="微軟正黑體" pitchFamily="34" charset="-120"/>
                        </a:rPr>
                        <a:t>pp18&gt;</a:t>
                      </a:r>
                      <a:endParaRPr lang="zh-TW" altLang="en-US" sz="1800" dirty="0">
                        <a:latin typeface="微軟正黑體" pitchFamily="34" charset="-120"/>
                        <a:ea typeface="微軟正黑體" pitchFamily="34" charset="-120"/>
                        <a:cs typeface="BiauKai"/>
                      </a:endParaRPr>
                    </a:p>
                  </a:txBody>
                  <a:tcPr marL="91433" marR="91433" marT="45703" marB="45703"/>
                </a:tc>
              </a:tr>
              <a:tr h="621153">
                <a:tc>
                  <a:txBody>
                    <a:bodyPr/>
                    <a:lstStyle/>
                    <a:p>
                      <a:pPr algn="l"/>
                      <a:r>
                        <a:rPr lang="zh-TW" altLang="en-US" sz="2400" dirty="0" smtClean="0">
                          <a:latin typeface="微軟正黑體" pitchFamily="34" charset="-120"/>
                          <a:ea typeface="微軟正黑體" pitchFamily="34" charset="-120"/>
                          <a:sym typeface="Zapf Dingbats"/>
                        </a:rPr>
                        <a:t>✔</a:t>
                      </a:r>
                      <a:r>
                        <a:rPr lang="zh-TW" altLang="en-US" sz="2400" u="sng" dirty="0" smtClean="0">
                          <a:latin typeface="微軟正黑體" pitchFamily="34" charset="-120"/>
                          <a:ea typeface="微軟正黑體" pitchFamily="34" charset="-120"/>
                        </a:rPr>
                        <a:t>彈性學習時間</a:t>
                      </a:r>
                      <a:endParaRPr lang="zh-TW" altLang="en-US" sz="2400" b="1" u="sng" dirty="0">
                        <a:solidFill>
                          <a:srgbClr val="FF0000"/>
                        </a:solidFill>
                        <a:latin typeface="微軟正黑體" pitchFamily="34" charset="-120"/>
                        <a:ea typeface="微軟正黑體" pitchFamily="34" charset="-120"/>
                        <a:cs typeface="BiauKai"/>
                      </a:endParaRPr>
                    </a:p>
                  </a:txBody>
                  <a:tcPr marL="91433" marR="91433" marT="45703" marB="45703"/>
                </a:tc>
                <a:tc>
                  <a:txBody>
                    <a:bodyPr/>
                    <a:lstStyle/>
                    <a:p>
                      <a:pPr algn="ctr"/>
                      <a:r>
                        <a:rPr lang="en-US" altLang="zh-TW" sz="2400" dirty="0" smtClean="0">
                          <a:latin typeface="微軟正黑體" pitchFamily="34" charset="-120"/>
                          <a:ea typeface="微軟正黑體" pitchFamily="34" charset="-120"/>
                        </a:rPr>
                        <a:t>0</a:t>
                      </a:r>
                      <a:r>
                        <a:rPr lang="zh-TW" altLang="en-US" sz="2400" dirty="0" smtClean="0">
                          <a:latin typeface="微軟正黑體" pitchFamily="34" charset="-120"/>
                          <a:ea typeface="微軟正黑體" pitchFamily="34" charset="-120"/>
                        </a:rPr>
                        <a:t>節</a:t>
                      </a:r>
                      <a:endParaRPr lang="zh-TW" altLang="en-US" sz="2400" dirty="0">
                        <a:latin typeface="微軟正黑體" pitchFamily="34" charset="-120"/>
                        <a:ea typeface="微軟正黑體" pitchFamily="34" charset="-120"/>
                      </a:endParaRPr>
                    </a:p>
                  </a:txBody>
                  <a:tcPr marL="91433" marR="91433" marT="45703" marB="45703"/>
                </a:tc>
                <a:tc>
                  <a:txBody>
                    <a:bodyPr/>
                    <a:lstStyle/>
                    <a:p>
                      <a:pPr algn="ctr"/>
                      <a:r>
                        <a:rPr lang="en-US" altLang="zh-TW" sz="2400" dirty="0" smtClean="0">
                          <a:solidFill>
                            <a:srgbClr val="990033"/>
                          </a:solidFill>
                          <a:latin typeface="微軟正黑體" pitchFamily="34" charset="-120"/>
                          <a:ea typeface="微軟正黑體" pitchFamily="34" charset="-120"/>
                        </a:rPr>
                        <a:t>12-18(</a:t>
                      </a:r>
                      <a:r>
                        <a:rPr lang="en-US" altLang="zh-TW" sz="2400" dirty="0" smtClean="0">
                          <a:solidFill>
                            <a:srgbClr val="990033"/>
                          </a:solidFill>
                          <a:latin typeface="微軟正黑體" pitchFamily="34" charset="-120"/>
                          <a:ea typeface="微軟正黑體" pitchFamily="34" charset="-120"/>
                          <a:sym typeface="Wingdings"/>
                        </a:rPr>
                        <a:t></a:t>
                      </a:r>
                      <a:r>
                        <a:rPr lang="en-US" altLang="zh-TW" sz="2400" dirty="0" smtClean="0">
                          <a:solidFill>
                            <a:srgbClr val="990033"/>
                          </a:solidFill>
                          <a:latin typeface="微軟正黑體" pitchFamily="34" charset="-120"/>
                          <a:ea typeface="微軟正黑體" pitchFamily="34" charset="-120"/>
                        </a:rPr>
                        <a:t>)</a:t>
                      </a:r>
                      <a:endParaRPr lang="zh-TW" altLang="en-US" sz="2400" dirty="0">
                        <a:solidFill>
                          <a:srgbClr val="990033"/>
                        </a:solidFill>
                        <a:latin typeface="微軟正黑體" pitchFamily="34" charset="-120"/>
                        <a:ea typeface="微軟正黑體" pitchFamily="34" charset="-120"/>
                      </a:endParaRPr>
                    </a:p>
                  </a:txBody>
                  <a:tcPr marL="91433" marR="91433" marT="45703" marB="45703">
                    <a:solidFill>
                      <a:schemeClr val="tx2">
                        <a:lumMod val="20000"/>
                        <a:lumOff val="80000"/>
                      </a:schemeClr>
                    </a:solidFill>
                  </a:tcPr>
                </a:tc>
                <a:tc>
                  <a:txBody>
                    <a:bodyPr/>
                    <a:lstStyle/>
                    <a:p>
                      <a:r>
                        <a:rPr lang="zh-TW" altLang="en-US" sz="1800" dirty="0" smtClean="0">
                          <a:latin typeface="微軟正黑體" pitchFamily="34" charset="-120"/>
                          <a:ea typeface="微軟正黑體" pitchFamily="34" charset="-120"/>
                        </a:rPr>
                        <a:t>每學期</a:t>
                      </a:r>
                      <a:r>
                        <a:rPr lang="en-US" altLang="zh-TW" sz="1800" dirty="0" smtClean="0">
                          <a:latin typeface="微軟正黑體" pitchFamily="34" charset="-120"/>
                          <a:ea typeface="微軟正黑體" pitchFamily="34" charset="-120"/>
                        </a:rPr>
                        <a:t>2-3</a:t>
                      </a:r>
                      <a:r>
                        <a:rPr lang="zh-TW" altLang="en-US" sz="1800" dirty="0" smtClean="0">
                          <a:latin typeface="微軟正黑體" pitchFamily="34" charset="-120"/>
                          <a:ea typeface="微軟正黑體" pitchFamily="34" charset="-120"/>
                        </a:rPr>
                        <a:t>節，進行</a:t>
                      </a:r>
                      <a:r>
                        <a:rPr lang="zh-TW" altLang="en-US" sz="1800" b="1" dirty="0" smtClean="0">
                          <a:solidFill>
                            <a:srgbClr val="FF0000"/>
                          </a:solidFill>
                          <a:latin typeface="微軟正黑體" pitchFamily="34" charset="-120"/>
                          <a:ea typeface="微軟正黑體" pitchFamily="34" charset="-120"/>
                        </a:rPr>
                        <a:t>自主學習</a:t>
                      </a:r>
                      <a:endParaRPr lang="zh-TW" altLang="en-US" sz="1800" dirty="0">
                        <a:latin typeface="微軟正黑體" pitchFamily="34" charset="-120"/>
                        <a:ea typeface="微軟正黑體" pitchFamily="34" charset="-120"/>
                        <a:cs typeface="BiauKai"/>
                      </a:endParaRPr>
                    </a:p>
                  </a:txBody>
                  <a:tcPr marL="91433" marR="91433" marT="45703" marB="45703"/>
                </a:tc>
              </a:tr>
              <a:tr h="522094">
                <a:tc>
                  <a:txBody>
                    <a:bodyPr/>
                    <a:lstStyle/>
                    <a:p>
                      <a:pPr algn="ctr"/>
                      <a:r>
                        <a:rPr lang="zh-TW" altLang="en-US" sz="2400" dirty="0" smtClean="0">
                          <a:latin typeface="微軟正黑體" pitchFamily="34" charset="-120"/>
                          <a:ea typeface="微軟正黑體" pitchFamily="34" charset="-120"/>
                        </a:rPr>
                        <a:t>畢業條件</a:t>
                      </a:r>
                      <a:endParaRPr lang="zh-TW" altLang="en-US" sz="2400" dirty="0">
                        <a:solidFill>
                          <a:schemeClr val="tx1"/>
                        </a:solidFill>
                        <a:latin typeface="微軟正黑體" pitchFamily="34" charset="-120"/>
                        <a:ea typeface="微軟正黑體" pitchFamily="34" charset="-120"/>
                        <a:cs typeface="BiauKai"/>
                      </a:endParaRPr>
                    </a:p>
                  </a:txBody>
                  <a:tcPr marL="91433" marR="91433" marT="45703" marB="45703"/>
                </a:tc>
                <a:tc>
                  <a:txBody>
                    <a:bodyPr/>
                    <a:lstStyle/>
                    <a:p>
                      <a:pPr algn="ctr"/>
                      <a:r>
                        <a:rPr lang="en-US" altLang="zh-TW" sz="2400" dirty="0" smtClean="0">
                          <a:latin typeface="微軟正黑體" pitchFamily="34" charset="-120"/>
                          <a:ea typeface="微軟正黑體" pitchFamily="34" charset="-120"/>
                        </a:rPr>
                        <a:t>160</a:t>
                      </a:r>
                      <a:endParaRPr lang="zh-TW" altLang="en-US" sz="2400" dirty="0">
                        <a:latin typeface="微軟正黑體" pitchFamily="34" charset="-120"/>
                        <a:ea typeface="微軟正黑體" pitchFamily="34" charset="-120"/>
                      </a:endParaRPr>
                    </a:p>
                  </a:txBody>
                  <a:tcPr marL="91433" marR="91433" marT="45703" marB="45703"/>
                </a:tc>
                <a:tc>
                  <a:txBody>
                    <a:bodyPr/>
                    <a:lstStyle/>
                    <a:p>
                      <a:pPr algn="ctr"/>
                      <a:r>
                        <a:rPr lang="en-US" altLang="zh-TW" sz="2400" dirty="0" smtClean="0">
                          <a:solidFill>
                            <a:srgbClr val="990033"/>
                          </a:solidFill>
                          <a:latin typeface="微軟正黑體" pitchFamily="34" charset="-120"/>
                          <a:ea typeface="微軟正黑體" pitchFamily="34" charset="-120"/>
                        </a:rPr>
                        <a:t>150</a:t>
                      </a:r>
                      <a:endParaRPr lang="zh-TW" altLang="en-US" sz="2400" dirty="0">
                        <a:solidFill>
                          <a:srgbClr val="990033"/>
                        </a:solidFill>
                        <a:latin typeface="微軟正黑體" pitchFamily="34" charset="-120"/>
                        <a:ea typeface="微軟正黑體" pitchFamily="34" charset="-120"/>
                      </a:endParaRPr>
                    </a:p>
                  </a:txBody>
                  <a:tcPr marL="91433" marR="91433" marT="45703" marB="45703">
                    <a:solidFill>
                      <a:schemeClr val="tx2">
                        <a:lumMod val="20000"/>
                        <a:lumOff val="80000"/>
                      </a:schemeClr>
                    </a:solidFill>
                  </a:tcPr>
                </a:tc>
                <a:tc>
                  <a:txBody>
                    <a:bodyPr/>
                    <a:lstStyle/>
                    <a:p>
                      <a:endParaRPr lang="zh-TW" altLang="en-US" sz="2400" dirty="0">
                        <a:latin typeface="微軟正黑體" pitchFamily="34" charset="-120"/>
                        <a:ea typeface="微軟正黑體" pitchFamily="34" charset="-120"/>
                        <a:cs typeface="BiauKai"/>
                      </a:endParaRPr>
                    </a:p>
                  </a:txBody>
                  <a:tcPr marL="91433" marR="91433" marT="45703" marB="45703"/>
                </a:tc>
              </a:tr>
            </a:tbl>
          </a:graphicData>
        </a:graphic>
      </p:graphicFrame>
      <p:sp>
        <p:nvSpPr>
          <p:cNvPr id="4" name="文字方塊 3"/>
          <p:cNvSpPr txBox="1"/>
          <p:nvPr/>
        </p:nvSpPr>
        <p:spPr>
          <a:xfrm>
            <a:off x="719403" y="6453337"/>
            <a:ext cx="10849205" cy="246221"/>
          </a:xfrm>
          <a:prstGeom prst="rect">
            <a:avLst/>
          </a:prstGeom>
          <a:noFill/>
        </p:spPr>
        <p:txBody>
          <a:bodyPr wrap="square" rtlCol="0">
            <a:spAutoFit/>
          </a:bodyPr>
          <a:lstStyle/>
          <a:p>
            <a:pPr algn="r">
              <a:spcBef>
                <a:spcPct val="0"/>
              </a:spcBef>
              <a:buNone/>
            </a:pPr>
            <a:r>
              <a:rPr lang="zh-TW" altLang="en-US" sz="1000" dirty="0" smtClean="0">
                <a:latin typeface="華康超明體" pitchFamily="49" charset="-120"/>
                <a:ea typeface="華康超明體" pitchFamily="49" charset="-120"/>
              </a:rPr>
              <a:t>資料來源：教育工作論壇─因應新課綱實施，學校彈性學習時間之課程規劃</a:t>
            </a:r>
            <a:endParaRPr lang="zh-TW" altLang="en-US" sz="1000" dirty="0">
              <a:latin typeface="華康超明體" pitchFamily="49" charset="-120"/>
              <a:ea typeface="華康超明體" pitchFamily="49" charset="-120"/>
            </a:endParaRPr>
          </a:p>
        </p:txBody>
      </p:sp>
      <p:sp>
        <p:nvSpPr>
          <p:cNvPr id="6" name="圓角矩形圖說文字 5"/>
          <p:cNvSpPr/>
          <p:nvPr/>
        </p:nvSpPr>
        <p:spPr>
          <a:xfrm>
            <a:off x="8117058" y="0"/>
            <a:ext cx="3742007" cy="1294228"/>
          </a:xfrm>
          <a:prstGeom prst="wedgeRoundRectCallout">
            <a:avLst>
              <a:gd name="adj1" fmla="val -99328"/>
              <a:gd name="adj2" fmla="val 6043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400" b="1" dirty="0" smtClean="0"/>
              <a:t>幫助孩子就讀「有興趣、有能力」的校系</a:t>
            </a:r>
            <a:endParaRPr lang="zh-TW" altLang="en-US" sz="2400" b="1" dirty="0"/>
          </a:p>
        </p:txBody>
      </p:sp>
      <p:sp>
        <p:nvSpPr>
          <p:cNvPr id="9" name="爆炸 2 8"/>
          <p:cNvSpPr/>
          <p:nvPr/>
        </p:nvSpPr>
        <p:spPr>
          <a:xfrm>
            <a:off x="0" y="1"/>
            <a:ext cx="4658264" cy="345056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rgbClr val="FF0000"/>
                </a:solidFill>
              </a:rPr>
              <a:t>看似減少學習時間，實則是讓學生去研究「想學的東西」</a:t>
            </a:r>
            <a:endParaRPr lang="zh-TW"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 xmlns:a16="http://schemas.microsoft.com/office/drawing/2014/main" id="{0006C441-7322-44F1-80C1-DA077AF12132}"/>
              </a:ext>
            </a:extLst>
          </p:cNvPr>
          <p:cNvSpPr>
            <a:spLocks noGrp="1"/>
          </p:cNvSpPr>
          <p:nvPr>
            <p:ph type="title"/>
          </p:nvPr>
        </p:nvSpPr>
        <p:spPr/>
        <p:txBody>
          <a:bodyPr>
            <a:normAutofit/>
          </a:bodyPr>
          <a:lstStyle/>
          <a:p>
            <a:r>
              <a:rPr kumimoji="0" lang="en-US" altLang="zh-TW" sz="6500" b="1" i="0" u="none" strike="noStrike" kern="1200" cap="none" spc="0" normalizeH="0" baseline="0" noProof="0" dirty="0">
                <a:ln>
                  <a:noFill/>
                </a:ln>
                <a:blipFill>
                  <a:blip r:embed="rId2">
                    <a:extLst>
                      <a:ext uri="{28A0092B-C50C-407E-A947-70E740481C1C}">
                        <a14:useLocalDpi xmlns="" xmlns:a14="http://schemas.microsoft.com/office/drawing/2010/main" val="0"/>
                      </a:ext>
                    </a:extLst>
                  </a:blip>
                  <a:tile tx="6350" ty="-127000" sx="65000" sy="64000" flip="none" algn="tl"/>
                </a:blipFill>
                <a:effectLst/>
                <a:uLnTx/>
                <a:uFillTx/>
                <a:latin typeface="Georgia" panose="02040502050405020303"/>
                <a:ea typeface="微軟正黑體" panose="020B0604030504040204" pitchFamily="34" charset="-120"/>
                <a:cs typeface="+mj-cs"/>
              </a:rPr>
              <a:t>2.</a:t>
            </a:r>
            <a:r>
              <a:rPr kumimoji="0" lang="zh-TW" altLang="en-US" sz="6500" b="1" i="0" u="none" strike="noStrike" kern="1200" cap="none" spc="0" normalizeH="0" baseline="0" noProof="0" dirty="0">
                <a:ln>
                  <a:noFill/>
                </a:ln>
                <a:blipFill>
                  <a:blip r:embed="rId2">
                    <a:extLst>
                      <a:ext uri="{28A0092B-C50C-407E-A947-70E740481C1C}">
                        <a14:useLocalDpi xmlns="" xmlns:a14="http://schemas.microsoft.com/office/drawing/2010/main" val="0"/>
                      </a:ext>
                    </a:extLst>
                  </a:blip>
                  <a:tile tx="6350" ty="-127000" sx="65000" sy="64000" flip="none" algn="tl"/>
                </a:blipFill>
                <a:effectLst/>
                <a:uLnTx/>
                <a:uFillTx/>
                <a:latin typeface="Georgia" panose="02040502050405020303"/>
                <a:ea typeface="微軟正黑體" panose="020B0604030504040204" pitchFamily="34" charset="-120"/>
                <a:cs typeface="+mj-cs"/>
              </a:rPr>
              <a:t>新課綱</a:t>
            </a:r>
            <a:r>
              <a:rPr kumimoji="0" lang="zh-TW" altLang="en-US" sz="6500" b="1" i="0" u="none" strike="noStrike" kern="1200" cap="none" spc="0" normalizeH="0" baseline="0" noProof="0" dirty="0" smtClean="0">
                <a:ln>
                  <a:noFill/>
                </a:ln>
                <a:blipFill>
                  <a:blip r:embed="rId2">
                    <a:extLst>
                      <a:ext uri="{28A0092B-C50C-407E-A947-70E740481C1C}">
                        <a14:useLocalDpi xmlns="" xmlns:a14="http://schemas.microsoft.com/office/drawing/2010/main" val="0"/>
                      </a:ext>
                    </a:extLst>
                  </a:blip>
                  <a:tile tx="6350" ty="-127000" sx="65000" sy="64000" flip="none" algn="tl"/>
                </a:blipFill>
                <a:effectLst/>
                <a:uLnTx/>
                <a:uFillTx/>
                <a:latin typeface="Georgia" panose="02040502050405020303"/>
                <a:ea typeface="微軟正黑體" panose="020B0604030504040204" pitchFamily="34" charset="-120"/>
                <a:cs typeface="+mj-cs"/>
              </a:rPr>
              <a:t>介紹</a:t>
            </a:r>
            <a:r>
              <a:rPr kumimoji="0" lang="en-US" altLang="zh-TW" sz="6500" b="1" i="0" u="none" strike="noStrike" kern="1200" cap="none" spc="0" normalizeH="0" baseline="0" noProof="0" dirty="0" smtClean="0">
                <a:ln>
                  <a:noFill/>
                </a:ln>
                <a:blipFill>
                  <a:blip r:embed="rId2">
                    <a:extLst>
                      <a:ext uri="{28A0092B-C50C-407E-A947-70E740481C1C}">
                        <a14:useLocalDpi xmlns="" xmlns:a14="http://schemas.microsoft.com/office/drawing/2010/main" val="0"/>
                      </a:ext>
                    </a:extLst>
                  </a:blip>
                  <a:tile tx="6350" ty="-127000" sx="65000" sy="64000" flip="none" algn="tl"/>
                </a:blipFill>
                <a:effectLst/>
                <a:uLnTx/>
                <a:uFillTx/>
                <a:latin typeface="Georgia" panose="02040502050405020303"/>
                <a:ea typeface="微軟正黑體" panose="020B0604030504040204" pitchFamily="34" charset="-120"/>
                <a:cs typeface="+mj-cs"/>
              </a:rPr>
              <a:t/>
            </a:r>
            <a:br>
              <a:rPr kumimoji="0" lang="en-US" altLang="zh-TW" sz="6500" b="1" i="0" u="none" strike="noStrike" kern="1200" cap="none" spc="0" normalizeH="0" baseline="0" noProof="0" dirty="0" smtClean="0">
                <a:ln>
                  <a:noFill/>
                </a:ln>
                <a:blipFill>
                  <a:blip r:embed="rId2">
                    <a:extLst>
                      <a:ext uri="{28A0092B-C50C-407E-A947-70E740481C1C}">
                        <a14:useLocalDpi xmlns="" xmlns:a14="http://schemas.microsoft.com/office/drawing/2010/main" val="0"/>
                      </a:ext>
                    </a:extLst>
                  </a:blip>
                  <a:tile tx="6350" ty="-127000" sx="65000" sy="64000" flip="none" algn="tl"/>
                </a:blipFill>
                <a:effectLst/>
                <a:uLnTx/>
                <a:uFillTx/>
                <a:latin typeface="Georgia" panose="02040502050405020303"/>
                <a:ea typeface="微軟正黑體" panose="020B0604030504040204" pitchFamily="34" charset="-120"/>
                <a:cs typeface="+mj-cs"/>
              </a:rPr>
            </a:br>
            <a:r>
              <a:rPr kumimoji="0" lang="zh-TW" altLang="en-US" sz="3200" b="1" i="0" u="none" strike="noStrike" kern="1200" cap="none" spc="0" normalizeH="0" baseline="0" noProof="0" dirty="0" smtClean="0">
                <a:ln>
                  <a:noFill/>
                </a:ln>
                <a:blipFill>
                  <a:blip r:embed="rId2">
                    <a:extLst>
                      <a:ext uri="{28A0092B-C50C-407E-A947-70E740481C1C}">
                        <a14:useLocalDpi xmlns="" xmlns:a14="http://schemas.microsoft.com/office/drawing/2010/main" val="0"/>
                      </a:ext>
                    </a:extLst>
                  </a:blip>
                  <a:tile tx="6350" ty="-127000" sx="65000" sy="64000" flip="none" algn="tl"/>
                </a:blipFill>
                <a:effectLst/>
                <a:uLnTx/>
                <a:uFillTx/>
                <a:latin typeface="Georgia" panose="02040502050405020303"/>
                <a:ea typeface="微軟正黑體" panose="020B0604030504040204" pitchFamily="34" charset="-120"/>
                <a:cs typeface="+mj-cs"/>
              </a:rPr>
              <a:t>（選課輔導手冊）</a:t>
            </a:r>
            <a:endParaRPr lang="zh-TW" altLang="en-US" dirty="0"/>
          </a:p>
        </p:txBody>
      </p:sp>
      <p:sp>
        <p:nvSpPr>
          <p:cNvPr id="6" name="文字版面配置區 5">
            <a:extLst>
              <a:ext uri="{FF2B5EF4-FFF2-40B4-BE49-F238E27FC236}">
                <a16:creationId xmlns="" xmlns:a16="http://schemas.microsoft.com/office/drawing/2014/main" id="{3C53D4F7-7A4E-41F7-B993-9D301EF9A5E8}"/>
              </a:ext>
            </a:extLst>
          </p:cNvPr>
          <p:cNvSpPr>
            <a:spLocks noGrp="1"/>
          </p:cNvSpPr>
          <p:nvPr>
            <p:ph type="body" idx="1"/>
          </p:nvPr>
        </p:nvSpPr>
        <p:spPr/>
        <p:txBody>
          <a:bodyPr/>
          <a:lstStyle/>
          <a:p>
            <a:endParaRPr lang="zh-TW" altLang="en-US"/>
          </a:p>
        </p:txBody>
      </p:sp>
      <p:sp>
        <p:nvSpPr>
          <p:cNvPr id="4" name="投影片編號版面配置區 3">
            <a:extLst>
              <a:ext uri="{FF2B5EF4-FFF2-40B4-BE49-F238E27FC236}">
                <a16:creationId xmlns="" xmlns:a16="http://schemas.microsoft.com/office/drawing/2014/main" id="{9F2364D2-9E87-4429-BBFC-ECCA99F77747}"/>
              </a:ext>
            </a:extLst>
          </p:cNvPr>
          <p:cNvSpPr>
            <a:spLocks noGrp="1"/>
          </p:cNvSpPr>
          <p:nvPr>
            <p:ph type="sldNum" sz="quarter" idx="12"/>
          </p:nvPr>
        </p:nvSpPr>
        <p:spPr/>
        <p:txBody>
          <a:bodyPr/>
          <a:lstStyle/>
          <a:p>
            <a:fld id="{4FAB73BC-B049-4115-A692-8D63A059BFB8}" type="slidenum">
              <a:rPr lang="en-US" smtClean="0"/>
              <a:pPr/>
              <a:t>4</a:t>
            </a:fld>
            <a:endParaRPr lang="en-US" dirty="0"/>
          </a:p>
        </p:txBody>
      </p:sp>
      <p:pic>
        <p:nvPicPr>
          <p:cNvPr id="8" name="圖片 7">
            <a:extLst>
              <a:ext uri="{FF2B5EF4-FFF2-40B4-BE49-F238E27FC236}">
                <a16:creationId xmlns="" xmlns:a16="http://schemas.microsoft.com/office/drawing/2014/main" id="{6AC31815-A5D4-4514-B3C2-EB972C84C5A1}"/>
              </a:ext>
            </a:extLst>
          </p:cNvPr>
          <p:cNvPicPr>
            <a:picLocks noChangeAspect="1"/>
          </p:cNvPicPr>
          <p:nvPr/>
        </p:nvPicPr>
        <p:blipFill>
          <a:blip r:embed="rId3"/>
          <a:stretch>
            <a:fillRect/>
          </a:stretch>
        </p:blipFill>
        <p:spPr>
          <a:xfrm>
            <a:off x="8860536" y="3699560"/>
            <a:ext cx="2400858" cy="2400858"/>
          </a:xfrm>
          <a:prstGeom prst="rect">
            <a:avLst/>
          </a:prstGeom>
        </p:spPr>
      </p:pic>
    </p:spTree>
    <p:extLst>
      <p:ext uri="{BB962C8B-B14F-4D97-AF65-F5344CB8AC3E}">
        <p14:creationId xmlns="" xmlns:p14="http://schemas.microsoft.com/office/powerpoint/2010/main" val="300232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 xmlns:p14="http://schemas.microsoft.com/office/powerpoint/2010/main" val="3759572153"/>
              </p:ext>
            </p:extLst>
          </p:nvPr>
        </p:nvGraphicFramePr>
        <p:xfrm>
          <a:off x="2748399" y="655921"/>
          <a:ext cx="741682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a:extLst>
              <a:ext uri="{FF2B5EF4-FFF2-40B4-BE49-F238E27FC236}">
                <a16:creationId xmlns="" xmlns:a16="http://schemas.microsoft.com/office/drawing/2014/main" id="{BD67D647-9AA5-459D-84AD-259A45BB6DFA}"/>
              </a:ext>
            </a:extLst>
          </p:cNvPr>
          <p:cNvSpPr>
            <a:spLocks noGrp="1"/>
          </p:cNvSpPr>
          <p:nvPr>
            <p:ph type="title"/>
          </p:nvPr>
        </p:nvSpPr>
        <p:spPr>
          <a:xfrm>
            <a:off x="1069848" y="243093"/>
            <a:ext cx="10058400" cy="1609344"/>
          </a:xfrm>
        </p:spPr>
        <p:txBody>
          <a:bodyPr/>
          <a:lstStyle/>
          <a:p>
            <a:r>
              <a:rPr kumimoji="0" lang="zh-TW" altLang="en-US" sz="4800" b="1" i="0" u="none" strike="noStrike" kern="1200" cap="none" spc="0" normalizeH="0" baseline="0" noProof="0" dirty="0">
                <a:ln>
                  <a:noFill/>
                </a:ln>
                <a:blipFill>
                  <a:blip r:embed="rId6">
                    <a:extLst>
                      <a:ext uri="{28A0092B-C50C-407E-A947-70E740481C1C}">
                        <a14:useLocalDpi xmlns="" xmlns:a14="http://schemas.microsoft.com/office/drawing/2010/main" val="0"/>
                      </a:ext>
                    </a:extLst>
                  </a:blip>
                  <a:tile tx="6350" ty="-127000" sx="65000" sy="64000" flip="none" algn="tl"/>
                </a:blipFill>
                <a:effectLst/>
                <a:uLnTx/>
                <a:uFillTx/>
                <a:latin typeface="Georgia" panose="02040502050405020303"/>
                <a:ea typeface="微軟正黑體" panose="020B0604030504040204" pitchFamily="34" charset="-120"/>
                <a:cs typeface="+mj-cs"/>
              </a:rPr>
              <a:t>高中新課綱</a:t>
            </a:r>
            <a:endParaRPr lang="zh-TW" altLang="en-US" dirty="0"/>
          </a:p>
        </p:txBody>
      </p:sp>
      <p:sp>
        <p:nvSpPr>
          <p:cNvPr id="4" name="投影片編號版面配置區 3">
            <a:extLst>
              <a:ext uri="{FF2B5EF4-FFF2-40B4-BE49-F238E27FC236}">
                <a16:creationId xmlns="" xmlns:a16="http://schemas.microsoft.com/office/drawing/2014/main" id="{F24498A2-B63A-4BE6-954F-DA22843130C6}"/>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viewer">
            <a:extLst>
              <a:ext uri="{FF2B5EF4-FFF2-40B4-BE49-F238E27FC236}">
                <a16:creationId xmlns="" xmlns:a16="http://schemas.microsoft.com/office/drawing/2014/main" id="{5CE3828F-E062-453C-AC99-D2511D1C655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24314" y="285751"/>
            <a:ext cx="6429375" cy="642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副標題 2">
            <a:extLst>
              <a:ext uri="{FF2B5EF4-FFF2-40B4-BE49-F238E27FC236}">
                <a16:creationId xmlns="" xmlns:a16="http://schemas.microsoft.com/office/drawing/2014/main" id="{F647AFE3-2565-4892-A081-5357C30A49CA}"/>
              </a:ext>
            </a:extLst>
          </p:cNvPr>
          <p:cNvSpPr>
            <a:spLocks noGrp="1"/>
          </p:cNvSpPr>
          <p:nvPr>
            <p:ph type="subTitle" idx="1"/>
          </p:nvPr>
        </p:nvSpPr>
        <p:spPr>
          <a:xfrm>
            <a:off x="1809751" y="6000751"/>
            <a:ext cx="1857375" cy="423863"/>
          </a:xfrm>
        </p:spPr>
        <p:txBody>
          <a:bodyPr/>
          <a:lstStyle/>
          <a:p>
            <a:pPr eaLnBrk="1" hangingPunct="1"/>
            <a:r>
              <a:rPr lang="en-US" altLang="zh-TW" sz="1600">
                <a:latin typeface="微軟正黑體" panose="020B0604030504040204" pitchFamily="34" charset="-120"/>
                <a:ea typeface="微軟正黑體" panose="020B0604030504040204" pitchFamily="34" charset="-120"/>
              </a:rPr>
              <a:t>109</a:t>
            </a:r>
            <a:r>
              <a:rPr lang="zh-TW" altLang="en-US" sz="1600">
                <a:latin typeface="微軟正黑體" panose="020B0604030504040204" pitchFamily="34" charset="-120"/>
                <a:ea typeface="微軟正黑體" panose="020B0604030504040204" pitchFamily="34" charset="-120"/>
              </a:rPr>
              <a:t>年</a:t>
            </a:r>
            <a:r>
              <a:rPr lang="en-US" altLang="zh-TW" sz="1600">
                <a:latin typeface="微軟正黑體" panose="020B0604030504040204" pitchFamily="34" charset="-120"/>
                <a:ea typeface="微軟正黑體" panose="020B0604030504040204" pitchFamily="34" charset="-120"/>
              </a:rPr>
              <a:t>6</a:t>
            </a:r>
            <a:r>
              <a:rPr lang="zh-TW" altLang="en-US" sz="1600">
                <a:latin typeface="微軟正黑體" panose="020B0604030504040204" pitchFamily="34" charset="-120"/>
                <a:ea typeface="微軟正黑體" panose="020B0604030504040204" pitchFamily="34" charset="-120"/>
              </a:rPr>
              <a:t>月編製</a:t>
            </a:r>
            <a:endParaRPr lang="en-US" altLang="zh-TW" sz="1600">
              <a:latin typeface="微軟正黑體" panose="020B0604030504040204" pitchFamily="34" charset="-120"/>
              <a:ea typeface="微軟正黑體" panose="020B0604030504040204" pitchFamily="34" charset="-120"/>
            </a:endParaRPr>
          </a:p>
          <a:p>
            <a:pPr eaLnBrk="1" hangingPunct="1"/>
            <a:endParaRPr lang="zh-TW" altLang="en-US" sz="1600">
              <a:latin typeface="微軟正黑體" panose="020B0604030504040204" pitchFamily="34" charset="-120"/>
              <a:ea typeface="微軟正黑體" panose="020B0604030504040204" pitchFamily="34" charset="-120"/>
            </a:endParaRPr>
          </a:p>
        </p:txBody>
      </p:sp>
      <p:sp>
        <p:nvSpPr>
          <p:cNvPr id="4100" name="文字方塊 4">
            <a:extLst>
              <a:ext uri="{FF2B5EF4-FFF2-40B4-BE49-F238E27FC236}">
                <a16:creationId xmlns="" xmlns:a16="http://schemas.microsoft.com/office/drawing/2014/main" id="{9CEFF462-8B43-4ECF-8311-C3848B8D5B80}"/>
              </a:ext>
            </a:extLst>
          </p:cNvPr>
          <p:cNvSpPr txBox="1">
            <a:spLocks noChangeArrowheads="1"/>
          </p:cNvSpPr>
          <p:nvPr/>
        </p:nvSpPr>
        <p:spPr bwMode="auto">
          <a:xfrm>
            <a:off x="1952626" y="357188"/>
            <a:ext cx="1071563" cy="421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2800">
                <a:solidFill>
                  <a:srgbClr val="0000FF"/>
                </a:solidFill>
                <a:latin typeface="微軟正黑體" panose="020B0604030504040204" pitchFamily="34" charset="-120"/>
                <a:ea typeface="微軟正黑體" panose="020B0604030504040204" pitchFamily="34" charset="-120"/>
              </a:rPr>
              <a:t>109</a:t>
            </a:r>
          </a:p>
          <a:p>
            <a:pPr eaLnBrk="1" hangingPunct="1">
              <a:spcBef>
                <a:spcPct val="0"/>
              </a:spcBef>
              <a:buFontTx/>
              <a:buNone/>
            </a:pPr>
            <a:r>
              <a:rPr lang="zh-TW" altLang="en-US" sz="4000">
                <a:solidFill>
                  <a:srgbClr val="0000FF"/>
                </a:solidFill>
                <a:latin typeface="微軟正黑體" panose="020B0604030504040204" pitchFamily="34" charset="-120"/>
                <a:ea typeface="微軟正黑體" panose="020B0604030504040204" pitchFamily="34" charset="-120"/>
              </a:rPr>
              <a:t>國立竹南高中</a:t>
            </a:r>
          </a:p>
        </p:txBody>
      </p:sp>
      <p:sp>
        <p:nvSpPr>
          <p:cNvPr id="4101" name="文字方塊 6">
            <a:extLst>
              <a:ext uri="{FF2B5EF4-FFF2-40B4-BE49-F238E27FC236}">
                <a16:creationId xmlns="" xmlns:a16="http://schemas.microsoft.com/office/drawing/2014/main" id="{B07C271E-C484-428B-B765-07C169408C1F}"/>
              </a:ext>
            </a:extLst>
          </p:cNvPr>
          <p:cNvSpPr txBox="1">
            <a:spLocks noChangeArrowheads="1"/>
          </p:cNvSpPr>
          <p:nvPr/>
        </p:nvSpPr>
        <p:spPr bwMode="auto">
          <a:xfrm>
            <a:off x="2667001" y="1643064"/>
            <a:ext cx="1071563" cy="378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4000" dirty="0">
                <a:solidFill>
                  <a:srgbClr val="006600"/>
                </a:solidFill>
                <a:latin typeface="微軟正黑體" panose="020B0604030504040204" pitchFamily="34" charset="-120"/>
                <a:ea typeface="微軟正黑體" panose="020B0604030504040204" pitchFamily="34" charset="-120"/>
              </a:rPr>
              <a:t>選課輔導手冊</a:t>
            </a:r>
          </a:p>
        </p:txBody>
      </p:sp>
      <p:sp>
        <p:nvSpPr>
          <p:cNvPr id="2" name="投影片編號版面配置區 1">
            <a:extLst>
              <a:ext uri="{FF2B5EF4-FFF2-40B4-BE49-F238E27FC236}">
                <a16:creationId xmlns="" xmlns:a16="http://schemas.microsoft.com/office/drawing/2014/main" id="{04573CFA-E13E-429A-B70F-CF14696C828B}"/>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
        <p:nvSpPr>
          <p:cNvPr id="7" name="流程圖: 替代處理程序 6"/>
          <p:cNvSpPr/>
          <p:nvPr/>
        </p:nvSpPr>
        <p:spPr>
          <a:xfrm>
            <a:off x="207034" y="207034"/>
            <a:ext cx="1759789" cy="914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rPr>
              <a:t>新課綱</a:t>
            </a:r>
            <a:endParaRPr lang="zh-TW" altLang="en-US" sz="28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759A508F-4F04-472F-AA36-67995F01986E}"/>
              </a:ext>
            </a:extLst>
          </p:cNvPr>
          <p:cNvSpPr>
            <a:spLocks noGrp="1"/>
          </p:cNvSpPr>
          <p:nvPr>
            <p:ph type="title"/>
          </p:nvPr>
        </p:nvSpPr>
        <p:spPr>
          <a:xfrm>
            <a:off x="1524000" y="1"/>
            <a:ext cx="9144000" cy="900113"/>
          </a:xfrm>
          <a:solidFill>
            <a:schemeClr val="accent1">
              <a:lumMod val="20000"/>
              <a:lumOff val="80000"/>
            </a:schemeClr>
          </a:solidFill>
        </p:spPr>
        <p:txBody>
          <a:bodyPr rtlCol="0">
            <a:normAutofit/>
          </a:bodyPr>
          <a:lstStyle/>
          <a:p>
            <a:pPr algn="ctr">
              <a:defRPr/>
            </a:pPr>
            <a:r>
              <a:rPr lang="zh-TW" altLang="en-US" dirty="0" smtClean="0">
                <a:latin typeface="微軟正黑體" pitchFamily="34" charset="-120"/>
                <a:ea typeface="微軟正黑體" pitchFamily="34" charset="-120"/>
              </a:rPr>
              <a:t>課程</a:t>
            </a:r>
            <a:r>
              <a:rPr lang="zh-TW" altLang="en-US" dirty="0" smtClean="0">
                <a:latin typeface="微軟正黑體" pitchFamily="34" charset="-120"/>
                <a:ea typeface="微軟正黑體" pitchFamily="34" charset="-120"/>
              </a:rPr>
              <a:t>架構</a:t>
            </a:r>
            <a:endParaRPr lang="zh-TW" altLang="en-US" sz="1800" dirty="0">
              <a:latin typeface="微軟正黑體" pitchFamily="34" charset="-120"/>
              <a:ea typeface="微軟正黑體" pitchFamily="34" charset="-120"/>
            </a:endParaRPr>
          </a:p>
        </p:txBody>
      </p:sp>
      <p:grpSp>
        <p:nvGrpSpPr>
          <p:cNvPr id="7171" name="群組 43">
            <a:extLst>
              <a:ext uri="{FF2B5EF4-FFF2-40B4-BE49-F238E27FC236}">
                <a16:creationId xmlns="" xmlns:a16="http://schemas.microsoft.com/office/drawing/2014/main" id="{08F9742D-9ED8-407E-B417-82CDED0ED0E7}"/>
              </a:ext>
            </a:extLst>
          </p:cNvPr>
          <p:cNvGrpSpPr>
            <a:grpSpLocks/>
          </p:cNvGrpSpPr>
          <p:nvPr/>
        </p:nvGrpSpPr>
        <p:grpSpPr bwMode="auto">
          <a:xfrm>
            <a:off x="1738314" y="1357314"/>
            <a:ext cx="9355256" cy="4575175"/>
            <a:chOff x="214282" y="1357298"/>
            <a:chExt cx="8970336" cy="4575421"/>
          </a:xfrm>
        </p:grpSpPr>
        <p:grpSp>
          <p:nvGrpSpPr>
            <p:cNvPr id="7176" name="群組 42">
              <a:extLst>
                <a:ext uri="{FF2B5EF4-FFF2-40B4-BE49-F238E27FC236}">
                  <a16:creationId xmlns="" xmlns:a16="http://schemas.microsoft.com/office/drawing/2014/main" id="{5D039849-6038-4659-B6C5-18F8BB74C932}"/>
                </a:ext>
              </a:extLst>
            </p:cNvPr>
            <p:cNvGrpSpPr>
              <a:grpSpLocks/>
            </p:cNvGrpSpPr>
            <p:nvPr/>
          </p:nvGrpSpPr>
          <p:grpSpPr bwMode="auto">
            <a:xfrm>
              <a:off x="917549" y="1881201"/>
              <a:ext cx="7085063" cy="3452998"/>
              <a:chOff x="917549" y="1881201"/>
              <a:chExt cx="7085063" cy="3452998"/>
            </a:xfrm>
          </p:grpSpPr>
          <p:cxnSp>
            <p:nvCxnSpPr>
              <p:cNvPr id="39" name="直線接點 38">
                <a:extLst>
                  <a:ext uri="{FF2B5EF4-FFF2-40B4-BE49-F238E27FC236}">
                    <a16:creationId xmlns="" xmlns:a16="http://schemas.microsoft.com/office/drawing/2014/main" id="{EEAE2696-42FC-4F4F-9362-C62A2D43E290}"/>
                  </a:ext>
                </a:extLst>
              </p:cNvPr>
              <p:cNvCxnSpPr/>
              <p:nvPr/>
            </p:nvCxnSpPr>
            <p:spPr>
              <a:xfrm rot="5400000">
                <a:off x="5108561" y="4892850"/>
                <a:ext cx="785854"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接點 27">
                <a:extLst>
                  <a:ext uri="{FF2B5EF4-FFF2-40B4-BE49-F238E27FC236}">
                    <a16:creationId xmlns="" xmlns:a16="http://schemas.microsoft.com/office/drawing/2014/main" id="{888D5B87-469F-4482-8CB4-8FC0FDAA4FEF}"/>
                  </a:ext>
                </a:extLst>
              </p:cNvPr>
              <p:cNvCxnSpPr/>
              <p:nvPr/>
            </p:nvCxnSpPr>
            <p:spPr>
              <a:xfrm rot="5400000">
                <a:off x="2441554" y="3416396"/>
                <a:ext cx="2619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 xmlns:a16="http://schemas.microsoft.com/office/drawing/2014/main" id="{548DF73A-4E01-415B-ADE7-50833D688E9C}"/>
                  </a:ext>
                </a:extLst>
              </p:cNvPr>
              <p:cNvCxnSpPr/>
              <p:nvPr/>
            </p:nvCxnSpPr>
            <p:spPr>
              <a:xfrm rot="5400000">
                <a:off x="801655" y="3403695"/>
                <a:ext cx="261952"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 xmlns:a16="http://schemas.microsoft.com/office/drawing/2014/main" id="{B50F06FA-3793-4A84-BF76-3A1BABC9C586}"/>
                  </a:ext>
                </a:extLst>
              </p:cNvPr>
              <p:cNvCxnSpPr/>
              <p:nvPr/>
            </p:nvCxnSpPr>
            <p:spPr>
              <a:xfrm rot="5400000">
                <a:off x="1584298" y="2273334"/>
                <a:ext cx="2619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 xmlns:a16="http://schemas.microsoft.com/office/drawing/2014/main" id="{A4BA10D6-3B5D-4C94-8DE9-6F7019985CD1}"/>
                  </a:ext>
                </a:extLst>
              </p:cNvPr>
              <p:cNvCxnSpPr>
                <a:stCxn id="4" idx="2"/>
              </p:cNvCxnSpPr>
              <p:nvPr/>
            </p:nvCxnSpPr>
            <p:spPr>
              <a:xfrm rot="5400000">
                <a:off x="4370380" y="2011383"/>
                <a:ext cx="261951"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 xmlns:a16="http://schemas.microsoft.com/office/drawing/2014/main" id="{3979CCC3-21D9-4C98-82CE-5D9C4A5C9961}"/>
                  </a:ext>
                </a:extLst>
              </p:cNvPr>
              <p:cNvCxnSpPr/>
              <p:nvPr/>
            </p:nvCxnSpPr>
            <p:spPr>
              <a:xfrm>
                <a:off x="1714480" y="2143152"/>
                <a:ext cx="3786215"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 xmlns:a16="http://schemas.microsoft.com/office/drawing/2014/main" id="{834BDCF8-8D60-4070-AB37-5DFFE99481BD}"/>
                  </a:ext>
                </a:extLst>
              </p:cNvPr>
              <p:cNvCxnSpPr/>
              <p:nvPr/>
            </p:nvCxnSpPr>
            <p:spPr>
              <a:xfrm rot="5400000">
                <a:off x="4608471" y="3035375"/>
                <a:ext cx="1786034"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 xmlns:a16="http://schemas.microsoft.com/office/drawing/2014/main" id="{74928523-9646-4AC7-86C0-6DB9954E7ED7}"/>
                  </a:ext>
                </a:extLst>
              </p:cNvPr>
              <p:cNvCxnSpPr/>
              <p:nvPr/>
            </p:nvCxnSpPr>
            <p:spPr>
              <a:xfrm rot="5400000">
                <a:off x="1584298" y="3130630"/>
                <a:ext cx="2619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 xmlns:a16="http://schemas.microsoft.com/office/drawing/2014/main" id="{484AB2FC-FA7A-4705-A061-961D88EF221C}"/>
                  </a:ext>
                </a:extLst>
              </p:cNvPr>
              <p:cNvCxnSpPr/>
              <p:nvPr/>
            </p:nvCxnSpPr>
            <p:spPr>
              <a:xfrm>
                <a:off x="917549" y="3270338"/>
                <a:ext cx="1654187" cy="15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 xmlns:a16="http://schemas.microsoft.com/office/drawing/2014/main" id="{2D772544-C71C-4FBB-A0F1-8A378F624FB5}"/>
                  </a:ext>
                </a:extLst>
              </p:cNvPr>
              <p:cNvCxnSpPr/>
              <p:nvPr/>
            </p:nvCxnSpPr>
            <p:spPr>
              <a:xfrm rot="5400000">
                <a:off x="2509023" y="5188935"/>
                <a:ext cx="263539"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a:extLst>
                  <a:ext uri="{FF2B5EF4-FFF2-40B4-BE49-F238E27FC236}">
                    <a16:creationId xmlns="" xmlns:a16="http://schemas.microsoft.com/office/drawing/2014/main" id="{94F9965A-2E48-45DD-8B9D-A38B79119B61}"/>
                  </a:ext>
                </a:extLst>
              </p:cNvPr>
              <p:cNvCxnSpPr/>
              <p:nvPr/>
            </p:nvCxnSpPr>
            <p:spPr>
              <a:xfrm rot="5400000">
                <a:off x="3941752" y="5202430"/>
                <a:ext cx="261951"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a:extLst>
                  <a:ext uri="{FF2B5EF4-FFF2-40B4-BE49-F238E27FC236}">
                    <a16:creationId xmlns="" xmlns:a16="http://schemas.microsoft.com/office/drawing/2014/main" id="{E89EBF5C-94F5-448F-B635-E95891B60D6B}"/>
                  </a:ext>
                </a:extLst>
              </p:cNvPr>
              <p:cNvCxnSpPr/>
              <p:nvPr/>
            </p:nvCxnSpPr>
            <p:spPr>
              <a:xfrm rot="5400000">
                <a:off x="6584958" y="5202430"/>
                <a:ext cx="26195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a:extLst>
                  <a:ext uri="{FF2B5EF4-FFF2-40B4-BE49-F238E27FC236}">
                    <a16:creationId xmlns="" xmlns:a16="http://schemas.microsoft.com/office/drawing/2014/main" id="{7627FCA2-247D-4F96-88F5-766677CDF71B}"/>
                  </a:ext>
                </a:extLst>
              </p:cNvPr>
              <p:cNvCxnSpPr/>
              <p:nvPr/>
            </p:nvCxnSpPr>
            <p:spPr>
              <a:xfrm rot="5400000">
                <a:off x="7870842" y="5202430"/>
                <a:ext cx="261951"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a:extLst>
                  <a:ext uri="{FF2B5EF4-FFF2-40B4-BE49-F238E27FC236}">
                    <a16:creationId xmlns="" xmlns:a16="http://schemas.microsoft.com/office/drawing/2014/main" id="{5D9EB345-19E6-404E-818A-4DE82DC422DB}"/>
                  </a:ext>
                </a:extLst>
              </p:cNvPr>
              <p:cNvCxnSpPr/>
              <p:nvPr/>
            </p:nvCxnSpPr>
            <p:spPr>
              <a:xfrm>
                <a:off x="2643174" y="5072248"/>
                <a:ext cx="53578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文字方塊 3">
              <a:extLst>
                <a:ext uri="{FF2B5EF4-FFF2-40B4-BE49-F238E27FC236}">
                  <a16:creationId xmlns="" xmlns:a16="http://schemas.microsoft.com/office/drawing/2014/main" id="{4C658D8A-9441-4935-AB50-9BCC9A3E34E1}"/>
                </a:ext>
              </a:extLst>
            </p:cNvPr>
            <p:cNvSpPr txBox="1"/>
            <p:nvPr/>
          </p:nvSpPr>
          <p:spPr>
            <a:xfrm>
              <a:off x="3357554" y="1357298"/>
              <a:ext cx="2286016" cy="523903"/>
            </a:xfrm>
            <a:prstGeom prst="rect">
              <a:avLst/>
            </a:prstGeom>
            <a:solidFill>
              <a:schemeClr val="tx2">
                <a:lumMod val="40000"/>
                <a:lumOff val="60000"/>
              </a:schemeClr>
            </a:solidFill>
          </p:spPr>
          <p:txBody>
            <a:bodyPr>
              <a:spAutoFit/>
            </a:bodyPr>
            <a:lstStyle/>
            <a:p>
              <a:pPr algn="ctr">
                <a:defRPr/>
              </a:pPr>
              <a:r>
                <a:rPr lang="zh-TW" altLang="en-US" sz="2800" b="1" dirty="0">
                  <a:latin typeface="微軟正黑體" pitchFamily="34" charset="-120"/>
                  <a:ea typeface="微軟正黑體" pitchFamily="34" charset="-120"/>
                </a:rPr>
                <a:t>普通型高中</a:t>
              </a:r>
            </a:p>
          </p:txBody>
        </p:sp>
        <p:sp>
          <p:nvSpPr>
            <p:cNvPr id="5" name="文字方塊 4">
              <a:extLst>
                <a:ext uri="{FF2B5EF4-FFF2-40B4-BE49-F238E27FC236}">
                  <a16:creationId xmlns="" xmlns:a16="http://schemas.microsoft.com/office/drawing/2014/main" id="{A2A32BCE-0DF3-44F0-9E51-7AF76B032EB8}"/>
                </a:ext>
              </a:extLst>
            </p:cNvPr>
            <p:cNvSpPr txBox="1"/>
            <p:nvPr/>
          </p:nvSpPr>
          <p:spPr>
            <a:xfrm>
              <a:off x="982637" y="2376528"/>
              <a:ext cx="1428760" cy="646147"/>
            </a:xfrm>
            <a:prstGeom prst="rect">
              <a:avLst/>
            </a:prstGeom>
            <a:solidFill>
              <a:schemeClr val="accent3">
                <a:lumMod val="75000"/>
              </a:schemeClr>
            </a:solidFill>
          </p:spPr>
          <p:txBody>
            <a:bodyPr>
              <a:spAutoFit/>
            </a:bodyPr>
            <a:lstStyle/>
            <a:p>
              <a:pPr algn="ctr">
                <a:defRPr/>
              </a:pPr>
              <a:r>
                <a:rPr lang="zh-TW" altLang="en-US" b="1" dirty="0">
                  <a:latin typeface="微軟正黑體" pitchFamily="34" charset="-120"/>
                  <a:ea typeface="微軟正黑體" pitchFamily="34" charset="-120"/>
                </a:rPr>
                <a:t>部定</a:t>
              </a:r>
              <a:endParaRPr lang="en-US" altLang="zh-TW" b="1" dirty="0">
                <a:latin typeface="微軟正黑體" pitchFamily="34" charset="-120"/>
                <a:ea typeface="微軟正黑體" pitchFamily="34" charset="-120"/>
              </a:endParaRPr>
            </a:p>
            <a:p>
              <a:pPr algn="ctr">
                <a:defRPr/>
              </a:pP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共同課綱</a:t>
              </a:r>
              <a:r>
                <a:rPr lang="en-US" altLang="zh-TW"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
          <p:nvSpPr>
            <p:cNvPr id="6" name="文字方塊 5">
              <a:extLst>
                <a:ext uri="{FF2B5EF4-FFF2-40B4-BE49-F238E27FC236}">
                  <a16:creationId xmlns="" xmlns:a16="http://schemas.microsoft.com/office/drawing/2014/main" id="{50F36830-8520-426D-945F-2A9CBC989423}"/>
                </a:ext>
              </a:extLst>
            </p:cNvPr>
            <p:cNvSpPr txBox="1"/>
            <p:nvPr/>
          </p:nvSpPr>
          <p:spPr>
            <a:xfrm>
              <a:off x="214282" y="3500538"/>
              <a:ext cx="1428760" cy="923975"/>
            </a:xfrm>
            <a:prstGeom prst="rect">
              <a:avLst/>
            </a:prstGeom>
            <a:solidFill>
              <a:schemeClr val="accent3">
                <a:lumMod val="60000"/>
                <a:lumOff val="40000"/>
              </a:schemeClr>
            </a:solidFill>
          </p:spPr>
          <p:txBody>
            <a:bodyPr>
              <a:spAutoFit/>
            </a:bodyPr>
            <a:lstStyle/>
            <a:p>
              <a:pPr algn="ctr">
                <a:defRPr/>
              </a:pPr>
              <a:r>
                <a:rPr lang="zh-TW" altLang="en-US" b="1" dirty="0">
                  <a:latin typeface="微軟正黑體" pitchFamily="34" charset="-120"/>
                  <a:ea typeface="微軟正黑體" pitchFamily="34" charset="-120"/>
                </a:rPr>
                <a:t>部定</a:t>
              </a:r>
              <a:endParaRPr lang="en-US" altLang="zh-TW" b="1" dirty="0">
                <a:latin typeface="微軟正黑體" pitchFamily="34" charset="-120"/>
                <a:ea typeface="微軟正黑體" pitchFamily="34" charset="-120"/>
              </a:endParaRPr>
            </a:p>
            <a:p>
              <a:pPr algn="ctr">
                <a:defRPr/>
              </a:pPr>
              <a:r>
                <a:rPr lang="zh-TW" altLang="en-US" b="1" dirty="0">
                  <a:latin typeface="微軟正黑體" pitchFamily="34" charset="-120"/>
                  <a:ea typeface="微軟正黑體" pitchFamily="34" charset="-120"/>
                </a:rPr>
                <a:t>必修</a:t>
              </a:r>
              <a:endParaRPr lang="en-US" altLang="zh-TW" b="1" dirty="0">
                <a:latin typeface="微軟正黑體" pitchFamily="34" charset="-120"/>
                <a:ea typeface="微軟正黑體" pitchFamily="34" charset="-120"/>
              </a:endParaRPr>
            </a:p>
            <a:p>
              <a:pPr algn="ctr">
                <a:defRPr/>
              </a:pPr>
              <a:r>
                <a:rPr lang="en-US" altLang="zh-TW" b="1" dirty="0">
                  <a:latin typeface="微軟正黑體" pitchFamily="34" charset="-120"/>
                  <a:ea typeface="微軟正黑體" pitchFamily="34" charset="-120"/>
                </a:rPr>
                <a:t>(118)</a:t>
              </a:r>
              <a:endParaRPr lang="zh-TW" altLang="en-US" b="1" dirty="0">
                <a:latin typeface="微軟正黑體" pitchFamily="34" charset="-120"/>
                <a:ea typeface="微軟正黑體" pitchFamily="34" charset="-120"/>
              </a:endParaRPr>
            </a:p>
          </p:txBody>
        </p:sp>
        <p:sp>
          <p:nvSpPr>
            <p:cNvPr id="7" name="文字方塊 6">
              <a:extLst>
                <a:ext uri="{FF2B5EF4-FFF2-40B4-BE49-F238E27FC236}">
                  <a16:creationId xmlns="" xmlns:a16="http://schemas.microsoft.com/office/drawing/2014/main" id="{BF6D4246-B288-4D95-89DF-B102492F92DF}"/>
                </a:ext>
              </a:extLst>
            </p:cNvPr>
            <p:cNvSpPr txBox="1"/>
            <p:nvPr/>
          </p:nvSpPr>
          <p:spPr>
            <a:xfrm>
              <a:off x="1928794" y="3500538"/>
              <a:ext cx="1428760" cy="923975"/>
            </a:xfrm>
            <a:prstGeom prst="rect">
              <a:avLst/>
            </a:prstGeom>
            <a:solidFill>
              <a:schemeClr val="accent3">
                <a:lumMod val="60000"/>
                <a:lumOff val="40000"/>
              </a:schemeClr>
            </a:solidFill>
          </p:spPr>
          <p:txBody>
            <a:bodyPr>
              <a:spAutoFit/>
            </a:bodyPr>
            <a:lstStyle/>
            <a:p>
              <a:pPr algn="ctr">
                <a:defRPr/>
              </a:pPr>
              <a:r>
                <a:rPr lang="zh-TW" altLang="en-US" b="1" dirty="0">
                  <a:latin typeface="微軟正黑體" pitchFamily="34" charset="-120"/>
                  <a:ea typeface="微軟正黑體" pitchFamily="34" charset="-120"/>
                </a:rPr>
                <a:t>加深加廣</a:t>
              </a:r>
              <a:endParaRPr lang="en-US" altLang="zh-TW" b="1" dirty="0">
                <a:latin typeface="微軟正黑體" pitchFamily="34" charset="-120"/>
                <a:ea typeface="微軟正黑體" pitchFamily="34" charset="-120"/>
              </a:endParaRPr>
            </a:p>
            <a:p>
              <a:pPr algn="ctr">
                <a:defRPr/>
              </a:pPr>
              <a:r>
                <a:rPr lang="zh-TW" altLang="en-US" b="1" dirty="0">
                  <a:latin typeface="微軟正黑體" pitchFamily="34" charset="-120"/>
                  <a:ea typeface="微軟正黑體" pitchFamily="34" charset="-120"/>
                </a:rPr>
                <a:t>選修</a:t>
              </a:r>
              <a:endParaRPr lang="en-US" altLang="zh-TW" b="1" dirty="0">
                <a:latin typeface="微軟正黑體" pitchFamily="34" charset="-120"/>
                <a:ea typeface="微軟正黑體" pitchFamily="34" charset="-120"/>
              </a:endParaRPr>
            </a:p>
            <a:p>
              <a:pPr algn="ctr">
                <a:defRPr/>
              </a:pP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可規劃</a:t>
              </a:r>
              <a:r>
                <a:rPr lang="en-US" altLang="zh-TW" b="1" dirty="0" smtClean="0">
                  <a:latin typeface="微軟正黑體" pitchFamily="34" charset="-120"/>
                  <a:ea typeface="微軟正黑體" pitchFamily="34" charset="-120"/>
                </a:rPr>
                <a:t>110)</a:t>
              </a:r>
              <a:endParaRPr lang="zh-TW" altLang="en-US" b="1" dirty="0">
                <a:latin typeface="微軟正黑體" pitchFamily="34" charset="-120"/>
                <a:ea typeface="微軟正黑體" pitchFamily="34" charset="-120"/>
              </a:endParaRPr>
            </a:p>
          </p:txBody>
        </p:sp>
        <p:sp>
          <p:nvSpPr>
            <p:cNvPr id="8" name="文字方塊 7">
              <a:extLst>
                <a:ext uri="{FF2B5EF4-FFF2-40B4-BE49-F238E27FC236}">
                  <a16:creationId xmlns="" xmlns:a16="http://schemas.microsoft.com/office/drawing/2014/main" id="{286572A3-8AA8-4EE3-B7AF-335D11384572}"/>
                </a:ext>
              </a:extLst>
            </p:cNvPr>
            <p:cNvSpPr txBox="1"/>
            <p:nvPr/>
          </p:nvSpPr>
          <p:spPr>
            <a:xfrm>
              <a:off x="4786314" y="3929186"/>
              <a:ext cx="1430228" cy="646147"/>
            </a:xfrm>
            <a:prstGeom prst="rect">
              <a:avLst/>
            </a:prstGeom>
            <a:solidFill>
              <a:schemeClr val="accent4">
                <a:lumMod val="60000"/>
                <a:lumOff val="40000"/>
              </a:schemeClr>
            </a:solidFill>
          </p:spPr>
          <p:txBody>
            <a:bodyPr wrap="square">
              <a:spAutoFit/>
            </a:bodyPr>
            <a:lstStyle/>
            <a:p>
              <a:pPr algn="ctr">
                <a:defRPr/>
              </a:pPr>
              <a:r>
                <a:rPr lang="zh-TW" altLang="en-US" b="1" dirty="0">
                  <a:latin typeface="微軟正黑體" pitchFamily="34" charset="-120"/>
                  <a:ea typeface="微軟正黑體" pitchFamily="34" charset="-120"/>
                </a:rPr>
                <a:t>校訂</a:t>
              </a:r>
              <a:endParaRPr lang="en-US" altLang="zh-TW" b="1" dirty="0">
                <a:latin typeface="微軟正黑體" pitchFamily="34" charset="-120"/>
                <a:ea typeface="微軟正黑體" pitchFamily="34" charset="-120"/>
              </a:endParaRPr>
            </a:p>
            <a:p>
              <a:pPr algn="ctr">
                <a:defRPr/>
              </a:pP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各校自訂</a:t>
              </a:r>
              <a:r>
                <a:rPr lang="en-US" altLang="zh-TW"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
          <p:nvSpPr>
            <p:cNvPr id="9" name="文字方塊 8">
              <a:extLst>
                <a:ext uri="{FF2B5EF4-FFF2-40B4-BE49-F238E27FC236}">
                  <a16:creationId xmlns="" xmlns:a16="http://schemas.microsoft.com/office/drawing/2014/main" id="{80B1095C-ECE6-4A9B-B515-CFD78512187E}"/>
                </a:ext>
              </a:extLst>
            </p:cNvPr>
            <p:cNvSpPr txBox="1"/>
            <p:nvPr/>
          </p:nvSpPr>
          <p:spPr>
            <a:xfrm>
              <a:off x="2000232" y="5286571"/>
              <a:ext cx="1214447" cy="646148"/>
            </a:xfrm>
            <a:prstGeom prst="rect">
              <a:avLst/>
            </a:prstGeom>
            <a:solidFill>
              <a:schemeClr val="accent4">
                <a:lumMod val="40000"/>
                <a:lumOff val="60000"/>
              </a:schemeClr>
            </a:solidFill>
          </p:spPr>
          <p:txBody>
            <a:bodyPr>
              <a:spAutoFit/>
            </a:bodyPr>
            <a:lstStyle/>
            <a:p>
              <a:pPr algn="ctr">
                <a:defRPr/>
              </a:pPr>
              <a:r>
                <a:rPr lang="zh-TW" altLang="en-US" b="1" dirty="0">
                  <a:latin typeface="微軟正黑體" pitchFamily="34" charset="-120"/>
                  <a:ea typeface="微軟正黑體" pitchFamily="34" charset="-120"/>
                </a:rPr>
                <a:t>多元選修</a:t>
              </a:r>
              <a:endParaRPr lang="en-US" altLang="zh-TW" b="1" dirty="0">
                <a:latin typeface="微軟正黑體" pitchFamily="34" charset="-120"/>
                <a:ea typeface="微軟正黑體" pitchFamily="34" charset="-120"/>
              </a:endParaRPr>
            </a:p>
            <a:p>
              <a:pPr algn="ctr">
                <a:defRPr/>
              </a:pPr>
              <a:r>
                <a:rPr lang="en-US" altLang="zh-TW" b="1" dirty="0">
                  <a:latin typeface="微軟正黑體" pitchFamily="34" charset="-120"/>
                  <a:ea typeface="微軟正黑體" pitchFamily="34" charset="-120"/>
                </a:rPr>
                <a:t>(6)</a:t>
              </a:r>
              <a:endParaRPr lang="zh-TW" altLang="en-US" b="1" dirty="0">
                <a:latin typeface="微軟正黑體" pitchFamily="34" charset="-120"/>
                <a:ea typeface="微軟正黑體" pitchFamily="34" charset="-120"/>
              </a:endParaRPr>
            </a:p>
          </p:txBody>
        </p:sp>
        <p:sp>
          <p:nvSpPr>
            <p:cNvPr id="10" name="文字方塊 9">
              <a:extLst>
                <a:ext uri="{FF2B5EF4-FFF2-40B4-BE49-F238E27FC236}">
                  <a16:creationId xmlns="" xmlns:a16="http://schemas.microsoft.com/office/drawing/2014/main" id="{9805E34C-A323-4029-821D-CC0CED8950D2}"/>
                </a:ext>
              </a:extLst>
            </p:cNvPr>
            <p:cNvSpPr txBox="1"/>
            <p:nvPr/>
          </p:nvSpPr>
          <p:spPr>
            <a:xfrm>
              <a:off x="3357554" y="5286571"/>
              <a:ext cx="1357322" cy="646148"/>
            </a:xfrm>
            <a:prstGeom prst="rect">
              <a:avLst/>
            </a:prstGeom>
            <a:solidFill>
              <a:schemeClr val="accent4">
                <a:lumMod val="40000"/>
                <a:lumOff val="60000"/>
              </a:schemeClr>
            </a:solidFill>
          </p:spPr>
          <p:txBody>
            <a:bodyPr>
              <a:spAutoFit/>
            </a:bodyPr>
            <a:lstStyle/>
            <a:p>
              <a:pPr algn="ctr">
                <a:defRPr/>
              </a:pPr>
              <a:r>
                <a:rPr lang="zh-TW" altLang="en-US" b="1" dirty="0">
                  <a:latin typeface="微軟正黑體" pitchFamily="34" charset="-120"/>
                  <a:ea typeface="微軟正黑體" pitchFamily="34" charset="-120"/>
                </a:rPr>
                <a:t>補強性選修</a:t>
              </a:r>
              <a:endParaRPr lang="en-US" altLang="zh-TW" b="1" dirty="0">
                <a:latin typeface="微軟正黑體" pitchFamily="34" charset="-120"/>
                <a:ea typeface="微軟正黑體" pitchFamily="34" charset="-120"/>
              </a:endParaRPr>
            </a:p>
            <a:p>
              <a:pPr algn="ctr">
                <a:defRPr/>
              </a:pPr>
              <a:endParaRPr lang="zh-TW" altLang="en-US" b="1" dirty="0">
                <a:latin typeface="微軟正黑體" pitchFamily="34" charset="-120"/>
                <a:ea typeface="微軟正黑體" pitchFamily="34" charset="-120"/>
              </a:endParaRPr>
            </a:p>
          </p:txBody>
        </p:sp>
        <p:sp>
          <p:nvSpPr>
            <p:cNvPr id="11" name="文字方塊 10">
              <a:extLst>
                <a:ext uri="{FF2B5EF4-FFF2-40B4-BE49-F238E27FC236}">
                  <a16:creationId xmlns="" xmlns:a16="http://schemas.microsoft.com/office/drawing/2014/main" id="{B23B9402-652F-43EF-8345-6A72F97857C0}"/>
                </a:ext>
              </a:extLst>
            </p:cNvPr>
            <p:cNvSpPr txBox="1"/>
            <p:nvPr/>
          </p:nvSpPr>
          <p:spPr>
            <a:xfrm>
              <a:off x="4857752" y="5286571"/>
              <a:ext cx="1143008" cy="646148"/>
            </a:xfrm>
            <a:prstGeom prst="rect">
              <a:avLst/>
            </a:prstGeom>
            <a:solidFill>
              <a:schemeClr val="accent6">
                <a:lumMod val="40000"/>
                <a:lumOff val="60000"/>
              </a:schemeClr>
            </a:solidFill>
          </p:spPr>
          <p:txBody>
            <a:bodyPr>
              <a:spAutoFit/>
            </a:bodyPr>
            <a:lstStyle/>
            <a:p>
              <a:pPr algn="ctr">
                <a:defRPr/>
              </a:pPr>
              <a:r>
                <a:rPr lang="zh-TW" altLang="en-US" b="1" dirty="0">
                  <a:latin typeface="微軟正黑體" pitchFamily="34" charset="-120"/>
                  <a:ea typeface="微軟正黑體" pitchFamily="34" charset="-120"/>
                </a:rPr>
                <a:t>校訂必修</a:t>
              </a:r>
              <a:endParaRPr lang="en-US" altLang="zh-TW" b="1" dirty="0">
                <a:latin typeface="微軟正黑體" pitchFamily="34" charset="-120"/>
                <a:ea typeface="微軟正黑體" pitchFamily="34" charset="-120"/>
              </a:endParaRPr>
            </a:p>
            <a:p>
              <a:pPr algn="ctr">
                <a:defRPr/>
              </a:pPr>
              <a:r>
                <a:rPr lang="en-US" altLang="zh-TW" b="1">
                  <a:latin typeface="微軟正黑體" pitchFamily="34" charset="-120"/>
                  <a:ea typeface="微軟正黑體" pitchFamily="34" charset="-120"/>
                </a:rPr>
                <a:t>(6)</a:t>
              </a:r>
              <a:endParaRPr lang="zh-TW" altLang="en-US" b="1" dirty="0">
                <a:latin typeface="微軟正黑體" pitchFamily="34" charset="-120"/>
                <a:ea typeface="微軟正黑體" pitchFamily="34" charset="-120"/>
              </a:endParaRPr>
            </a:p>
          </p:txBody>
        </p:sp>
        <p:sp>
          <p:nvSpPr>
            <p:cNvPr id="7185" name="文字方塊 11">
              <a:extLst>
                <a:ext uri="{FF2B5EF4-FFF2-40B4-BE49-F238E27FC236}">
                  <a16:creationId xmlns="" xmlns:a16="http://schemas.microsoft.com/office/drawing/2014/main" id="{42B08714-2338-49E1-BF89-C4C2B1736292}"/>
                </a:ext>
              </a:extLst>
            </p:cNvPr>
            <p:cNvSpPr txBox="1">
              <a:spLocks noChangeArrowheads="1"/>
            </p:cNvSpPr>
            <p:nvPr/>
          </p:nvSpPr>
          <p:spPr bwMode="auto">
            <a:xfrm>
              <a:off x="6143636" y="5286388"/>
              <a:ext cx="1143008" cy="646331"/>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微軟正黑體" panose="020B0604030504040204" pitchFamily="34" charset="-120"/>
                  <a:ea typeface="微軟正黑體" panose="020B0604030504040204" pitchFamily="34" charset="-120"/>
                </a:rPr>
                <a:t>團體活動</a:t>
              </a:r>
              <a:endParaRPr lang="en-US" altLang="zh-TW" sz="1800" b="1">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en-US" altLang="zh-TW" sz="1800" b="1">
                  <a:latin typeface="微軟正黑體" panose="020B0604030504040204" pitchFamily="34" charset="-120"/>
                  <a:ea typeface="微軟正黑體" panose="020B0604030504040204" pitchFamily="34" charset="-120"/>
                </a:rPr>
                <a:t>(12)</a:t>
              </a:r>
              <a:endParaRPr lang="zh-TW" altLang="en-US" sz="1800" b="1">
                <a:latin typeface="微軟正黑體" panose="020B0604030504040204" pitchFamily="34" charset="-120"/>
                <a:ea typeface="微軟正黑體" panose="020B0604030504040204" pitchFamily="34" charset="-120"/>
              </a:endParaRPr>
            </a:p>
          </p:txBody>
        </p:sp>
        <p:sp>
          <p:nvSpPr>
            <p:cNvPr id="7186" name="文字方塊 12">
              <a:extLst>
                <a:ext uri="{FF2B5EF4-FFF2-40B4-BE49-F238E27FC236}">
                  <a16:creationId xmlns="" xmlns:a16="http://schemas.microsoft.com/office/drawing/2014/main" id="{5724AFC2-926E-4D7F-A311-F69F41CCE5CB}"/>
                </a:ext>
              </a:extLst>
            </p:cNvPr>
            <p:cNvSpPr txBox="1">
              <a:spLocks noChangeArrowheads="1"/>
            </p:cNvSpPr>
            <p:nvPr/>
          </p:nvSpPr>
          <p:spPr bwMode="auto">
            <a:xfrm>
              <a:off x="7429520" y="5286388"/>
              <a:ext cx="1755098" cy="646331"/>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微軟正黑體" panose="020B0604030504040204" pitchFamily="34" charset="-120"/>
                  <a:ea typeface="微軟正黑體" panose="020B0604030504040204" pitchFamily="34" charset="-120"/>
                </a:rPr>
                <a:t>彈性</a:t>
              </a:r>
              <a:r>
                <a:rPr lang="zh-TW" altLang="en-US" sz="1800" b="1" dirty="0" smtClean="0">
                  <a:latin typeface="微軟正黑體" panose="020B0604030504040204" pitchFamily="34" charset="-120"/>
                  <a:ea typeface="微軟正黑體" panose="020B0604030504040204" pitchFamily="34" charset="-120"/>
                </a:rPr>
                <a:t>學習時間</a:t>
              </a:r>
              <a:endParaRPr lang="en-US" altLang="zh-TW" sz="1800" b="1" dirty="0">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en-US" altLang="zh-TW" sz="1800" b="1" dirty="0">
                  <a:latin typeface="微軟正黑體" panose="020B0604030504040204" pitchFamily="34" charset="-120"/>
                  <a:ea typeface="微軟正黑體" panose="020B0604030504040204" pitchFamily="34" charset="-120"/>
                </a:rPr>
                <a:t>(18)</a:t>
              </a:r>
              <a:endParaRPr lang="zh-TW" altLang="en-US" sz="1800" b="1" dirty="0">
                <a:latin typeface="微軟正黑體" panose="020B0604030504040204" pitchFamily="34" charset="-120"/>
                <a:ea typeface="微軟正黑體" panose="020B0604030504040204" pitchFamily="34" charset="-120"/>
              </a:endParaRPr>
            </a:p>
          </p:txBody>
        </p:sp>
      </p:grpSp>
      <p:sp>
        <p:nvSpPr>
          <p:cNvPr id="7172" name="文字方塊 44">
            <a:extLst>
              <a:ext uri="{FF2B5EF4-FFF2-40B4-BE49-F238E27FC236}">
                <a16:creationId xmlns="" xmlns:a16="http://schemas.microsoft.com/office/drawing/2014/main" id="{E86C63C1-24B3-4286-BE7D-6D483FDC74B1}"/>
              </a:ext>
            </a:extLst>
          </p:cNvPr>
          <p:cNvSpPr txBox="1">
            <a:spLocks noChangeArrowheads="1"/>
          </p:cNvSpPr>
          <p:nvPr/>
        </p:nvSpPr>
        <p:spPr bwMode="auto">
          <a:xfrm>
            <a:off x="8167689" y="6143626"/>
            <a:ext cx="20716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200">
                <a:latin typeface="微軟正黑體" panose="020B0604030504040204" pitchFamily="34" charset="-120"/>
                <a:ea typeface="微軟正黑體" panose="020B0604030504040204" pitchFamily="34" charset="-120"/>
              </a:rPr>
              <a:t>資料來源：國家教育研究院</a:t>
            </a:r>
          </a:p>
        </p:txBody>
      </p:sp>
      <p:sp>
        <p:nvSpPr>
          <p:cNvPr id="7173" name="文字方塊 45">
            <a:extLst>
              <a:ext uri="{FF2B5EF4-FFF2-40B4-BE49-F238E27FC236}">
                <a16:creationId xmlns="" xmlns:a16="http://schemas.microsoft.com/office/drawing/2014/main" id="{A27B7C98-76BF-47AA-B7DC-3290B7532F45}"/>
              </a:ext>
            </a:extLst>
          </p:cNvPr>
          <p:cNvSpPr txBox="1">
            <a:spLocks noChangeArrowheads="1"/>
          </p:cNvSpPr>
          <p:nvPr/>
        </p:nvSpPr>
        <p:spPr bwMode="auto">
          <a:xfrm>
            <a:off x="3595688" y="6072189"/>
            <a:ext cx="47863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u="sng">
                <a:latin typeface="微軟正黑體" panose="020B0604030504040204" pitchFamily="34" charset="-120"/>
                <a:ea typeface="微軟正黑體" panose="020B0604030504040204" pitchFamily="34" charset="-120"/>
              </a:rPr>
              <a:t>十二年國教課綱普通高級中等學校課程架構</a:t>
            </a:r>
          </a:p>
        </p:txBody>
      </p:sp>
      <p:sp>
        <p:nvSpPr>
          <p:cNvPr id="7174" name="文字方塊 46">
            <a:extLst>
              <a:ext uri="{FF2B5EF4-FFF2-40B4-BE49-F238E27FC236}">
                <a16:creationId xmlns="" xmlns:a16="http://schemas.microsoft.com/office/drawing/2014/main" id="{6B2B5FE8-0D78-4A81-A1F1-1C97DEE9B197}"/>
              </a:ext>
            </a:extLst>
          </p:cNvPr>
          <p:cNvSpPr txBox="1">
            <a:spLocks noChangeArrowheads="1"/>
          </p:cNvSpPr>
          <p:nvPr/>
        </p:nvSpPr>
        <p:spPr bwMode="auto">
          <a:xfrm>
            <a:off x="7596189" y="1571624"/>
            <a:ext cx="3083313" cy="52322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400" dirty="0">
                <a:solidFill>
                  <a:srgbClr val="FF0000"/>
                </a:solidFill>
                <a:latin typeface="微軟正黑體" panose="020B0604030504040204" pitchFamily="34" charset="-120"/>
                <a:ea typeface="微軟正黑體" panose="020B0604030504040204" pitchFamily="34" charset="-120"/>
              </a:rPr>
              <a:t>說明：本手冊中的課程說明均為範例，詳細內容請至本校</a:t>
            </a:r>
            <a:r>
              <a:rPr lang="zh-TW" altLang="en-US" sz="1400" dirty="0">
                <a:solidFill>
                  <a:srgbClr val="FF0000"/>
                </a:solidFill>
                <a:latin typeface="微軟正黑體" panose="020B0604030504040204" pitchFamily="34" charset="-120"/>
                <a:ea typeface="微軟正黑體" panose="020B0604030504040204" pitchFamily="34" charset="-120"/>
                <a:hlinkClick r:id="rId3"/>
              </a:rPr>
              <a:t>教務處</a:t>
            </a:r>
            <a:r>
              <a:rPr lang="zh-TW" altLang="en-US" sz="1400" dirty="0">
                <a:solidFill>
                  <a:srgbClr val="FF0000"/>
                </a:solidFill>
                <a:latin typeface="微軟正黑體" panose="020B0604030504040204" pitchFamily="34" charset="-120"/>
                <a:ea typeface="微軟正黑體" panose="020B0604030504040204" pitchFamily="34" charset="-120"/>
              </a:rPr>
              <a:t>網站查閱。</a:t>
            </a:r>
          </a:p>
        </p:txBody>
      </p:sp>
      <p:sp>
        <p:nvSpPr>
          <p:cNvPr id="3" name="投影片編號版面配置區 2">
            <a:extLst>
              <a:ext uri="{FF2B5EF4-FFF2-40B4-BE49-F238E27FC236}">
                <a16:creationId xmlns="" xmlns:a16="http://schemas.microsoft.com/office/drawing/2014/main" id="{69CD698A-6DBA-401F-89A6-9B172A16B392}"/>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40" name="流程圖: 替代處理程序 39"/>
          <p:cNvSpPr/>
          <p:nvPr/>
        </p:nvSpPr>
        <p:spPr>
          <a:xfrm>
            <a:off x="207034" y="207034"/>
            <a:ext cx="1759789" cy="9144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b="1" dirty="0" smtClean="0">
                <a:solidFill>
                  <a:schemeClr val="bg1"/>
                </a:solidFill>
              </a:rPr>
              <a:t>課程架構</a:t>
            </a:r>
            <a:endParaRPr lang="zh-TW" altLang="en-US" sz="28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群組 11">
            <a:extLst>
              <a:ext uri="{FF2B5EF4-FFF2-40B4-BE49-F238E27FC236}">
                <a16:creationId xmlns="" xmlns:a16="http://schemas.microsoft.com/office/drawing/2014/main" id="{5396BD10-4DFB-40D8-A69A-99986FDE53EF}"/>
              </a:ext>
            </a:extLst>
          </p:cNvPr>
          <p:cNvGrpSpPr>
            <a:grpSpLocks/>
          </p:cNvGrpSpPr>
          <p:nvPr/>
        </p:nvGrpSpPr>
        <p:grpSpPr bwMode="auto">
          <a:xfrm>
            <a:off x="7739063" y="34925"/>
            <a:ext cx="2671762" cy="6356350"/>
            <a:chOff x="6215074" y="35332"/>
            <a:chExt cx="2672456" cy="6356220"/>
          </a:xfrm>
        </p:grpSpPr>
        <p:sp>
          <p:nvSpPr>
            <p:cNvPr id="36" name="圓角矩形 35">
              <a:extLst>
                <a:ext uri="{FF2B5EF4-FFF2-40B4-BE49-F238E27FC236}">
                  <a16:creationId xmlns="" xmlns:a16="http://schemas.microsoft.com/office/drawing/2014/main" id="{940C2E3A-0CA0-4822-AFFA-1DED232E3BCE}"/>
                </a:ext>
              </a:extLst>
            </p:cNvPr>
            <p:cNvSpPr/>
            <p:nvPr/>
          </p:nvSpPr>
          <p:spPr bwMode="auto">
            <a:xfrm>
              <a:off x="6680332" y="5994685"/>
              <a:ext cx="2181792" cy="360356"/>
            </a:xfrm>
            <a:prstGeom prst="roundRect">
              <a:avLst/>
            </a:prstGeom>
            <a:solidFill>
              <a:srgbClr val="7ED4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42" name="圓角矩形 41">
              <a:extLst>
                <a:ext uri="{FF2B5EF4-FFF2-40B4-BE49-F238E27FC236}">
                  <a16:creationId xmlns="" xmlns:a16="http://schemas.microsoft.com/office/drawing/2014/main" id="{2F501747-1ECE-43F4-AC0A-16CB2415B4EF}"/>
                </a:ext>
              </a:extLst>
            </p:cNvPr>
            <p:cNvSpPr/>
            <p:nvPr/>
          </p:nvSpPr>
          <p:spPr bwMode="auto">
            <a:xfrm>
              <a:off x="6643810" y="1214821"/>
              <a:ext cx="2215137" cy="3571802"/>
            </a:xfrm>
            <a:prstGeom prst="roundRect">
              <a:avLst>
                <a:gd name="adj" fmla="val 4758"/>
              </a:avLst>
            </a:prstGeom>
            <a:solidFill>
              <a:srgbClr val="E8EB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TW" dirty="0">
                  <a:latin typeface="微軟正黑體"/>
                  <a:ea typeface="微軟正黑體"/>
                  <a:cs typeface="微軟正黑體"/>
                </a:rPr>
                <a:t>   </a:t>
              </a:r>
              <a:endParaRPr lang="zh-TW" altLang="en-US" dirty="0">
                <a:latin typeface="微軟正黑體"/>
                <a:ea typeface="微軟正黑體"/>
                <a:cs typeface="微軟正黑體"/>
              </a:endParaRPr>
            </a:p>
          </p:txBody>
        </p:sp>
        <p:sp>
          <p:nvSpPr>
            <p:cNvPr id="34" name="圓角矩形 33">
              <a:extLst>
                <a:ext uri="{FF2B5EF4-FFF2-40B4-BE49-F238E27FC236}">
                  <a16:creationId xmlns="" xmlns:a16="http://schemas.microsoft.com/office/drawing/2014/main" id="{92ACD408-B7B3-4D21-A7B8-A489F765E389}"/>
                </a:ext>
              </a:extLst>
            </p:cNvPr>
            <p:cNvSpPr/>
            <p:nvPr/>
          </p:nvSpPr>
          <p:spPr bwMode="auto">
            <a:xfrm>
              <a:off x="6786722" y="929077"/>
              <a:ext cx="2072225" cy="214308"/>
            </a:xfrm>
            <a:prstGeom prst="roundRect">
              <a:avLst/>
            </a:prstGeom>
            <a:solidFill>
              <a:srgbClr val="FFC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35" name="圓角矩形 34">
              <a:extLst>
                <a:ext uri="{FF2B5EF4-FFF2-40B4-BE49-F238E27FC236}">
                  <a16:creationId xmlns="" xmlns:a16="http://schemas.microsoft.com/office/drawing/2014/main" id="{D41CFF69-7BE1-49CE-919C-D12842A9EE6F}"/>
                </a:ext>
              </a:extLst>
            </p:cNvPr>
            <p:cNvSpPr/>
            <p:nvPr/>
          </p:nvSpPr>
          <p:spPr bwMode="auto">
            <a:xfrm>
              <a:off x="6643810" y="4858058"/>
              <a:ext cx="2180203" cy="1071541"/>
            </a:xfrm>
            <a:prstGeom prst="roundRect">
              <a:avLst>
                <a:gd name="adj" fmla="val 6072"/>
              </a:avLst>
            </a:prstGeom>
            <a:solidFill>
              <a:srgbClr val="A4EB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4" name="圓角矩形 83">
              <a:extLst>
                <a:ext uri="{FF2B5EF4-FFF2-40B4-BE49-F238E27FC236}">
                  <a16:creationId xmlns="" xmlns:a16="http://schemas.microsoft.com/office/drawing/2014/main" id="{069B4BA6-C90D-4D0B-866E-4EB1837AC1BD}"/>
                </a:ext>
              </a:extLst>
            </p:cNvPr>
            <p:cNvSpPr/>
            <p:nvPr/>
          </p:nvSpPr>
          <p:spPr bwMode="auto">
            <a:xfrm>
              <a:off x="6659689" y="405212"/>
              <a:ext cx="2181792" cy="482590"/>
            </a:xfrm>
            <a:prstGeom prst="roundRect">
              <a:avLst/>
            </a:prstGeom>
            <a:solidFill>
              <a:srgbClr val="EBAC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248" name="文字方塊 24">
              <a:extLst>
                <a:ext uri="{FF2B5EF4-FFF2-40B4-BE49-F238E27FC236}">
                  <a16:creationId xmlns="" xmlns:a16="http://schemas.microsoft.com/office/drawing/2014/main" id="{FF76CD44-F04B-44FB-8770-A3A8B1274B10}"/>
                </a:ext>
              </a:extLst>
            </p:cNvPr>
            <p:cNvSpPr txBox="1">
              <a:spLocks noChangeArrowheads="1"/>
            </p:cNvSpPr>
            <p:nvPr/>
          </p:nvSpPr>
          <p:spPr bwMode="auto">
            <a:xfrm>
              <a:off x="6715140" y="1214422"/>
              <a:ext cx="2172390" cy="375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全</a:t>
              </a:r>
              <a:r>
                <a:rPr lang="en-US" altLang="zh-TW" sz="700">
                  <a:solidFill>
                    <a:srgbClr val="000000"/>
                  </a:solidFill>
                  <a:latin typeface="微軟正黑體" panose="020B0604030504040204" pitchFamily="34" charset="-120"/>
                  <a:ea typeface="微軟正黑體" panose="020B0604030504040204" pitchFamily="34" charset="-120"/>
                </a:rPr>
                <a:t>:</a:t>
              </a:r>
              <a:r>
                <a:rPr lang="zh-TW" altLang="en-US" sz="700">
                  <a:solidFill>
                    <a:srgbClr val="000000"/>
                  </a:solidFill>
                  <a:latin typeface="微軟正黑體" panose="020B0604030504040204" pitchFamily="34" charset="-120"/>
                  <a:ea typeface="微軟正黑體" panose="020B0604030504040204" pitchFamily="34" charset="-120"/>
                </a:rPr>
                <a:t>  語文表達與傳播應用</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各類文學選讀</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                  專題閱讀與研究</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英語聽講</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                          英文閱讀與寫作</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英文作文</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                    </a:t>
              </a:r>
              <a:endParaRPr lang="en-US" altLang="zh-TW" sz="7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A：數學乙</a:t>
              </a:r>
              <a:r>
                <a:rPr lang="en-US" altLang="zh-TW" sz="700">
                  <a:solidFill>
                    <a:srgbClr val="000000"/>
                  </a:solidFill>
                  <a:latin typeface="微軟正黑體" panose="020B0604030504040204" pitchFamily="34" charset="-120"/>
                  <a:ea typeface="微軟正黑體" panose="020B0604030504040204" pitchFamily="34" charset="-120"/>
                </a:rPr>
                <a:t>8</a:t>
              </a:r>
              <a:r>
                <a:rPr lang="zh-TW" altLang="en-US" sz="700">
                  <a:solidFill>
                    <a:srgbClr val="000000"/>
                  </a:solidFill>
                  <a:latin typeface="微軟正黑體" panose="020B0604030504040204" pitchFamily="34" charset="-120"/>
                  <a:ea typeface="微軟正黑體" panose="020B0604030504040204" pitchFamily="34" charset="-120"/>
                </a:rPr>
                <a:t>                              創新生活與家庭</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現代社會與經濟</a:t>
              </a:r>
              <a:r>
                <a:rPr lang="en-US" altLang="zh-TW" sz="700">
                  <a:solidFill>
                    <a:srgbClr val="000000"/>
                  </a:solidFill>
                  <a:latin typeface="微軟正黑體" panose="020B0604030504040204" pitchFamily="34" charset="-120"/>
                  <a:ea typeface="微軟正黑體" panose="020B0604030504040204" pitchFamily="34" charset="-120"/>
                </a:rPr>
                <a:t>3</a:t>
              </a:r>
              <a:r>
                <a:rPr lang="zh-TW" altLang="en-US" sz="700">
                  <a:solidFill>
                    <a:srgbClr val="000000"/>
                  </a:solidFill>
                  <a:latin typeface="微軟正黑體" panose="020B0604030504040204" pitchFamily="34" charset="-120"/>
                  <a:ea typeface="微軟正黑體" panose="020B0604030504040204" pitchFamily="34" charset="-120"/>
                </a:rPr>
                <a:t>   </a:t>
              </a: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      </a:t>
              </a: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民主政治與法律</a:t>
              </a:r>
              <a:r>
                <a:rPr lang="en-US" altLang="zh-TW" sz="700">
                  <a:solidFill>
                    <a:srgbClr val="000000"/>
                  </a:solidFill>
                  <a:latin typeface="微軟正黑體" panose="020B0604030504040204" pitchFamily="34" charset="-120"/>
                  <a:ea typeface="微軟正黑體" panose="020B0604030504040204" pitchFamily="34" charset="-120"/>
                </a:rPr>
                <a:t>3</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族群、性別與國家的歷史</a:t>
              </a:r>
              <a:r>
                <a:rPr lang="en-US" altLang="zh-TW" sz="700">
                  <a:solidFill>
                    <a:srgbClr val="000000"/>
                  </a:solidFill>
                  <a:latin typeface="微軟正黑體" panose="020B0604030504040204" pitchFamily="34" charset="-120"/>
                  <a:ea typeface="微軟正黑體" panose="020B0604030504040204" pitchFamily="34" charset="-120"/>
                </a:rPr>
                <a:t>3</a:t>
              </a:r>
              <a:r>
                <a:rPr lang="zh-TW" altLang="en-US" sz="700">
                  <a:solidFill>
                    <a:srgbClr val="000000"/>
                  </a:solidFill>
                  <a:latin typeface="微軟正黑體" panose="020B0604030504040204" pitchFamily="34" charset="-120"/>
                  <a:ea typeface="微軟正黑體" panose="020B0604030504040204" pitchFamily="34" charset="-120"/>
                </a:rPr>
                <a:t>   </a:t>
              </a:r>
              <a:endParaRPr lang="en-US" altLang="zh-TW" sz="7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科技、環境與藝術的歷史</a:t>
              </a:r>
              <a:r>
                <a:rPr lang="en-US" altLang="zh-TW" sz="700">
                  <a:solidFill>
                    <a:srgbClr val="000000"/>
                  </a:solidFill>
                  <a:latin typeface="微軟正黑體" panose="020B0604030504040204" pitchFamily="34" charset="-120"/>
                  <a:ea typeface="微軟正黑體" panose="020B0604030504040204" pitchFamily="34" charset="-120"/>
                </a:rPr>
                <a:t>3</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空間資訊科技</a:t>
              </a:r>
              <a:r>
                <a:rPr lang="en-US" altLang="zh-TW" sz="700">
                  <a:solidFill>
                    <a:srgbClr val="000000"/>
                  </a:solidFill>
                  <a:latin typeface="微軟正黑體" panose="020B0604030504040204" pitchFamily="34" charset="-120"/>
                  <a:ea typeface="微軟正黑體" panose="020B0604030504040204" pitchFamily="34" charset="-120"/>
                </a:rPr>
                <a:t>3</a:t>
              </a:r>
              <a:r>
                <a:rPr lang="zh-TW" altLang="en-US" sz="700">
                  <a:solidFill>
                    <a:srgbClr val="000000"/>
                  </a:solidFill>
                  <a:latin typeface="微軟正黑體" panose="020B0604030504040204" pitchFamily="34" charset="-120"/>
                  <a:ea typeface="微軟正黑體" panose="020B0604030504040204" pitchFamily="34" charset="-120"/>
                </a:rPr>
                <a:t>                   社會環境議題</a:t>
              </a:r>
              <a:r>
                <a:rPr lang="en-US" altLang="zh-TW" sz="700">
                  <a:solidFill>
                    <a:srgbClr val="000000"/>
                  </a:solidFill>
                  <a:latin typeface="微軟正黑體" panose="020B0604030504040204" pitchFamily="34" charset="-120"/>
                  <a:ea typeface="微軟正黑體" panose="020B0604030504040204" pitchFamily="34" charset="-120"/>
                </a:rPr>
                <a:t>3</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a:t>
              </a:r>
              <a:r>
                <a:rPr lang="en-US" altLang="zh-TW" sz="700">
                  <a:solidFill>
                    <a:srgbClr val="000000"/>
                  </a:solidFill>
                  <a:latin typeface="微軟正黑體" panose="020B0604030504040204" pitchFamily="34" charset="-120"/>
                  <a:ea typeface="微軟正黑體" panose="020B0604030504040204" pitchFamily="34" charset="-120"/>
                </a:rPr>
                <a:t>(</a:t>
              </a:r>
              <a:r>
                <a:rPr lang="zh-TW" altLang="en-US" sz="700">
                  <a:solidFill>
                    <a:srgbClr val="000000"/>
                  </a:solidFill>
                  <a:latin typeface="微軟正黑體" panose="020B0604030504040204" pitchFamily="34" charset="-120"/>
                  <a:ea typeface="微軟正黑體" panose="020B0604030504040204" pitchFamily="34" charset="-120"/>
                </a:rPr>
                <a:t>未來想像與生涯進路</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      基本設計</a:t>
              </a:r>
              <a:r>
                <a:rPr lang="en-US" altLang="zh-TW" sz="700">
                  <a:solidFill>
                    <a:srgbClr val="000000"/>
                  </a:solidFill>
                  <a:latin typeface="微軟正黑體" panose="020B0604030504040204" pitchFamily="34" charset="-120"/>
                  <a:ea typeface="微軟正黑體" panose="020B0604030504040204" pitchFamily="34" charset="-120"/>
                </a:rPr>
                <a:t>1</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    新媒體藝術</a:t>
              </a:r>
              <a:r>
                <a:rPr lang="en-US" altLang="zh-TW" sz="700">
                  <a:solidFill>
                    <a:srgbClr val="000000"/>
                  </a:solidFill>
                  <a:latin typeface="微軟正黑體" panose="020B0604030504040204" pitchFamily="34" charset="-120"/>
                  <a:ea typeface="微軟正黑體" panose="020B0604030504040204" pitchFamily="34" charset="-120"/>
                </a:rPr>
                <a:t>1  </a:t>
              </a:r>
              <a:r>
                <a:rPr lang="zh-TW" altLang="en-US" sz="700">
                  <a:solidFill>
                    <a:srgbClr val="000000"/>
                  </a:solidFill>
                  <a:latin typeface="微軟正黑體" panose="020B0604030504040204" pitchFamily="34" charset="-120"/>
                  <a:ea typeface="微軟正黑體" panose="020B0604030504040204" pitchFamily="34" charset="-120"/>
                </a:rPr>
                <a:t>  </a:t>
              </a: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科技應用專題</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 </a:t>
              </a:r>
              <a:r>
                <a:rPr lang="en-US" altLang="zh-TW" sz="700">
                  <a:solidFill>
                    <a:srgbClr val="000000"/>
                  </a:solidFill>
                  <a:latin typeface="微軟正黑體" panose="020B0604030504040204" pitchFamily="34" charset="-120"/>
                  <a:ea typeface="微軟正黑體" panose="020B0604030504040204" pitchFamily="34" charset="-120"/>
                </a:rPr>
                <a:t>6</a:t>
              </a:r>
              <a:r>
                <a:rPr lang="zh-TW" altLang="en-US" sz="700">
                  <a:solidFill>
                    <a:srgbClr val="000000"/>
                  </a:solidFill>
                  <a:latin typeface="微軟正黑體" panose="020B0604030504040204" pitchFamily="34" charset="-120"/>
                  <a:ea typeface="微軟正黑體" panose="020B0604030504040204" pitchFamily="34" charset="-120"/>
                </a:rPr>
                <a:t>學分選</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學分</a:t>
              </a:r>
              <a:r>
                <a:rPr lang="en-US" altLang="zh-TW" sz="700">
                  <a:solidFill>
                    <a:srgbClr val="000000"/>
                  </a:solidFill>
                  <a:latin typeface="微軟正黑體" panose="020B0604030504040204" pitchFamily="34" charset="-120"/>
                  <a:ea typeface="微軟正黑體" panose="020B0604030504040204" pitchFamily="34" charset="-120"/>
                </a:rPr>
                <a:t>     </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B</a:t>
              </a:r>
              <a:r>
                <a:rPr lang="zh-TW" altLang="en-US" sz="700">
                  <a:solidFill>
                    <a:srgbClr val="000000"/>
                  </a:solidFill>
                  <a:latin typeface="微軟正黑體" panose="020B0604030504040204" pitchFamily="34" charset="-120"/>
                  <a:ea typeface="微軟正黑體" panose="020B0604030504040204" pitchFamily="34" charset="-120"/>
                </a:rPr>
                <a:t>：數學甲</a:t>
              </a:r>
              <a:r>
                <a:rPr lang="en-US" altLang="zh-TW" sz="700">
                  <a:solidFill>
                    <a:srgbClr val="000000"/>
                  </a:solidFill>
                  <a:latin typeface="微軟正黑體" panose="020B0604030504040204" pitchFamily="34" charset="-120"/>
                  <a:ea typeface="微軟正黑體" panose="020B0604030504040204" pitchFamily="34" charset="-120"/>
                </a:rPr>
                <a:t>8</a:t>
              </a:r>
              <a:r>
                <a:rPr lang="zh-TW" altLang="en-US" sz="700">
                  <a:solidFill>
                    <a:srgbClr val="000000"/>
                  </a:solidFill>
                  <a:latin typeface="微軟正黑體" panose="020B0604030504040204" pitchFamily="34" charset="-120"/>
                  <a:ea typeface="微軟正黑體" panose="020B0604030504040204" pitchFamily="34" charset="-120"/>
                </a:rPr>
                <a:t>       </a:t>
              </a:r>
              <a:endParaRPr lang="en-US" altLang="zh-TW" sz="7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波動、光及聲音</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電磁現象一</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  </a:t>
              </a: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   電磁現象二與量子現象</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化學反應與平衡一</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化學反應與平衡二</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有機化學與應用科技</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工程設計與專題</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     </a:t>
              </a: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科技應用專題</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進階程式設計</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         </a:t>
              </a: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機器人專題</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a:t>
              </a:r>
              <a:r>
                <a:rPr lang="en-US" altLang="zh-TW" sz="700">
                  <a:solidFill>
                    <a:srgbClr val="000000"/>
                  </a:solidFill>
                  <a:latin typeface="微軟正黑體" panose="020B0604030504040204" pitchFamily="34" charset="-120"/>
                  <a:ea typeface="微軟正黑體" panose="020B0604030504040204" pitchFamily="34" charset="-120"/>
                </a:rPr>
                <a:t>(</a:t>
              </a:r>
              <a:r>
                <a:rPr lang="zh-TW" altLang="en-US" sz="700">
                  <a:solidFill>
                    <a:srgbClr val="000000"/>
                  </a:solidFill>
                  <a:latin typeface="微軟正黑體" panose="020B0604030504040204" pitchFamily="34" charset="-120"/>
                  <a:ea typeface="微軟正黑體" panose="020B0604030504040204" pitchFamily="34" charset="-120"/>
                </a:rPr>
                <a:t>未來想像與生涯進路</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  基本設計</a:t>
              </a:r>
              <a:r>
                <a:rPr lang="en-US" altLang="zh-TW" sz="700">
                  <a:solidFill>
                    <a:srgbClr val="000000"/>
                  </a:solidFill>
                  <a:latin typeface="微軟正黑體" panose="020B0604030504040204" pitchFamily="34" charset="-120"/>
                  <a:ea typeface="微軟正黑體" panose="020B0604030504040204" pitchFamily="34" charset="-120"/>
                </a:rPr>
                <a:t>1</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新媒體藝術</a:t>
              </a:r>
              <a:r>
                <a:rPr lang="en-US" altLang="zh-TW" sz="700">
                  <a:solidFill>
                    <a:srgbClr val="000000"/>
                  </a:solidFill>
                  <a:latin typeface="微軟正黑體" panose="020B0604030504040204" pitchFamily="34" charset="-120"/>
                  <a:ea typeface="微軟正黑體" panose="020B0604030504040204" pitchFamily="34" charset="-120"/>
                </a:rPr>
                <a:t>1</a:t>
              </a:r>
              <a:r>
                <a:rPr lang="zh-TW" altLang="en-US" sz="700">
                  <a:solidFill>
                    <a:srgbClr val="000000"/>
                  </a:solidFill>
                  <a:latin typeface="微軟正黑體" panose="020B0604030504040204" pitchFamily="34" charset="-120"/>
                  <a:ea typeface="微軟正黑體" panose="020B0604030504040204" pitchFamily="34" charset="-120"/>
                </a:rPr>
                <a:t>  健康與休閒生活</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 </a:t>
              </a:r>
              <a:r>
                <a:rPr lang="en-US" altLang="zh-TW" sz="700">
                  <a:solidFill>
                    <a:srgbClr val="000000"/>
                  </a:solidFill>
                  <a:latin typeface="微軟正黑體" panose="020B0604030504040204" pitchFamily="34" charset="-120"/>
                  <a:ea typeface="微軟正黑體" panose="020B0604030504040204" pitchFamily="34" charset="-120"/>
                </a:rPr>
                <a:t>6</a:t>
              </a:r>
              <a:r>
                <a:rPr lang="zh-TW" altLang="en-US" sz="700">
                  <a:solidFill>
                    <a:srgbClr val="000000"/>
                  </a:solidFill>
                  <a:latin typeface="微軟正黑體" panose="020B0604030504040204" pitchFamily="34" charset="-120"/>
                  <a:ea typeface="微軟正黑體" panose="020B0604030504040204" pitchFamily="34" charset="-120"/>
                </a:rPr>
                <a:t>學分選</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學分</a:t>
              </a:r>
              <a:endParaRPr lang="en-US" altLang="zh-TW" sz="7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C：數學甲</a:t>
              </a:r>
              <a:r>
                <a:rPr lang="en-US" altLang="zh-TW" sz="700">
                  <a:solidFill>
                    <a:srgbClr val="000000"/>
                  </a:solidFill>
                  <a:latin typeface="微軟正黑體" panose="020B0604030504040204" pitchFamily="34" charset="-120"/>
                  <a:ea typeface="微軟正黑體" panose="020B0604030504040204" pitchFamily="34" charset="-120"/>
                </a:rPr>
                <a:t>8</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波動、光及聲音</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電磁現象一</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電磁現象二與量子現象</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化學反應與平衡一</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化學反應與平衡二</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有機化學與應用科技</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生命的起源與植物體的構造與功能</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生態、演化及生物多樣性</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      (</a:t>
              </a:r>
              <a:r>
                <a:rPr lang="zh-TW" altLang="en-US" sz="700">
                  <a:solidFill>
                    <a:srgbClr val="000000"/>
                  </a:solidFill>
                  <a:latin typeface="微軟正黑體" panose="020B0604030504040204" pitchFamily="34" charset="-120"/>
                  <a:ea typeface="微軟正黑體" panose="020B0604030504040204" pitchFamily="34" charset="-120"/>
                </a:rPr>
                <a:t>工程設計與專題</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               健康與休閒生活</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未來想像與生涯進路</a:t>
              </a:r>
              <a:r>
                <a:rPr lang="en-US" altLang="zh-TW" sz="7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700">
                  <a:solidFill>
                    <a:srgbClr val="000000"/>
                  </a:solidFill>
                  <a:latin typeface="微軟正黑體" panose="020B0604030504040204" pitchFamily="34" charset="-120"/>
                  <a:ea typeface="微軟正黑體" panose="020B0604030504040204" pitchFamily="34" charset="-120"/>
                </a:rPr>
                <a:t>       基本設計</a:t>
              </a:r>
              <a:r>
                <a:rPr lang="en-US" altLang="zh-TW" sz="700">
                  <a:solidFill>
                    <a:srgbClr val="000000"/>
                  </a:solidFill>
                  <a:latin typeface="微軟正黑體" panose="020B0604030504040204" pitchFamily="34" charset="-120"/>
                  <a:ea typeface="微軟正黑體" panose="020B0604030504040204" pitchFamily="34" charset="-120"/>
                </a:rPr>
                <a:t>1</a:t>
              </a:r>
              <a:r>
                <a:rPr lang="zh-TW" altLang="en-US" sz="700">
                  <a:solidFill>
                    <a:srgbClr val="000000"/>
                  </a:solidFill>
                  <a:latin typeface="微軟正黑體" panose="020B0604030504040204" pitchFamily="34" charset="-120"/>
                  <a:ea typeface="微軟正黑體" panose="020B0604030504040204" pitchFamily="34" charset="-120"/>
                </a:rPr>
                <a:t>       新媒體藝術</a:t>
              </a:r>
              <a:r>
                <a:rPr lang="en-US" altLang="zh-TW" sz="700">
                  <a:solidFill>
                    <a:srgbClr val="000000"/>
                  </a:solidFill>
                  <a:latin typeface="微軟正黑體" panose="020B0604030504040204" pitchFamily="34" charset="-120"/>
                  <a:ea typeface="微軟正黑體" panose="020B0604030504040204" pitchFamily="34" charset="-120"/>
                </a:rPr>
                <a:t>1)</a:t>
              </a:r>
              <a:r>
                <a:rPr lang="zh-TW" altLang="en-US" sz="700">
                  <a:solidFill>
                    <a:srgbClr val="000000"/>
                  </a:solidFill>
                  <a:latin typeface="微軟正黑體" panose="020B0604030504040204" pitchFamily="34" charset="-120"/>
                  <a:ea typeface="微軟正黑體" panose="020B0604030504040204" pitchFamily="34" charset="-120"/>
                </a:rPr>
                <a:t> </a:t>
              </a:r>
              <a:r>
                <a:rPr lang="en-US" altLang="zh-TW" sz="700">
                  <a:solidFill>
                    <a:srgbClr val="000000"/>
                  </a:solidFill>
                  <a:latin typeface="微軟正黑體" panose="020B0604030504040204" pitchFamily="34" charset="-120"/>
                  <a:ea typeface="微軟正黑體" panose="020B0604030504040204" pitchFamily="34" charset="-120"/>
                </a:rPr>
                <a:t>8</a:t>
              </a:r>
              <a:r>
                <a:rPr lang="zh-TW" altLang="en-US" sz="700">
                  <a:solidFill>
                    <a:srgbClr val="000000"/>
                  </a:solidFill>
                  <a:latin typeface="微軟正黑體" panose="020B0604030504040204" pitchFamily="34" charset="-120"/>
                  <a:ea typeface="微軟正黑體" panose="020B0604030504040204" pitchFamily="34" charset="-120"/>
                </a:rPr>
                <a:t>學分選</a:t>
              </a:r>
              <a:r>
                <a:rPr lang="en-US" altLang="zh-TW" sz="700">
                  <a:solidFill>
                    <a:srgbClr val="000000"/>
                  </a:solidFill>
                  <a:latin typeface="微軟正黑體" panose="020B0604030504040204" pitchFamily="34" charset="-120"/>
                  <a:ea typeface="微軟正黑體" panose="020B0604030504040204" pitchFamily="34" charset="-120"/>
                </a:rPr>
                <a:t>2</a:t>
              </a:r>
              <a:r>
                <a:rPr lang="zh-TW" altLang="en-US" sz="700">
                  <a:solidFill>
                    <a:srgbClr val="000000"/>
                  </a:solidFill>
                  <a:latin typeface="微軟正黑體" panose="020B0604030504040204" pitchFamily="34" charset="-120"/>
                  <a:ea typeface="微軟正黑體" panose="020B0604030504040204" pitchFamily="34" charset="-120"/>
                </a:rPr>
                <a:t>學分</a:t>
              </a:r>
              <a:endParaRPr lang="en-US" altLang="zh-TW" sz="700">
                <a:solidFill>
                  <a:srgbClr val="000000"/>
                </a:solidFill>
                <a:latin typeface="微軟正黑體" panose="020B0604030504040204" pitchFamily="34" charset="-120"/>
                <a:ea typeface="微軟正黑體" panose="020B0604030504040204" pitchFamily="34" charset="-120"/>
              </a:endParaRPr>
            </a:p>
          </p:txBody>
        </p:sp>
        <p:sp>
          <p:nvSpPr>
            <p:cNvPr id="8249" name="文字方塊 26">
              <a:extLst>
                <a:ext uri="{FF2B5EF4-FFF2-40B4-BE49-F238E27FC236}">
                  <a16:creationId xmlns="" xmlns:a16="http://schemas.microsoft.com/office/drawing/2014/main" id="{A3F8C67C-2E50-47DF-B59C-0ED3E9DD2206}"/>
                </a:ext>
              </a:extLst>
            </p:cNvPr>
            <p:cNvSpPr txBox="1">
              <a:spLocks noChangeArrowheads="1"/>
            </p:cNvSpPr>
            <p:nvPr/>
          </p:nvSpPr>
          <p:spPr bwMode="auto">
            <a:xfrm>
              <a:off x="6948264" y="6022227"/>
              <a:ext cx="1445001" cy="36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900">
                  <a:solidFill>
                    <a:srgbClr val="000000"/>
                  </a:solidFill>
                  <a:latin typeface="微軟正黑體" panose="020B0604030504040204" pitchFamily="34" charset="-120"/>
                  <a:ea typeface="微軟正黑體" panose="020B0604030504040204" pitchFamily="34" charset="-120"/>
                </a:rPr>
                <a:t>充實/增廣課程  自主學習</a:t>
              </a:r>
              <a:endParaRPr lang="en-US" altLang="zh-TW" sz="9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900">
                  <a:solidFill>
                    <a:srgbClr val="000000"/>
                  </a:solidFill>
                  <a:latin typeface="微軟正黑體" panose="020B0604030504040204" pitchFamily="34" charset="-120"/>
                  <a:ea typeface="微軟正黑體" panose="020B0604030504040204" pitchFamily="34" charset="-120"/>
                </a:rPr>
                <a:t>選手培訓、補強性課程</a:t>
              </a:r>
              <a:endParaRPr lang="zh-TW" altLang="en-US" sz="900">
                <a:latin typeface="微軟正黑體" panose="020B0604030504040204" pitchFamily="34" charset="-120"/>
                <a:ea typeface="微軟正黑體" panose="020B0604030504040204" pitchFamily="34" charset="-120"/>
              </a:endParaRPr>
            </a:p>
          </p:txBody>
        </p:sp>
        <p:sp>
          <p:nvSpPr>
            <p:cNvPr id="81" name="圓角矩形 80">
              <a:extLst>
                <a:ext uri="{FF2B5EF4-FFF2-40B4-BE49-F238E27FC236}">
                  <a16:creationId xmlns="" xmlns:a16="http://schemas.microsoft.com/office/drawing/2014/main" id="{E59B43AD-2385-4A41-9839-E7FB4538ADC7}"/>
                </a:ext>
              </a:extLst>
            </p:cNvPr>
            <p:cNvSpPr/>
            <p:nvPr/>
          </p:nvSpPr>
          <p:spPr bwMode="auto">
            <a:xfrm>
              <a:off x="6300821" y="405212"/>
              <a:ext cx="647868" cy="468302"/>
            </a:xfrm>
            <a:prstGeom prst="roundRect">
              <a:avLst>
                <a:gd name="adj" fmla="val 4435"/>
              </a:avLst>
            </a:prstGeom>
            <a:solidFill>
              <a:srgbClr val="EBAC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2" name="圓角矩形 81">
              <a:extLst>
                <a:ext uri="{FF2B5EF4-FFF2-40B4-BE49-F238E27FC236}">
                  <a16:creationId xmlns="" xmlns:a16="http://schemas.microsoft.com/office/drawing/2014/main" id="{65915BC4-30C9-42B5-A734-973C80C20D3B}"/>
                </a:ext>
              </a:extLst>
            </p:cNvPr>
            <p:cNvSpPr/>
            <p:nvPr/>
          </p:nvSpPr>
          <p:spPr bwMode="auto">
            <a:xfrm>
              <a:off x="6286530" y="929077"/>
              <a:ext cx="647868" cy="214308"/>
            </a:xfrm>
            <a:prstGeom prst="roundRect">
              <a:avLst>
                <a:gd name="adj" fmla="val 4435"/>
              </a:avLst>
            </a:prstGeom>
            <a:solidFill>
              <a:srgbClr val="FFC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3" name="圓角矩形 82">
              <a:extLst>
                <a:ext uri="{FF2B5EF4-FFF2-40B4-BE49-F238E27FC236}">
                  <a16:creationId xmlns="" xmlns:a16="http://schemas.microsoft.com/office/drawing/2014/main" id="{D9C28CF7-18F8-440B-910B-B4D5074C9E2B}"/>
                </a:ext>
              </a:extLst>
            </p:cNvPr>
            <p:cNvSpPr/>
            <p:nvPr/>
          </p:nvSpPr>
          <p:spPr bwMode="auto">
            <a:xfrm>
              <a:off x="6286530" y="1214821"/>
              <a:ext cx="500193" cy="1285849"/>
            </a:xfrm>
            <a:prstGeom prst="roundRect">
              <a:avLst>
                <a:gd name="adj" fmla="val 4435"/>
              </a:avLst>
            </a:prstGeom>
            <a:solidFill>
              <a:srgbClr val="E8EB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5" name="圓角矩形 84">
              <a:extLst>
                <a:ext uri="{FF2B5EF4-FFF2-40B4-BE49-F238E27FC236}">
                  <a16:creationId xmlns="" xmlns:a16="http://schemas.microsoft.com/office/drawing/2014/main" id="{AF977BD2-6476-4459-8FE3-0A7520452631}"/>
                </a:ext>
              </a:extLst>
            </p:cNvPr>
            <p:cNvSpPr/>
            <p:nvPr/>
          </p:nvSpPr>
          <p:spPr bwMode="auto">
            <a:xfrm>
              <a:off x="6215074" y="4858058"/>
              <a:ext cx="647868" cy="708011"/>
            </a:xfrm>
            <a:prstGeom prst="roundRect">
              <a:avLst>
                <a:gd name="adj" fmla="val 4435"/>
              </a:avLst>
            </a:prstGeom>
            <a:solidFill>
              <a:srgbClr val="A3E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6" name="圓角矩形 85">
              <a:extLst>
                <a:ext uri="{FF2B5EF4-FFF2-40B4-BE49-F238E27FC236}">
                  <a16:creationId xmlns="" xmlns:a16="http://schemas.microsoft.com/office/drawing/2014/main" id="{674F389D-CC38-4BD4-94D5-AACE0EB91453}"/>
                </a:ext>
              </a:extLst>
            </p:cNvPr>
            <p:cNvSpPr>
              <a:spLocks/>
            </p:cNvSpPr>
            <p:nvPr/>
          </p:nvSpPr>
          <p:spPr bwMode="auto">
            <a:xfrm>
              <a:off x="6300821" y="5994685"/>
              <a:ext cx="647868" cy="360356"/>
            </a:xfrm>
            <a:prstGeom prst="roundRect">
              <a:avLst>
                <a:gd name="adj" fmla="val 4435"/>
              </a:avLst>
            </a:prstGeom>
            <a:solidFill>
              <a:srgbClr val="7ED4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255" name="文字方塊 31">
              <a:extLst>
                <a:ext uri="{FF2B5EF4-FFF2-40B4-BE49-F238E27FC236}">
                  <a16:creationId xmlns="" xmlns:a16="http://schemas.microsoft.com/office/drawing/2014/main" id="{1F9685D0-DD8E-4734-BBCB-AC647861342D}"/>
                </a:ext>
              </a:extLst>
            </p:cNvPr>
            <p:cNvSpPr txBox="1">
              <a:spLocks noChangeArrowheads="1"/>
            </p:cNvSpPr>
            <p:nvPr/>
          </p:nvSpPr>
          <p:spPr bwMode="auto">
            <a:xfrm>
              <a:off x="6948264" y="35332"/>
              <a:ext cx="16273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solidFill>
                    <a:srgbClr val="7F7F7F"/>
                  </a:solidFill>
                  <a:latin typeface="微軟正黑體" panose="020B0604030504040204" pitchFamily="34" charset="-120"/>
                  <a:ea typeface="微軟正黑體" panose="020B0604030504040204" pitchFamily="34" charset="-120"/>
                </a:rPr>
                <a:t>高三</a:t>
              </a:r>
              <a:r>
                <a:rPr lang="en-US" altLang="zh-TW" sz="1800">
                  <a:solidFill>
                    <a:srgbClr val="7F7F7F"/>
                  </a:solidFill>
                  <a:latin typeface="微軟正黑體" panose="020B0604030504040204" pitchFamily="34" charset="-120"/>
                  <a:ea typeface="微軟正黑體" panose="020B0604030504040204" pitchFamily="34" charset="-120"/>
                </a:rPr>
                <a:t> </a:t>
              </a:r>
              <a:r>
                <a:rPr lang="zh-TW" altLang="en-US" sz="1800">
                  <a:solidFill>
                    <a:srgbClr val="7F7F7F"/>
                  </a:solidFill>
                  <a:latin typeface="微軟正黑體" panose="020B0604030504040204" pitchFamily="34" charset="-120"/>
                  <a:ea typeface="微軟正黑體" panose="020B0604030504040204" pitchFamily="34" charset="-120"/>
                </a:rPr>
                <a:t>分流專精</a:t>
              </a:r>
            </a:p>
          </p:txBody>
        </p:sp>
        <p:sp>
          <p:nvSpPr>
            <p:cNvPr id="8256" name="文字方塊 39">
              <a:extLst>
                <a:ext uri="{FF2B5EF4-FFF2-40B4-BE49-F238E27FC236}">
                  <a16:creationId xmlns="" xmlns:a16="http://schemas.microsoft.com/office/drawing/2014/main" id="{4FA15F85-5F10-4E57-B5A0-4276A29366EB}"/>
                </a:ext>
              </a:extLst>
            </p:cNvPr>
            <p:cNvSpPr txBox="1">
              <a:spLocks noChangeArrowheads="1"/>
            </p:cNvSpPr>
            <p:nvPr/>
          </p:nvSpPr>
          <p:spPr bwMode="auto">
            <a:xfrm>
              <a:off x="6286512" y="928670"/>
              <a:ext cx="915584" cy="203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lnSpc>
                  <a:spcPct val="80000"/>
                </a:lnSpc>
                <a:spcBef>
                  <a:spcPct val="0"/>
                </a:spcBef>
                <a:buFontTx/>
                <a:buNone/>
              </a:pPr>
              <a:r>
                <a:rPr lang="zh-TW" altLang="en-US" sz="900">
                  <a:solidFill>
                    <a:srgbClr val="000000"/>
                  </a:solidFill>
                  <a:latin typeface="微軟正黑體" panose="020B0604030504040204" pitchFamily="34" charset="-120"/>
                  <a:ea typeface="微軟正黑體" panose="020B0604030504040204" pitchFamily="34" charset="-120"/>
                </a:rPr>
                <a:t>校訂必修</a:t>
              </a:r>
              <a:r>
                <a:rPr lang="en-US" altLang="zh-TW" sz="900">
                  <a:solidFill>
                    <a:srgbClr val="000000"/>
                  </a:solidFill>
                  <a:latin typeface="微軟正黑體" panose="020B0604030504040204" pitchFamily="34" charset="-120"/>
                  <a:ea typeface="微軟正黑體" panose="020B0604030504040204" pitchFamily="34" charset="-120"/>
                </a:rPr>
                <a:t> 2</a:t>
              </a:r>
            </a:p>
          </p:txBody>
        </p:sp>
        <p:sp>
          <p:nvSpPr>
            <p:cNvPr id="8257" name="文字方塊 40">
              <a:extLst>
                <a:ext uri="{FF2B5EF4-FFF2-40B4-BE49-F238E27FC236}">
                  <a16:creationId xmlns="" xmlns:a16="http://schemas.microsoft.com/office/drawing/2014/main" id="{CA12999E-71CA-468B-AF4A-739CA3FCEB44}"/>
                </a:ext>
              </a:extLst>
            </p:cNvPr>
            <p:cNvSpPr txBox="1">
              <a:spLocks noChangeArrowheads="1"/>
            </p:cNvSpPr>
            <p:nvPr/>
          </p:nvSpPr>
          <p:spPr bwMode="auto">
            <a:xfrm>
              <a:off x="6346593" y="5949437"/>
              <a:ext cx="46679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彈性</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時間</a:t>
              </a:r>
              <a:endParaRPr lang="en-US" altLang="zh-TW" sz="1100">
                <a:solidFill>
                  <a:srgbClr val="000000"/>
                </a:solidFill>
                <a:latin typeface="微軟正黑體" panose="020B0604030504040204" pitchFamily="34" charset="-120"/>
                <a:ea typeface="微軟正黑體" panose="020B0604030504040204" pitchFamily="34" charset="-120"/>
              </a:endParaRPr>
            </a:p>
          </p:txBody>
        </p:sp>
        <p:sp>
          <p:nvSpPr>
            <p:cNvPr id="8258" name="文字方塊 43">
              <a:extLst>
                <a:ext uri="{FF2B5EF4-FFF2-40B4-BE49-F238E27FC236}">
                  <a16:creationId xmlns="" xmlns:a16="http://schemas.microsoft.com/office/drawing/2014/main" id="{9C55E229-663B-4708-AD16-1E6ECDA4E073}"/>
                </a:ext>
              </a:extLst>
            </p:cNvPr>
            <p:cNvSpPr txBox="1">
              <a:spLocks noChangeArrowheads="1"/>
            </p:cNvSpPr>
            <p:nvPr/>
          </p:nvSpPr>
          <p:spPr bwMode="auto">
            <a:xfrm>
              <a:off x="6215074" y="1214422"/>
              <a:ext cx="492571" cy="984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100">
                  <a:latin typeface="微軟正黑體" panose="020B0604030504040204" pitchFamily="34" charset="-120"/>
                  <a:ea typeface="微軟正黑體" panose="020B0604030504040204" pitchFamily="34" charset="-120"/>
                </a:rPr>
                <a:t>加深</a:t>
              </a:r>
              <a:endParaRPr lang="en-US" altLang="zh-TW" sz="1100">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100">
                  <a:latin typeface="微軟正黑體" panose="020B0604030504040204" pitchFamily="34" charset="-120"/>
                  <a:ea typeface="微軟正黑體" panose="020B0604030504040204" pitchFamily="34" charset="-120"/>
                </a:rPr>
                <a:t>加廣</a:t>
              </a:r>
              <a:endParaRPr lang="en-US" altLang="zh-TW" sz="1100">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200">
                  <a:latin typeface="微軟正黑體" panose="020B0604030504040204" pitchFamily="34" charset="-120"/>
                  <a:ea typeface="微軟正黑體" panose="020B0604030504040204" pitchFamily="34" charset="-120"/>
                </a:rPr>
                <a:t>選修</a:t>
              </a:r>
              <a:endParaRPr lang="en-US" altLang="zh-TW" sz="1200">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en-US" altLang="zh-TW" sz="800">
                  <a:solidFill>
                    <a:srgbClr val="000000"/>
                  </a:solidFill>
                  <a:latin typeface="微軟正黑體" panose="020B0604030504040204" pitchFamily="34" charset="-120"/>
                  <a:ea typeface="微軟正黑體" panose="020B0604030504040204" pitchFamily="34" charset="-120"/>
                </a:rPr>
                <a:t>42</a:t>
              </a:r>
              <a:r>
                <a:rPr lang="zh-TW" altLang="en-US" sz="800">
                  <a:solidFill>
                    <a:srgbClr val="000000"/>
                  </a:solidFill>
                  <a:latin typeface="微軟正黑體" panose="020B0604030504040204" pitchFamily="34" charset="-120"/>
                  <a:ea typeface="微軟正黑體" panose="020B0604030504040204" pitchFamily="34" charset="-120"/>
                </a:rPr>
                <a:t>(A)</a:t>
              </a:r>
              <a:endParaRPr lang="en-US" altLang="zh-TW" sz="8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en-US" altLang="zh-TW" sz="800">
                  <a:solidFill>
                    <a:srgbClr val="000000"/>
                  </a:solidFill>
                  <a:latin typeface="微軟正黑體" panose="020B0604030504040204" pitchFamily="34" charset="-120"/>
                  <a:ea typeface="微軟正黑體" panose="020B0604030504040204" pitchFamily="34" charset="-120"/>
                </a:rPr>
                <a:t>42</a:t>
              </a:r>
              <a:r>
                <a:rPr lang="zh-TW" altLang="en-US" sz="800">
                  <a:solidFill>
                    <a:srgbClr val="000000"/>
                  </a:solidFill>
                  <a:latin typeface="微軟正黑體" panose="020B0604030504040204" pitchFamily="34" charset="-120"/>
                  <a:ea typeface="微軟正黑體" panose="020B0604030504040204" pitchFamily="34" charset="-120"/>
                </a:rPr>
                <a:t>(B)</a:t>
              </a:r>
              <a:endParaRPr lang="en-US" altLang="zh-TW" sz="8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800">
                  <a:solidFill>
                    <a:srgbClr val="000000"/>
                  </a:solidFill>
                  <a:latin typeface="微軟正黑體" panose="020B0604030504040204" pitchFamily="34" charset="-120"/>
                  <a:ea typeface="微軟正黑體" panose="020B0604030504040204" pitchFamily="34" charset="-120"/>
                </a:rPr>
                <a:t> </a:t>
              </a:r>
              <a:r>
                <a:rPr lang="en-US" altLang="zh-TW" sz="800">
                  <a:solidFill>
                    <a:srgbClr val="000000"/>
                  </a:solidFill>
                  <a:latin typeface="微軟正黑體" panose="020B0604030504040204" pitchFamily="34" charset="-120"/>
                  <a:ea typeface="微軟正黑體" panose="020B0604030504040204" pitchFamily="34" charset="-120"/>
                </a:rPr>
                <a:t>38(</a:t>
              </a:r>
              <a:r>
                <a:rPr lang="zh-TW" altLang="en-US" sz="800">
                  <a:solidFill>
                    <a:srgbClr val="000000"/>
                  </a:solidFill>
                  <a:latin typeface="微軟正黑體" panose="020B0604030504040204" pitchFamily="34" charset="-120"/>
                  <a:ea typeface="微軟正黑體" panose="020B0604030504040204" pitchFamily="34" charset="-120"/>
                </a:rPr>
                <a:t>C) </a:t>
              </a:r>
              <a:endParaRPr lang="zh-TW" altLang="en-US" sz="800">
                <a:latin typeface="微軟正黑體" panose="020B0604030504040204" pitchFamily="34" charset="-120"/>
                <a:ea typeface="微軟正黑體" panose="020B0604030504040204" pitchFamily="34" charset="-120"/>
              </a:endParaRPr>
            </a:p>
          </p:txBody>
        </p:sp>
        <p:sp>
          <p:nvSpPr>
            <p:cNvPr id="8259" name="文字方塊 46">
              <a:extLst>
                <a:ext uri="{FF2B5EF4-FFF2-40B4-BE49-F238E27FC236}">
                  <a16:creationId xmlns="" xmlns:a16="http://schemas.microsoft.com/office/drawing/2014/main" id="{44986B3C-0CE6-4E43-AC4C-3154F5B614AD}"/>
                </a:ext>
              </a:extLst>
            </p:cNvPr>
            <p:cNvSpPr txBox="1">
              <a:spLocks noChangeArrowheads="1"/>
            </p:cNvSpPr>
            <p:nvPr/>
          </p:nvSpPr>
          <p:spPr bwMode="auto">
            <a:xfrm>
              <a:off x="6215074" y="4929198"/>
              <a:ext cx="466794"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多元</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選修</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en-US" altLang="zh-TW" sz="1200">
                  <a:solidFill>
                    <a:srgbClr val="000000"/>
                  </a:solidFill>
                  <a:latin typeface="微軟正黑體" panose="020B0604030504040204" pitchFamily="34" charset="-120"/>
                  <a:ea typeface="微軟正黑體" panose="020B0604030504040204" pitchFamily="34" charset="-120"/>
                </a:rPr>
                <a:t>2</a:t>
              </a:r>
              <a:endParaRPr lang="zh-TW" altLang="en-US" sz="1200">
                <a:latin typeface="微軟正黑體" panose="020B0604030504040204" pitchFamily="34" charset="-120"/>
                <a:ea typeface="微軟正黑體" panose="020B0604030504040204" pitchFamily="34" charset="-120"/>
              </a:endParaRPr>
            </a:p>
          </p:txBody>
        </p:sp>
        <p:sp>
          <p:nvSpPr>
            <p:cNvPr id="8260" name="文字方塊 44">
              <a:extLst>
                <a:ext uri="{FF2B5EF4-FFF2-40B4-BE49-F238E27FC236}">
                  <a16:creationId xmlns="" xmlns:a16="http://schemas.microsoft.com/office/drawing/2014/main" id="{5DDDDA92-0B4E-415E-9270-380AF8BF4279}"/>
                </a:ext>
              </a:extLst>
            </p:cNvPr>
            <p:cNvSpPr txBox="1">
              <a:spLocks noChangeArrowheads="1"/>
            </p:cNvSpPr>
            <p:nvPr/>
          </p:nvSpPr>
          <p:spPr bwMode="auto">
            <a:xfrm>
              <a:off x="6267335" y="404664"/>
              <a:ext cx="625310" cy="539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lnSpc>
                  <a:spcPct val="8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部定</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lnSpc>
                  <a:spcPct val="8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必修</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lnSpc>
                  <a:spcPct val="80000"/>
                </a:lnSpc>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14</a:t>
              </a:r>
              <a:r>
                <a:rPr lang="zh-TW" altLang="en-US" sz="700">
                  <a:solidFill>
                    <a:srgbClr val="000000"/>
                  </a:solidFill>
                  <a:latin typeface="微軟正黑體" panose="020B0604030504040204" pitchFamily="34" charset="-120"/>
                  <a:ea typeface="微軟正黑體" panose="020B0604030504040204" pitchFamily="34" charset="-120"/>
                </a:rPr>
                <a:t>(A)</a:t>
              </a:r>
              <a:r>
                <a:rPr lang="en-US" altLang="zh-TW" sz="700">
                  <a:solidFill>
                    <a:srgbClr val="000000"/>
                  </a:solidFill>
                  <a:latin typeface="微軟正黑體" panose="020B0604030504040204" pitchFamily="34" charset="-120"/>
                  <a:ea typeface="微軟正黑體" panose="020B0604030504040204" pitchFamily="34" charset="-120"/>
                </a:rPr>
                <a:t>1</a:t>
              </a:r>
              <a:r>
                <a:rPr lang="zh-TW" altLang="en-US" sz="700">
                  <a:solidFill>
                    <a:srgbClr val="000000"/>
                  </a:solidFill>
                  <a:latin typeface="微軟正黑體" panose="020B0604030504040204" pitchFamily="34" charset="-120"/>
                  <a:ea typeface="微軟正黑體" panose="020B0604030504040204" pitchFamily="34" charset="-120"/>
                </a:rPr>
                <a:t>4(B)</a:t>
              </a:r>
              <a:endParaRPr lang="en-US" altLang="zh-TW" sz="700">
                <a:solidFill>
                  <a:srgbClr val="000000"/>
                </a:solidFill>
                <a:latin typeface="微軟正黑體" panose="020B0604030504040204" pitchFamily="34" charset="-120"/>
                <a:ea typeface="微軟正黑體" panose="020B0604030504040204" pitchFamily="34" charset="-120"/>
              </a:endParaRPr>
            </a:p>
            <a:p>
              <a:pPr algn="ctr" eaLnBrk="1" hangingPunct="1">
                <a:lnSpc>
                  <a:spcPct val="80000"/>
                </a:lnSpc>
                <a:spcBef>
                  <a:spcPct val="0"/>
                </a:spcBef>
                <a:buFontTx/>
                <a:buNone/>
              </a:pPr>
              <a:r>
                <a:rPr lang="en-US" altLang="zh-TW" sz="700">
                  <a:solidFill>
                    <a:srgbClr val="000000"/>
                  </a:solidFill>
                  <a:latin typeface="微軟正黑體" panose="020B0604030504040204" pitchFamily="34" charset="-120"/>
                  <a:ea typeface="微軟正黑體" panose="020B0604030504040204" pitchFamily="34" charset="-120"/>
                </a:rPr>
                <a:t>18</a:t>
              </a:r>
              <a:r>
                <a:rPr lang="zh-TW" altLang="en-US" sz="700">
                  <a:solidFill>
                    <a:srgbClr val="000000"/>
                  </a:solidFill>
                  <a:latin typeface="微軟正黑體" panose="020B0604030504040204" pitchFamily="34" charset="-120"/>
                  <a:ea typeface="微軟正黑體" panose="020B0604030504040204" pitchFamily="34" charset="-120"/>
                </a:rPr>
                <a:t>(C)</a:t>
              </a:r>
              <a:endParaRPr lang="zh-TW" altLang="en-US" sz="700">
                <a:latin typeface="微軟正黑體" panose="020B0604030504040204" pitchFamily="34" charset="-120"/>
                <a:ea typeface="微軟正黑體" panose="020B0604030504040204" pitchFamily="34" charset="-120"/>
              </a:endParaRPr>
            </a:p>
          </p:txBody>
        </p:sp>
        <p:sp>
          <p:nvSpPr>
            <p:cNvPr id="8261" name="文字方塊 22">
              <a:extLst>
                <a:ext uri="{FF2B5EF4-FFF2-40B4-BE49-F238E27FC236}">
                  <a16:creationId xmlns="" xmlns:a16="http://schemas.microsoft.com/office/drawing/2014/main" id="{54D00A8D-1251-4A04-9B24-6C9FF496B625}"/>
                </a:ext>
              </a:extLst>
            </p:cNvPr>
            <p:cNvSpPr txBox="1">
              <a:spLocks noChangeArrowheads="1"/>
            </p:cNvSpPr>
            <p:nvPr/>
          </p:nvSpPr>
          <p:spPr bwMode="auto">
            <a:xfrm>
              <a:off x="6957995" y="405603"/>
              <a:ext cx="1800200"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900">
                  <a:solidFill>
                    <a:srgbClr val="000000"/>
                  </a:solidFill>
                  <a:latin typeface="微軟正黑體" panose="020B0604030504040204" pitchFamily="34" charset="-120"/>
                  <a:ea typeface="微軟正黑體" panose="020B0604030504040204" pitchFamily="34" charset="-120"/>
                </a:rPr>
                <a:t>國語文</a:t>
              </a:r>
              <a:r>
                <a:rPr lang="en-US" altLang="zh-TW" sz="900">
                  <a:solidFill>
                    <a:srgbClr val="000000"/>
                  </a:solidFill>
                  <a:latin typeface="微軟正黑體" panose="020B0604030504040204" pitchFamily="34" charset="-120"/>
                  <a:ea typeface="微軟正黑體" panose="020B0604030504040204" pitchFamily="34" charset="-120"/>
                </a:rPr>
                <a:t>4   </a:t>
              </a:r>
              <a:r>
                <a:rPr lang="zh-TW" altLang="en-US" sz="900">
                  <a:solidFill>
                    <a:srgbClr val="000000"/>
                  </a:solidFill>
                  <a:latin typeface="微軟正黑體" panose="020B0604030504040204" pitchFamily="34" charset="-120"/>
                  <a:ea typeface="微軟正黑體" panose="020B0604030504040204" pitchFamily="34" charset="-120"/>
                </a:rPr>
                <a:t>英語文</a:t>
              </a:r>
              <a:r>
                <a:rPr lang="en-US" altLang="zh-TW" sz="900">
                  <a:solidFill>
                    <a:srgbClr val="000000"/>
                  </a:solidFill>
                  <a:latin typeface="微軟正黑體" panose="020B0604030504040204" pitchFamily="34" charset="-120"/>
                  <a:ea typeface="微軟正黑體" panose="020B0604030504040204" pitchFamily="34" charset="-120"/>
                </a:rPr>
                <a:t>2   </a:t>
              </a:r>
              <a:r>
                <a:rPr lang="zh-TW" altLang="en-US" sz="900">
                  <a:solidFill>
                    <a:srgbClr val="000000"/>
                  </a:solidFill>
                  <a:latin typeface="微軟正黑體" panose="020B0604030504040204" pitchFamily="34" charset="-120"/>
                  <a:ea typeface="微軟正黑體" panose="020B0604030504040204" pitchFamily="34" charset="-120"/>
                </a:rPr>
                <a:t>音樂</a:t>
              </a:r>
              <a:r>
                <a:rPr lang="en-US" altLang="zh-TW" sz="900">
                  <a:solidFill>
                    <a:srgbClr val="000000"/>
                  </a:solidFill>
                  <a:latin typeface="微軟正黑體" panose="020B0604030504040204" pitchFamily="34" charset="-120"/>
                  <a:ea typeface="微軟正黑體" panose="020B0604030504040204" pitchFamily="34" charset="-120"/>
                </a:rPr>
                <a:t>1   </a:t>
              </a:r>
            </a:p>
            <a:p>
              <a:pPr eaLnBrk="1" hangingPunct="1">
                <a:spcBef>
                  <a:spcPct val="0"/>
                </a:spcBef>
                <a:buFontTx/>
                <a:buNone/>
              </a:pPr>
              <a:r>
                <a:rPr lang="zh-TW" altLang="en-US" sz="900">
                  <a:solidFill>
                    <a:srgbClr val="000000"/>
                  </a:solidFill>
                  <a:latin typeface="微軟正黑體" panose="020B0604030504040204" pitchFamily="34" charset="-120"/>
                  <a:ea typeface="微軟正黑體" panose="020B0604030504040204" pitchFamily="34" charset="-120"/>
                </a:rPr>
                <a:t>藝術生活</a:t>
              </a:r>
              <a:r>
                <a:rPr lang="en-US" altLang="zh-TW" sz="900">
                  <a:solidFill>
                    <a:srgbClr val="000000"/>
                  </a:solidFill>
                  <a:latin typeface="微軟正黑體" panose="020B0604030504040204" pitchFamily="34" charset="-120"/>
                  <a:ea typeface="微軟正黑體" panose="020B0604030504040204" pitchFamily="34" charset="-120"/>
                </a:rPr>
                <a:t>2   </a:t>
              </a:r>
              <a:r>
                <a:rPr lang="zh-TW" altLang="en-US" sz="900">
                  <a:solidFill>
                    <a:srgbClr val="000000"/>
                  </a:solidFill>
                  <a:latin typeface="微軟正黑體" panose="020B0604030504040204" pitchFamily="34" charset="-120"/>
                  <a:ea typeface="微軟正黑體" panose="020B0604030504040204" pitchFamily="34" charset="-120"/>
                </a:rPr>
                <a:t>家政</a:t>
              </a:r>
              <a:r>
                <a:rPr lang="en-US" altLang="zh-TW" sz="900">
                  <a:solidFill>
                    <a:srgbClr val="000000"/>
                  </a:solidFill>
                  <a:latin typeface="微軟正黑體" panose="020B0604030504040204" pitchFamily="34" charset="-120"/>
                  <a:ea typeface="微軟正黑體" panose="020B0604030504040204" pitchFamily="34" charset="-120"/>
                </a:rPr>
                <a:t>2(C)   </a:t>
              </a:r>
              <a:r>
                <a:rPr lang="zh-TW" altLang="en-US" sz="900">
                  <a:solidFill>
                    <a:srgbClr val="000000"/>
                  </a:solidFill>
                  <a:latin typeface="微軟正黑體" panose="020B0604030504040204" pitchFamily="34" charset="-120"/>
                  <a:ea typeface="微軟正黑體" panose="020B0604030504040204" pitchFamily="34" charset="-120"/>
                </a:rPr>
                <a:t>生科</a:t>
              </a:r>
              <a:r>
                <a:rPr lang="en-US" altLang="zh-TW" sz="900">
                  <a:solidFill>
                    <a:srgbClr val="000000"/>
                  </a:solidFill>
                  <a:latin typeface="微軟正黑體" panose="020B0604030504040204" pitchFamily="34" charset="-120"/>
                  <a:ea typeface="微軟正黑體" panose="020B0604030504040204" pitchFamily="34" charset="-120"/>
                </a:rPr>
                <a:t>2(C) </a:t>
              </a:r>
            </a:p>
            <a:p>
              <a:pPr eaLnBrk="1" hangingPunct="1">
                <a:spcBef>
                  <a:spcPct val="0"/>
                </a:spcBef>
                <a:buFontTx/>
                <a:buNone/>
              </a:pPr>
              <a:r>
                <a:rPr lang="zh-TW" altLang="en-US" sz="900">
                  <a:latin typeface="微軟正黑體" panose="020B0604030504040204" pitchFamily="34" charset="-120"/>
                  <a:ea typeface="微軟正黑體" panose="020B0604030504040204" pitchFamily="34" charset="-120"/>
                </a:rPr>
                <a:t>生命教育</a:t>
              </a:r>
              <a:r>
                <a:rPr lang="en-US" altLang="zh-TW" sz="900">
                  <a:latin typeface="微軟正黑體" panose="020B0604030504040204" pitchFamily="34" charset="-120"/>
                  <a:ea typeface="微軟正黑體" panose="020B0604030504040204" pitchFamily="34" charset="-120"/>
                </a:rPr>
                <a:t>1   </a:t>
              </a:r>
              <a:r>
                <a:rPr lang="zh-TW" altLang="en-US" sz="900">
                  <a:solidFill>
                    <a:srgbClr val="000000"/>
                  </a:solidFill>
                  <a:latin typeface="微軟正黑體" panose="020B0604030504040204" pitchFamily="34" charset="-120"/>
                  <a:ea typeface="微軟正黑體" panose="020B0604030504040204" pitchFamily="34" charset="-120"/>
                </a:rPr>
                <a:t>體育</a:t>
              </a:r>
              <a:r>
                <a:rPr lang="en-US" altLang="zh-TW" sz="900">
                  <a:solidFill>
                    <a:srgbClr val="000000"/>
                  </a:solidFill>
                  <a:latin typeface="微軟正黑體" panose="020B0604030504040204" pitchFamily="34" charset="-120"/>
                  <a:ea typeface="微軟正黑體" panose="020B0604030504040204" pitchFamily="34" charset="-120"/>
                </a:rPr>
                <a:t>4</a:t>
              </a:r>
            </a:p>
          </p:txBody>
        </p:sp>
        <p:sp>
          <p:nvSpPr>
            <p:cNvPr id="8262" name="文字方塊 23">
              <a:extLst>
                <a:ext uri="{FF2B5EF4-FFF2-40B4-BE49-F238E27FC236}">
                  <a16:creationId xmlns="" xmlns:a16="http://schemas.microsoft.com/office/drawing/2014/main" id="{8858CD7C-E27C-42A4-8FB9-A86E2E8C375A}"/>
                </a:ext>
              </a:extLst>
            </p:cNvPr>
            <p:cNvSpPr txBox="1">
              <a:spLocks noChangeArrowheads="1"/>
            </p:cNvSpPr>
            <p:nvPr/>
          </p:nvSpPr>
          <p:spPr bwMode="auto">
            <a:xfrm>
              <a:off x="7072330" y="928670"/>
              <a:ext cx="1175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900">
                  <a:solidFill>
                    <a:srgbClr val="000000"/>
                  </a:solidFill>
                  <a:latin typeface="微軟正黑體" panose="020B0604030504040204" pitchFamily="34" charset="-120"/>
                  <a:ea typeface="微軟正黑體" panose="020B0604030504040204" pitchFamily="34" charset="-120"/>
                </a:rPr>
                <a:t>圖解統計與大數據</a:t>
              </a:r>
              <a:r>
                <a:rPr lang="en-US" altLang="zh-TW" sz="9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endParaRPr lang="en-US" altLang="zh-TW" sz="900">
                <a:solidFill>
                  <a:srgbClr val="000000"/>
                </a:solidFill>
                <a:latin typeface="微軟正黑體" panose="020B0604030504040204" pitchFamily="34" charset="-120"/>
                <a:ea typeface="微軟正黑體" panose="020B0604030504040204" pitchFamily="34" charset="-120"/>
              </a:endParaRPr>
            </a:p>
          </p:txBody>
        </p:sp>
        <p:sp>
          <p:nvSpPr>
            <p:cNvPr id="8263" name="文字方塊 25">
              <a:extLst>
                <a:ext uri="{FF2B5EF4-FFF2-40B4-BE49-F238E27FC236}">
                  <a16:creationId xmlns="" xmlns:a16="http://schemas.microsoft.com/office/drawing/2014/main" id="{17C5F8AA-8596-4F45-82D2-27F38454B11C}"/>
                </a:ext>
              </a:extLst>
            </p:cNvPr>
            <p:cNvSpPr txBox="1">
              <a:spLocks noChangeArrowheads="1"/>
            </p:cNvSpPr>
            <p:nvPr/>
          </p:nvSpPr>
          <p:spPr bwMode="auto">
            <a:xfrm>
              <a:off x="6643702" y="4929198"/>
              <a:ext cx="214314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000">
                  <a:latin typeface="微軟正黑體" panose="020B0604030504040204" pitchFamily="34" charset="-120"/>
                  <a:ea typeface="微軟正黑體" panose="020B0604030504040204" pitchFamily="34" charset="-120"/>
                </a:rPr>
                <a:t>文學經典中的愛情 </a:t>
              </a:r>
              <a:endParaRPr lang="en-US" altLang="zh-TW" sz="1000">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000">
                  <a:latin typeface="微軟正黑體" panose="020B0604030504040204" pitchFamily="34" charset="-120"/>
                  <a:ea typeface="微軟正黑體" panose="020B0604030504040204" pitchFamily="34" charset="-120"/>
                </a:rPr>
                <a:t>賽局遊戲               摺紙藝數 </a:t>
              </a:r>
              <a:endParaRPr lang="en-US" altLang="zh-TW" sz="1000">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000">
                  <a:latin typeface="微軟正黑體" panose="020B0604030504040204" pitchFamily="34" charset="-120"/>
                  <a:ea typeface="微軟正黑體" panose="020B0604030504040204" pitchFamily="34" charset="-120"/>
                </a:rPr>
                <a:t>科普文章導讀       看影片學英文</a:t>
              </a:r>
              <a:endParaRPr lang="en-US" altLang="zh-TW" sz="1000">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000">
                  <a:latin typeface="微軟正黑體" panose="020B0604030504040204" pitchFamily="34" charset="-120"/>
                  <a:ea typeface="微軟正黑體" panose="020B0604030504040204" pitchFamily="34" charset="-120"/>
                </a:rPr>
                <a:t>微積分探索           百工百業眾生相   </a:t>
              </a:r>
              <a:endParaRPr lang="en-US" altLang="zh-TW" sz="1000">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000">
                  <a:latin typeface="微軟正黑體" panose="020B0604030504040204" pitchFamily="34" charset="-120"/>
                  <a:ea typeface="微軟正黑體" panose="020B0604030504040204" pitchFamily="34" charset="-120"/>
                </a:rPr>
                <a:t>影片中的生物學             </a:t>
              </a:r>
              <a:endParaRPr lang="en-US" altLang="zh-TW" sz="1000">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000">
                  <a:latin typeface="微軟正黑體" panose="020B0604030504040204" pitchFamily="34" charset="-120"/>
                  <a:ea typeface="微軟正黑體" panose="020B0604030504040204" pitchFamily="34" charset="-120"/>
                </a:rPr>
                <a:t>物理在攝影上的應用   </a:t>
              </a:r>
              <a:endParaRPr lang="en-US" altLang="zh-TW" sz="1000">
                <a:solidFill>
                  <a:srgbClr val="000000"/>
                </a:solidFill>
                <a:latin typeface="微軟正黑體" panose="020B0604030504040204" pitchFamily="34" charset="-120"/>
                <a:ea typeface="微軟正黑體" panose="020B0604030504040204" pitchFamily="34" charset="-120"/>
              </a:endParaRPr>
            </a:p>
          </p:txBody>
        </p:sp>
      </p:grpSp>
      <p:grpSp>
        <p:nvGrpSpPr>
          <p:cNvPr id="8195" name="群組 13">
            <a:extLst>
              <a:ext uri="{FF2B5EF4-FFF2-40B4-BE49-F238E27FC236}">
                <a16:creationId xmlns="" xmlns:a16="http://schemas.microsoft.com/office/drawing/2014/main" id="{7D54FB48-2FB9-4D0E-83AC-B69471D386AF}"/>
              </a:ext>
            </a:extLst>
          </p:cNvPr>
          <p:cNvGrpSpPr>
            <a:grpSpLocks/>
          </p:cNvGrpSpPr>
          <p:nvPr/>
        </p:nvGrpSpPr>
        <p:grpSpPr bwMode="auto">
          <a:xfrm>
            <a:off x="2413001" y="34925"/>
            <a:ext cx="2530475" cy="6319838"/>
            <a:chOff x="889568" y="35332"/>
            <a:chExt cx="2530304" cy="6320071"/>
          </a:xfrm>
        </p:grpSpPr>
        <p:sp>
          <p:nvSpPr>
            <p:cNvPr id="160" name="圓角矩形 159">
              <a:extLst>
                <a:ext uri="{FF2B5EF4-FFF2-40B4-BE49-F238E27FC236}">
                  <a16:creationId xmlns="" xmlns:a16="http://schemas.microsoft.com/office/drawing/2014/main" id="{6C11A339-E0BD-4BF2-A14E-2AD19D8BA2A0}"/>
                </a:ext>
              </a:extLst>
            </p:cNvPr>
            <p:cNvSpPr/>
            <p:nvPr/>
          </p:nvSpPr>
          <p:spPr bwMode="auto">
            <a:xfrm>
              <a:off x="1226095" y="5374292"/>
              <a:ext cx="2181078" cy="981111"/>
            </a:xfrm>
            <a:prstGeom prst="roundRect">
              <a:avLst>
                <a:gd name="adj" fmla="val 10217"/>
              </a:avLst>
            </a:prstGeom>
            <a:solidFill>
              <a:srgbClr val="7ED4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158" name="圓角矩形 157">
              <a:extLst>
                <a:ext uri="{FF2B5EF4-FFF2-40B4-BE49-F238E27FC236}">
                  <a16:creationId xmlns="" xmlns:a16="http://schemas.microsoft.com/office/drawing/2014/main" id="{29B60CEF-15E8-4C5E-8D70-2DEB1E754C00}"/>
                </a:ext>
              </a:extLst>
            </p:cNvPr>
            <p:cNvSpPr/>
            <p:nvPr/>
          </p:nvSpPr>
          <p:spPr bwMode="auto">
            <a:xfrm>
              <a:off x="1222920" y="2140435"/>
              <a:ext cx="2181078" cy="819180"/>
            </a:xfrm>
            <a:prstGeom prst="roundRect">
              <a:avLst>
                <a:gd name="adj" fmla="val 8506"/>
              </a:avLst>
            </a:prstGeom>
            <a:solidFill>
              <a:srgbClr val="FFC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159" name="圓角矩形 158">
              <a:extLst>
                <a:ext uri="{FF2B5EF4-FFF2-40B4-BE49-F238E27FC236}">
                  <a16:creationId xmlns="" xmlns:a16="http://schemas.microsoft.com/office/drawing/2014/main" id="{22AB764E-C5A8-403E-9058-8725EA2266D8}"/>
                </a:ext>
              </a:extLst>
            </p:cNvPr>
            <p:cNvSpPr/>
            <p:nvPr/>
          </p:nvSpPr>
          <p:spPr bwMode="auto">
            <a:xfrm>
              <a:off x="1205460" y="3037406"/>
              <a:ext cx="2181078" cy="2259095"/>
            </a:xfrm>
            <a:prstGeom prst="roundRect">
              <a:avLst>
                <a:gd name="adj" fmla="val 2589"/>
              </a:avLst>
            </a:prstGeom>
            <a:solidFill>
              <a:srgbClr val="A4EB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168" name="圓角矩形 167">
              <a:extLst>
                <a:ext uri="{FF2B5EF4-FFF2-40B4-BE49-F238E27FC236}">
                  <a16:creationId xmlns="" xmlns:a16="http://schemas.microsoft.com/office/drawing/2014/main" id="{354A9003-AB57-4096-A79E-B827EB996F77}"/>
                </a:ext>
              </a:extLst>
            </p:cNvPr>
            <p:cNvSpPr/>
            <p:nvPr/>
          </p:nvSpPr>
          <p:spPr bwMode="auto">
            <a:xfrm>
              <a:off x="1205460" y="405234"/>
              <a:ext cx="2181078" cy="1655823"/>
            </a:xfrm>
            <a:prstGeom prst="roundRect">
              <a:avLst>
                <a:gd name="adj" fmla="val 4435"/>
              </a:avLst>
            </a:prstGeom>
            <a:solidFill>
              <a:srgbClr val="EBAC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70" name="圓角矩形 69">
              <a:extLst>
                <a:ext uri="{FF2B5EF4-FFF2-40B4-BE49-F238E27FC236}">
                  <a16:creationId xmlns="" xmlns:a16="http://schemas.microsoft.com/office/drawing/2014/main" id="{C511CFEF-8094-4991-8A38-7D003B4D1C9E}"/>
                </a:ext>
              </a:extLst>
            </p:cNvPr>
            <p:cNvSpPr/>
            <p:nvPr/>
          </p:nvSpPr>
          <p:spPr bwMode="auto">
            <a:xfrm>
              <a:off x="899092" y="2140435"/>
              <a:ext cx="649244" cy="708051"/>
            </a:xfrm>
            <a:prstGeom prst="roundRect">
              <a:avLst>
                <a:gd name="adj" fmla="val 4435"/>
              </a:avLst>
            </a:prstGeom>
            <a:solidFill>
              <a:srgbClr val="FFC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71" name="圓角矩形 70">
              <a:extLst>
                <a:ext uri="{FF2B5EF4-FFF2-40B4-BE49-F238E27FC236}">
                  <a16:creationId xmlns="" xmlns:a16="http://schemas.microsoft.com/office/drawing/2014/main" id="{CA76D1C7-E0B8-47E6-8FA1-A846D1969569}"/>
                </a:ext>
              </a:extLst>
            </p:cNvPr>
            <p:cNvSpPr/>
            <p:nvPr/>
          </p:nvSpPr>
          <p:spPr bwMode="auto">
            <a:xfrm>
              <a:off x="899092" y="3037406"/>
              <a:ext cx="649244" cy="708051"/>
            </a:xfrm>
            <a:prstGeom prst="roundRect">
              <a:avLst>
                <a:gd name="adj" fmla="val 4435"/>
              </a:avLst>
            </a:prstGeom>
            <a:solidFill>
              <a:srgbClr val="A3E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72" name="圓角矩形 71">
              <a:extLst>
                <a:ext uri="{FF2B5EF4-FFF2-40B4-BE49-F238E27FC236}">
                  <a16:creationId xmlns="" xmlns:a16="http://schemas.microsoft.com/office/drawing/2014/main" id="{6F7C3F36-3496-49BD-8E73-1D504EDB5D90}"/>
                </a:ext>
              </a:extLst>
            </p:cNvPr>
            <p:cNvSpPr/>
            <p:nvPr/>
          </p:nvSpPr>
          <p:spPr bwMode="auto">
            <a:xfrm>
              <a:off x="889568" y="5374292"/>
              <a:ext cx="647656" cy="506431"/>
            </a:xfrm>
            <a:prstGeom prst="roundRect">
              <a:avLst>
                <a:gd name="adj" fmla="val 4435"/>
              </a:avLst>
            </a:prstGeom>
            <a:solidFill>
              <a:srgbClr val="7ED4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74" name="圓角矩形 73">
              <a:extLst>
                <a:ext uri="{FF2B5EF4-FFF2-40B4-BE49-F238E27FC236}">
                  <a16:creationId xmlns="" xmlns:a16="http://schemas.microsoft.com/office/drawing/2014/main" id="{B564B7D7-A04C-46F6-9602-0D8361CBBA1B}"/>
                </a:ext>
              </a:extLst>
            </p:cNvPr>
            <p:cNvSpPr/>
            <p:nvPr/>
          </p:nvSpPr>
          <p:spPr bwMode="auto">
            <a:xfrm>
              <a:off x="899092" y="405234"/>
              <a:ext cx="649244" cy="792191"/>
            </a:xfrm>
            <a:prstGeom prst="roundRect">
              <a:avLst>
                <a:gd name="adj" fmla="val 4435"/>
              </a:avLst>
            </a:prstGeom>
            <a:solidFill>
              <a:srgbClr val="EBAC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157" name="文字方塊 31">
              <a:extLst>
                <a:ext uri="{FF2B5EF4-FFF2-40B4-BE49-F238E27FC236}">
                  <a16:creationId xmlns="" xmlns:a16="http://schemas.microsoft.com/office/drawing/2014/main" id="{95864C6C-1386-4BBE-9C42-D4A8C6D1232B}"/>
                </a:ext>
              </a:extLst>
            </p:cNvPr>
            <p:cNvSpPr txBox="1">
              <a:spLocks noChangeArrowheads="1"/>
            </p:cNvSpPr>
            <p:nvPr/>
          </p:nvSpPr>
          <p:spPr bwMode="auto">
            <a:xfrm>
              <a:off x="1548336" y="35332"/>
              <a:ext cx="1684223" cy="369902"/>
            </a:xfrm>
            <a:prstGeom prst="rect">
              <a:avLst/>
            </a:prstGeom>
            <a:noFill/>
            <a:ln w="9525">
              <a:noFill/>
              <a:miter lim="800000"/>
              <a:headEnd/>
              <a:tailEnd/>
            </a:ln>
          </p:spPr>
          <p:txBody>
            <a:bodyPr wrap="none">
              <a:spAutoFit/>
            </a:bodyPr>
            <a:lstStyle/>
            <a:p>
              <a:pPr eaLnBrk="1" hangingPunct="1">
                <a:defRPr/>
              </a:pPr>
              <a:r>
                <a:rPr lang="zh-TW" altLang="en-US" dirty="0">
                  <a:solidFill>
                    <a:schemeClr val="bg1">
                      <a:lumMod val="50000"/>
                    </a:schemeClr>
                  </a:solidFill>
                  <a:latin typeface="微軟正黑體" pitchFamily="34" charset="-120"/>
                  <a:ea typeface="微軟正黑體" pitchFamily="34" charset="-120"/>
                </a:rPr>
                <a:t>高一</a:t>
              </a:r>
              <a:r>
                <a:rPr lang="en-US" altLang="zh-TW" dirty="0">
                  <a:solidFill>
                    <a:schemeClr val="bg1">
                      <a:lumMod val="50000"/>
                    </a:schemeClr>
                  </a:solidFill>
                  <a:latin typeface="微軟正黑體" pitchFamily="34" charset="-120"/>
                  <a:ea typeface="微軟正黑體" pitchFamily="34" charset="-120"/>
                </a:rPr>
                <a:t>  </a:t>
              </a:r>
              <a:r>
                <a:rPr lang="zh-TW" altLang="en-US" dirty="0">
                  <a:solidFill>
                    <a:schemeClr val="bg1">
                      <a:lumMod val="50000"/>
                    </a:schemeClr>
                  </a:solidFill>
                  <a:latin typeface="微軟正黑體" pitchFamily="34" charset="-120"/>
                  <a:ea typeface="微軟正黑體" pitchFamily="34" charset="-120"/>
                </a:rPr>
                <a:t>統整試探</a:t>
              </a:r>
            </a:p>
          </p:txBody>
        </p:sp>
        <p:sp>
          <p:nvSpPr>
            <p:cNvPr id="8235" name="文字方塊 40">
              <a:extLst>
                <a:ext uri="{FF2B5EF4-FFF2-40B4-BE49-F238E27FC236}">
                  <a16:creationId xmlns="" xmlns:a16="http://schemas.microsoft.com/office/drawing/2014/main" id="{C0BD05B3-C08D-47F7-B93B-1E3E0AB306DC}"/>
                </a:ext>
              </a:extLst>
            </p:cNvPr>
            <p:cNvSpPr txBox="1">
              <a:spLocks noChangeArrowheads="1"/>
            </p:cNvSpPr>
            <p:nvPr/>
          </p:nvSpPr>
          <p:spPr bwMode="auto">
            <a:xfrm>
              <a:off x="899592" y="5374155"/>
              <a:ext cx="46679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彈性</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時間</a:t>
              </a:r>
              <a:endParaRPr lang="en-US" altLang="zh-TW" sz="1100">
                <a:solidFill>
                  <a:srgbClr val="000000"/>
                </a:solidFill>
                <a:latin typeface="微軟正黑體" panose="020B0604030504040204" pitchFamily="34" charset="-120"/>
                <a:ea typeface="微軟正黑體" panose="020B0604030504040204" pitchFamily="34" charset="-120"/>
              </a:endParaRPr>
            </a:p>
          </p:txBody>
        </p:sp>
        <p:sp>
          <p:nvSpPr>
            <p:cNvPr id="8236" name="文字方塊 46">
              <a:extLst>
                <a:ext uri="{FF2B5EF4-FFF2-40B4-BE49-F238E27FC236}">
                  <a16:creationId xmlns="" xmlns:a16="http://schemas.microsoft.com/office/drawing/2014/main" id="{08B97457-86DC-4750-A5E1-763617312140}"/>
                </a:ext>
              </a:extLst>
            </p:cNvPr>
            <p:cNvSpPr txBox="1">
              <a:spLocks noChangeArrowheads="1"/>
            </p:cNvSpPr>
            <p:nvPr/>
          </p:nvSpPr>
          <p:spPr bwMode="auto">
            <a:xfrm>
              <a:off x="899592" y="3069899"/>
              <a:ext cx="466794"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多元</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選修</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en-US" altLang="zh-TW" sz="1200">
                  <a:solidFill>
                    <a:srgbClr val="000000"/>
                  </a:solidFill>
                  <a:latin typeface="微軟正黑體" panose="020B0604030504040204" pitchFamily="34" charset="-120"/>
                  <a:ea typeface="微軟正黑體" panose="020B0604030504040204" pitchFamily="34" charset="-120"/>
                </a:rPr>
                <a:t>2</a:t>
              </a:r>
              <a:endParaRPr lang="zh-TW" altLang="en-US" sz="1200">
                <a:latin typeface="微軟正黑體" panose="020B0604030504040204" pitchFamily="34" charset="-120"/>
                <a:ea typeface="微軟正黑體" panose="020B0604030504040204" pitchFamily="34" charset="-120"/>
              </a:endParaRPr>
            </a:p>
          </p:txBody>
        </p:sp>
        <p:sp>
          <p:nvSpPr>
            <p:cNvPr id="8237" name="文字方塊 61">
              <a:extLst>
                <a:ext uri="{FF2B5EF4-FFF2-40B4-BE49-F238E27FC236}">
                  <a16:creationId xmlns="" xmlns:a16="http://schemas.microsoft.com/office/drawing/2014/main" id="{112F51E0-E6D6-4CD3-8AC0-03EC52D4D972}"/>
                </a:ext>
              </a:extLst>
            </p:cNvPr>
            <p:cNvSpPr txBox="1">
              <a:spLocks noChangeArrowheads="1"/>
            </p:cNvSpPr>
            <p:nvPr/>
          </p:nvSpPr>
          <p:spPr bwMode="auto">
            <a:xfrm>
              <a:off x="899592" y="477611"/>
              <a:ext cx="466794"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部定</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必修</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200">
                  <a:solidFill>
                    <a:srgbClr val="000000"/>
                  </a:solidFill>
                  <a:latin typeface="微軟正黑體" panose="020B0604030504040204" pitchFamily="34" charset="-120"/>
                  <a:ea typeface="微軟正黑體" panose="020B0604030504040204" pitchFamily="34" charset="-120"/>
                </a:rPr>
                <a:t>56</a:t>
              </a:r>
              <a:endParaRPr lang="zh-TW" altLang="en-US" sz="1200">
                <a:latin typeface="微軟正黑體" panose="020B0604030504040204" pitchFamily="34" charset="-120"/>
                <a:ea typeface="微軟正黑體" panose="020B0604030504040204" pitchFamily="34" charset="-120"/>
              </a:endParaRPr>
            </a:p>
          </p:txBody>
        </p:sp>
        <p:sp>
          <p:nvSpPr>
            <p:cNvPr id="8238" name="文字方塊 21">
              <a:extLst>
                <a:ext uri="{FF2B5EF4-FFF2-40B4-BE49-F238E27FC236}">
                  <a16:creationId xmlns="" xmlns:a16="http://schemas.microsoft.com/office/drawing/2014/main" id="{7E281F95-7352-4805-B6B5-457C5F6287ED}"/>
                </a:ext>
              </a:extLst>
            </p:cNvPr>
            <p:cNvSpPr txBox="1">
              <a:spLocks noChangeArrowheads="1"/>
            </p:cNvSpPr>
            <p:nvPr/>
          </p:nvSpPr>
          <p:spPr bwMode="auto">
            <a:xfrm>
              <a:off x="1565923" y="5518171"/>
              <a:ext cx="1595309" cy="752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充實/增廣課程</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自主學習、選手培訓、</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補強性課程</a:t>
              </a:r>
              <a:endParaRPr lang="en-US" altLang="zh-TW" sz="1100">
                <a:solidFill>
                  <a:srgbClr val="000000"/>
                </a:solidFill>
                <a:latin typeface="微軟正黑體" panose="020B0604030504040204" pitchFamily="34" charset="-120"/>
                <a:ea typeface="微軟正黑體" panose="020B0604030504040204" pitchFamily="34" charset="-120"/>
              </a:endParaRPr>
            </a:p>
          </p:txBody>
        </p:sp>
        <p:sp>
          <p:nvSpPr>
            <p:cNvPr id="8239" name="文字方塊 57">
              <a:extLst>
                <a:ext uri="{FF2B5EF4-FFF2-40B4-BE49-F238E27FC236}">
                  <a16:creationId xmlns="" xmlns:a16="http://schemas.microsoft.com/office/drawing/2014/main" id="{EE3E89B1-F1D9-4992-82F7-8B768BFA934B}"/>
                </a:ext>
              </a:extLst>
            </p:cNvPr>
            <p:cNvSpPr txBox="1">
              <a:spLocks noChangeArrowheads="1"/>
            </p:cNvSpPr>
            <p:nvPr/>
          </p:nvSpPr>
          <p:spPr bwMode="auto">
            <a:xfrm>
              <a:off x="899592" y="2205803"/>
              <a:ext cx="466794"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校訂</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必修</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en-US" altLang="zh-TW" sz="1200">
                  <a:solidFill>
                    <a:srgbClr val="000000"/>
                  </a:solidFill>
                  <a:latin typeface="微軟正黑體" panose="020B0604030504040204" pitchFamily="34" charset="-120"/>
                  <a:ea typeface="微軟正黑體" panose="020B0604030504040204" pitchFamily="34" charset="-120"/>
                </a:rPr>
                <a:t>2</a:t>
              </a:r>
              <a:endParaRPr lang="zh-TW" altLang="en-US" sz="1200">
                <a:latin typeface="微軟正黑體" panose="020B0604030504040204" pitchFamily="34" charset="-120"/>
                <a:ea typeface="微軟正黑體" panose="020B0604030504040204" pitchFamily="34" charset="-120"/>
              </a:endParaRPr>
            </a:p>
          </p:txBody>
        </p:sp>
        <p:sp>
          <p:nvSpPr>
            <p:cNvPr id="8240" name="文字方塊 14">
              <a:extLst>
                <a:ext uri="{FF2B5EF4-FFF2-40B4-BE49-F238E27FC236}">
                  <a16:creationId xmlns="" xmlns:a16="http://schemas.microsoft.com/office/drawing/2014/main" id="{BC5145F5-173B-46BC-89D7-978439877165}"/>
                </a:ext>
              </a:extLst>
            </p:cNvPr>
            <p:cNvSpPr txBox="1">
              <a:spLocks noChangeArrowheads="1"/>
            </p:cNvSpPr>
            <p:nvPr/>
          </p:nvSpPr>
          <p:spPr bwMode="auto">
            <a:xfrm>
              <a:off x="1565923" y="3141907"/>
              <a:ext cx="1853949" cy="2064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移動城堡－旅行文學</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英語同樂繪</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基礎英語聽講</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手作烏克麗麗</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藝術與設計</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數學大事記</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日語</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lnSpc>
                  <a:spcPct val="130000"/>
                </a:lnSpc>
                <a:spcBef>
                  <a:spcPct val="0"/>
                </a:spcBef>
                <a:buFontTx/>
                <a:buNone/>
              </a:pPr>
              <a:r>
                <a:rPr lang="en-US" altLang="zh-TW" sz="1100">
                  <a:solidFill>
                    <a:srgbClr val="000000"/>
                  </a:solidFill>
                  <a:latin typeface="微軟正黑體" panose="020B0604030504040204" pitchFamily="34" charset="-120"/>
                  <a:ea typeface="微軟正黑體" panose="020B0604030504040204" pitchFamily="34" charset="-120"/>
                </a:rPr>
                <a:t>Python</a:t>
              </a:r>
              <a:r>
                <a:rPr lang="zh-TW" altLang="en-US" sz="1100">
                  <a:solidFill>
                    <a:srgbClr val="000000"/>
                  </a:solidFill>
                  <a:latin typeface="微軟正黑體" panose="020B0604030504040204" pitchFamily="34" charset="-120"/>
                  <a:ea typeface="微軟正黑體" panose="020B0604030504040204" pitchFamily="34" charset="-120"/>
                </a:rPr>
                <a:t>物理模擬運動實作</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健康</a:t>
              </a:r>
              <a:r>
                <a:rPr lang="en-US" altLang="zh-TW" sz="1100">
                  <a:solidFill>
                    <a:srgbClr val="000000"/>
                  </a:solidFill>
                  <a:latin typeface="微軟正黑體" panose="020B0604030504040204" pitchFamily="34" charset="-120"/>
                  <a:ea typeface="微軟正黑體" panose="020B0604030504040204" pitchFamily="34" charset="-120"/>
                </a:rPr>
                <a:t>Go!Go!Go!</a:t>
              </a:r>
            </a:p>
          </p:txBody>
        </p:sp>
        <p:sp>
          <p:nvSpPr>
            <p:cNvPr id="8241" name="文字方塊 15">
              <a:extLst>
                <a:ext uri="{FF2B5EF4-FFF2-40B4-BE49-F238E27FC236}">
                  <a16:creationId xmlns="" xmlns:a16="http://schemas.microsoft.com/office/drawing/2014/main" id="{02364886-B583-4204-8875-774E72C8799C}"/>
                </a:ext>
              </a:extLst>
            </p:cNvPr>
            <p:cNvSpPr txBox="1">
              <a:spLocks noChangeArrowheads="1"/>
            </p:cNvSpPr>
            <p:nvPr/>
          </p:nvSpPr>
          <p:spPr bwMode="auto">
            <a:xfrm>
              <a:off x="1565923" y="2277811"/>
              <a:ext cx="1253784" cy="510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130000"/>
                </a:lnSpc>
                <a:spcBef>
                  <a:spcPct val="0"/>
                </a:spcBef>
                <a:buFontTx/>
                <a:buNone/>
              </a:pPr>
              <a:r>
                <a:rPr lang="zh-TW" altLang="en-US" sz="1100">
                  <a:latin typeface="微軟正黑體" panose="020B0604030504040204" pitchFamily="34" charset="-120"/>
                  <a:ea typeface="微軟正黑體" panose="020B0604030504040204" pitchFamily="34" charset="-120"/>
                </a:rPr>
                <a:t>聽你說，聽我說</a:t>
              </a:r>
              <a:r>
                <a:rPr lang="en-US" altLang="zh-TW" sz="1100">
                  <a:latin typeface="微軟正黑體" panose="020B0604030504040204" pitchFamily="34" charset="-120"/>
                  <a:ea typeface="微軟正黑體" panose="020B0604030504040204" pitchFamily="34" charset="-120"/>
                </a:rPr>
                <a:t>1</a:t>
              </a:r>
            </a:p>
            <a:p>
              <a:pPr eaLnBrk="1" hangingPunct="1">
                <a:lnSpc>
                  <a:spcPct val="130000"/>
                </a:lnSpc>
                <a:spcBef>
                  <a:spcPct val="0"/>
                </a:spcBef>
                <a:buFontTx/>
                <a:buNone/>
              </a:pPr>
              <a:r>
                <a:rPr lang="zh-TW" altLang="en-US" sz="1100">
                  <a:latin typeface="微軟正黑體" panose="020B0604030504040204" pitchFamily="34" charset="-120"/>
                  <a:ea typeface="微軟正黑體" panose="020B0604030504040204" pitchFamily="34" charset="-120"/>
                </a:rPr>
                <a:t>閱讀</a:t>
              </a:r>
              <a:r>
                <a:rPr lang="zh-TW" altLang="zh-TW" sz="1100">
                  <a:latin typeface="Arial" panose="020B0604020202020204" pitchFamily="34" charset="0"/>
                </a:rPr>
                <a:t>「</a:t>
              </a:r>
              <a:r>
                <a:rPr lang="zh-TW" altLang="en-US" sz="1100">
                  <a:latin typeface="微軟正黑體" panose="020B0604030504040204" pitchFamily="34" charset="-120"/>
                  <a:ea typeface="微軟正黑體" panose="020B0604030504040204" pitchFamily="34" charset="-120"/>
                </a:rPr>
                <a:t>新</a:t>
              </a:r>
              <a:r>
                <a:rPr lang="zh-TW" altLang="zh-TW" sz="1100">
                  <a:latin typeface="Arial" panose="020B0604020202020204" pitchFamily="34" charset="0"/>
                </a:rPr>
                <a:t>」</a:t>
              </a:r>
              <a:r>
                <a:rPr lang="zh-TW" altLang="en-US" sz="1100">
                  <a:latin typeface="微軟正黑體" panose="020B0604030504040204" pitchFamily="34" charset="-120"/>
                  <a:ea typeface="微軟正黑體" panose="020B0604030504040204" pitchFamily="34" charset="-120"/>
                </a:rPr>
                <a:t>世界</a:t>
              </a:r>
              <a:r>
                <a:rPr lang="en-US" altLang="zh-TW" sz="1100">
                  <a:latin typeface="微軟正黑體" panose="020B0604030504040204" pitchFamily="34" charset="-120"/>
                  <a:ea typeface="微軟正黑體" panose="020B0604030504040204" pitchFamily="34" charset="-120"/>
                </a:rPr>
                <a:t>1</a:t>
              </a:r>
              <a:endParaRPr lang="zh-TW" altLang="en-US" sz="1100">
                <a:latin typeface="微軟正黑體" panose="020B0604030504040204" pitchFamily="34" charset="-120"/>
                <a:ea typeface="微軟正黑體" panose="020B0604030504040204" pitchFamily="34" charset="-120"/>
              </a:endParaRPr>
            </a:p>
          </p:txBody>
        </p:sp>
        <p:sp>
          <p:nvSpPr>
            <p:cNvPr id="8242" name="文字方塊 16">
              <a:extLst>
                <a:ext uri="{FF2B5EF4-FFF2-40B4-BE49-F238E27FC236}">
                  <a16:creationId xmlns="" xmlns:a16="http://schemas.microsoft.com/office/drawing/2014/main" id="{A505BC99-A810-49B6-AD98-806F51928005}"/>
                </a:ext>
              </a:extLst>
            </p:cNvPr>
            <p:cNvSpPr txBox="1">
              <a:spLocks noChangeArrowheads="1"/>
            </p:cNvSpPr>
            <p:nvPr/>
          </p:nvSpPr>
          <p:spPr bwMode="auto">
            <a:xfrm>
              <a:off x="1565923" y="405603"/>
              <a:ext cx="1770036" cy="1632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國語文</a:t>
              </a:r>
              <a:r>
                <a:rPr lang="en-US" altLang="zh-TW" sz="1100">
                  <a:solidFill>
                    <a:srgbClr val="000000"/>
                  </a:solidFill>
                  <a:latin typeface="微軟正黑體" panose="020B0604030504040204" pitchFamily="34" charset="-120"/>
                  <a:ea typeface="微軟正黑體" panose="020B0604030504040204" pitchFamily="34" charset="-120"/>
                </a:rPr>
                <a:t>8   </a:t>
              </a:r>
              <a:r>
                <a:rPr lang="zh-TW" altLang="en-US" sz="1100">
                  <a:solidFill>
                    <a:srgbClr val="000000"/>
                  </a:solidFill>
                  <a:latin typeface="微軟正黑體" panose="020B0604030504040204" pitchFamily="34" charset="-120"/>
                  <a:ea typeface="微軟正黑體" panose="020B0604030504040204" pitchFamily="34" charset="-120"/>
                </a:rPr>
                <a:t>英語文</a:t>
              </a:r>
              <a:r>
                <a:rPr lang="en-US" altLang="zh-TW" sz="1100">
                  <a:solidFill>
                    <a:srgbClr val="000000"/>
                  </a:solidFill>
                  <a:latin typeface="微軟正黑體" panose="020B0604030504040204" pitchFamily="34" charset="-120"/>
                  <a:ea typeface="微軟正黑體" panose="020B0604030504040204" pitchFamily="34" charset="-120"/>
                </a:rPr>
                <a:t>8   </a:t>
              </a:r>
              <a:r>
                <a:rPr lang="zh-TW" altLang="en-US" sz="1100">
                  <a:solidFill>
                    <a:srgbClr val="000000"/>
                  </a:solidFill>
                  <a:latin typeface="微軟正黑體" panose="020B0604030504040204" pitchFamily="34" charset="-120"/>
                  <a:ea typeface="微軟正黑體" panose="020B0604030504040204" pitchFamily="34" charset="-120"/>
                </a:rPr>
                <a:t>數學</a:t>
              </a:r>
              <a:r>
                <a:rPr lang="en-US" altLang="zh-TW" sz="1100">
                  <a:solidFill>
                    <a:srgbClr val="000000"/>
                  </a:solidFill>
                  <a:latin typeface="微軟正黑體" panose="020B0604030504040204" pitchFamily="34" charset="-120"/>
                  <a:ea typeface="微軟正黑體" panose="020B0604030504040204" pitchFamily="34" charset="-120"/>
                </a:rPr>
                <a:t>8</a:t>
              </a: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歷史</a:t>
              </a:r>
              <a:r>
                <a:rPr lang="en-US" altLang="zh-TW" sz="1100">
                  <a:solidFill>
                    <a:srgbClr val="000000"/>
                  </a:solidFill>
                  <a:latin typeface="微軟正黑體" panose="020B0604030504040204" pitchFamily="34" charset="-120"/>
                  <a:ea typeface="微軟正黑體" panose="020B0604030504040204" pitchFamily="34" charset="-120"/>
                </a:rPr>
                <a:t>4   </a:t>
              </a:r>
              <a:r>
                <a:rPr lang="zh-TW" altLang="en-US" sz="1100">
                  <a:solidFill>
                    <a:srgbClr val="000000"/>
                  </a:solidFill>
                  <a:latin typeface="微軟正黑體" panose="020B0604030504040204" pitchFamily="34" charset="-120"/>
                  <a:ea typeface="微軟正黑體" panose="020B0604030504040204" pitchFamily="34" charset="-120"/>
                </a:rPr>
                <a:t>地理</a:t>
              </a:r>
              <a:r>
                <a:rPr lang="en-US" altLang="zh-TW" sz="1100">
                  <a:solidFill>
                    <a:srgbClr val="000000"/>
                  </a:solidFill>
                  <a:latin typeface="微軟正黑體" panose="020B0604030504040204" pitchFamily="34" charset="-120"/>
                  <a:ea typeface="微軟正黑體" panose="020B0604030504040204" pitchFamily="34" charset="-120"/>
                </a:rPr>
                <a:t>4   </a:t>
              </a:r>
              <a:r>
                <a:rPr lang="zh-TW" altLang="en-US" sz="1100">
                  <a:solidFill>
                    <a:srgbClr val="000000"/>
                  </a:solidFill>
                  <a:latin typeface="微軟正黑體" panose="020B0604030504040204" pitchFamily="34" charset="-120"/>
                  <a:ea typeface="微軟正黑體" panose="020B0604030504040204" pitchFamily="34" charset="-120"/>
                </a:rPr>
                <a:t>公民</a:t>
              </a:r>
              <a:r>
                <a:rPr lang="en-US" altLang="zh-TW" sz="1100">
                  <a:solidFill>
                    <a:srgbClr val="000000"/>
                  </a:solidFill>
                  <a:latin typeface="微軟正黑體" panose="020B0604030504040204" pitchFamily="34" charset="-120"/>
                  <a:ea typeface="微軟正黑體" panose="020B0604030504040204" pitchFamily="34" charset="-120"/>
                </a:rPr>
                <a:t>4</a:t>
              </a: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物理</a:t>
              </a:r>
              <a:r>
                <a:rPr lang="en-US" altLang="zh-TW" sz="1100">
                  <a:solidFill>
                    <a:srgbClr val="000000"/>
                  </a:solidFill>
                  <a:latin typeface="微軟正黑體" panose="020B0604030504040204" pitchFamily="34" charset="-120"/>
                  <a:ea typeface="微軟正黑體" panose="020B0604030504040204" pitchFamily="34" charset="-120"/>
                </a:rPr>
                <a:t>2   </a:t>
              </a:r>
              <a:r>
                <a:rPr lang="zh-TW" altLang="en-US" sz="1100">
                  <a:solidFill>
                    <a:srgbClr val="000000"/>
                  </a:solidFill>
                  <a:latin typeface="微軟正黑體" panose="020B0604030504040204" pitchFamily="34" charset="-120"/>
                  <a:ea typeface="微軟正黑體" panose="020B0604030504040204" pitchFamily="34" charset="-120"/>
                </a:rPr>
                <a:t>化學</a:t>
              </a:r>
              <a:r>
                <a:rPr lang="en-US" altLang="zh-TW" sz="1100">
                  <a:solidFill>
                    <a:srgbClr val="000000"/>
                  </a:solidFill>
                  <a:latin typeface="微軟正黑體" panose="020B0604030504040204" pitchFamily="34" charset="-120"/>
                  <a:ea typeface="微軟正黑體" panose="020B0604030504040204" pitchFamily="34" charset="-120"/>
                </a:rPr>
                <a:t>2</a:t>
              </a: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生物</a:t>
              </a:r>
              <a:r>
                <a:rPr lang="en-US" altLang="zh-TW" sz="1100">
                  <a:solidFill>
                    <a:srgbClr val="000000"/>
                  </a:solidFill>
                  <a:latin typeface="微軟正黑體" panose="020B0604030504040204" pitchFamily="34" charset="-120"/>
                  <a:ea typeface="微軟正黑體" panose="020B0604030504040204" pitchFamily="34" charset="-120"/>
                </a:rPr>
                <a:t>2   </a:t>
              </a:r>
              <a:r>
                <a:rPr lang="zh-TW" altLang="en-US" sz="1100">
                  <a:solidFill>
                    <a:srgbClr val="000000"/>
                  </a:solidFill>
                  <a:latin typeface="微軟正黑體" panose="020B0604030504040204" pitchFamily="34" charset="-120"/>
                  <a:ea typeface="微軟正黑體" panose="020B0604030504040204" pitchFamily="34" charset="-120"/>
                </a:rPr>
                <a:t>地科</a:t>
              </a:r>
              <a:r>
                <a:rPr lang="en-US" altLang="zh-TW" sz="1100">
                  <a:solidFill>
                    <a:srgbClr val="000000"/>
                  </a:solidFill>
                  <a:latin typeface="微軟正黑體" panose="020B0604030504040204" pitchFamily="34" charset="-120"/>
                  <a:ea typeface="微軟正黑體" panose="020B0604030504040204" pitchFamily="34" charset="-120"/>
                </a:rPr>
                <a:t>2</a:t>
              </a: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音樂</a:t>
              </a:r>
              <a:r>
                <a:rPr lang="en-US" altLang="zh-TW" sz="1100">
                  <a:solidFill>
                    <a:srgbClr val="000000"/>
                  </a:solidFill>
                  <a:latin typeface="微軟正黑體" panose="020B0604030504040204" pitchFamily="34" charset="-120"/>
                  <a:ea typeface="微軟正黑體" panose="020B0604030504040204" pitchFamily="34" charset="-120"/>
                </a:rPr>
                <a:t>1   </a:t>
              </a:r>
              <a:r>
                <a:rPr lang="zh-TW" altLang="en-US" sz="1100">
                  <a:solidFill>
                    <a:srgbClr val="000000"/>
                  </a:solidFill>
                  <a:latin typeface="微軟正黑體" panose="020B0604030504040204" pitchFamily="34" charset="-120"/>
                  <a:ea typeface="微軟正黑體" panose="020B0604030504040204" pitchFamily="34" charset="-120"/>
                </a:rPr>
                <a:t>美術</a:t>
              </a:r>
              <a:r>
                <a:rPr lang="en-US" altLang="zh-TW" sz="1100">
                  <a:solidFill>
                    <a:srgbClr val="000000"/>
                  </a:solidFill>
                  <a:latin typeface="微軟正黑體" panose="020B0604030504040204" pitchFamily="34" charset="-120"/>
                  <a:ea typeface="微軟正黑體" panose="020B0604030504040204" pitchFamily="34" charset="-120"/>
                </a:rPr>
                <a:t>2</a:t>
              </a: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資訊</a:t>
              </a:r>
              <a:r>
                <a:rPr lang="en-US" altLang="zh-TW" sz="1100">
                  <a:solidFill>
                    <a:srgbClr val="000000"/>
                  </a:solidFill>
                  <a:latin typeface="微軟正黑體" panose="020B0604030504040204" pitchFamily="34" charset="-120"/>
                  <a:ea typeface="微軟正黑體" panose="020B0604030504040204" pitchFamily="34" charset="-120"/>
                </a:rPr>
                <a:t>2   </a:t>
              </a:r>
              <a:r>
                <a:rPr lang="zh-TW" altLang="en-US" sz="1100">
                  <a:solidFill>
                    <a:srgbClr val="000000"/>
                  </a:solidFill>
                  <a:latin typeface="微軟正黑體" panose="020B0604030504040204" pitchFamily="34" charset="-120"/>
                  <a:ea typeface="微軟正黑體" panose="020B0604030504040204" pitchFamily="34" charset="-120"/>
                </a:rPr>
                <a:t>生涯規劃</a:t>
              </a:r>
              <a:r>
                <a:rPr lang="en-US" altLang="zh-TW" sz="1100">
                  <a:solidFill>
                    <a:srgbClr val="000000"/>
                  </a:solidFill>
                  <a:latin typeface="微軟正黑體" panose="020B0604030504040204" pitchFamily="34" charset="-120"/>
                  <a:ea typeface="微軟正黑體" panose="020B0604030504040204" pitchFamily="34" charset="-120"/>
                </a:rPr>
                <a:t>1</a:t>
              </a:r>
            </a:p>
            <a:p>
              <a:pPr eaLnBrk="1" hangingPunct="1">
                <a:lnSpc>
                  <a:spcPct val="13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體育</a:t>
              </a:r>
              <a:r>
                <a:rPr lang="en-US" altLang="zh-TW" sz="1100">
                  <a:solidFill>
                    <a:srgbClr val="000000"/>
                  </a:solidFill>
                  <a:latin typeface="微軟正黑體" panose="020B0604030504040204" pitchFamily="34" charset="-120"/>
                  <a:ea typeface="微軟正黑體" panose="020B0604030504040204" pitchFamily="34" charset="-120"/>
                </a:rPr>
                <a:t>4   </a:t>
              </a:r>
              <a:r>
                <a:rPr lang="zh-TW" altLang="en-US" sz="1100">
                  <a:solidFill>
                    <a:srgbClr val="000000"/>
                  </a:solidFill>
                  <a:latin typeface="微軟正黑體" panose="020B0604030504040204" pitchFamily="34" charset="-120"/>
                  <a:ea typeface="微軟正黑體" panose="020B0604030504040204" pitchFamily="34" charset="-120"/>
                </a:rPr>
                <a:t>健護</a:t>
              </a:r>
              <a:r>
                <a:rPr lang="en-US" altLang="zh-TW" sz="1100">
                  <a:solidFill>
                    <a:srgbClr val="000000"/>
                  </a:solidFill>
                  <a:latin typeface="微軟正黑體" panose="020B0604030504040204" pitchFamily="34" charset="-120"/>
                  <a:ea typeface="微軟正黑體" panose="020B0604030504040204" pitchFamily="34" charset="-120"/>
                </a:rPr>
                <a:t>2</a:t>
              </a:r>
            </a:p>
          </p:txBody>
        </p:sp>
      </p:grpSp>
      <p:sp>
        <p:nvSpPr>
          <p:cNvPr id="8196" name="文字方塊 27">
            <a:extLst>
              <a:ext uri="{FF2B5EF4-FFF2-40B4-BE49-F238E27FC236}">
                <a16:creationId xmlns="" xmlns:a16="http://schemas.microsoft.com/office/drawing/2014/main" id="{D19E4308-F196-4487-94A4-715C09462ED8}"/>
              </a:ext>
            </a:extLst>
          </p:cNvPr>
          <p:cNvSpPr txBox="1">
            <a:spLocks noChangeArrowheads="1"/>
          </p:cNvSpPr>
          <p:nvPr/>
        </p:nvSpPr>
        <p:spPr bwMode="auto">
          <a:xfrm>
            <a:off x="1704142" y="544514"/>
            <a:ext cx="677108" cy="583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a:solidFill>
                  <a:srgbClr val="000000"/>
                </a:solidFill>
                <a:latin typeface="微軟正黑體" panose="020B0604030504040204" pitchFamily="34" charset="-120"/>
                <a:ea typeface="微軟正黑體" panose="020B0604030504040204" pitchFamily="34" charset="-120"/>
              </a:rPr>
              <a:t>國立竹南高中</a:t>
            </a:r>
            <a:r>
              <a:rPr lang="en-US" altLang="zh-TW">
                <a:solidFill>
                  <a:srgbClr val="000000"/>
                </a:solidFill>
                <a:latin typeface="微軟正黑體" panose="020B0604030504040204" pitchFamily="34" charset="-120"/>
                <a:ea typeface="微軟正黑體" panose="020B0604030504040204" pitchFamily="34" charset="-120"/>
              </a:rPr>
              <a:t>    </a:t>
            </a:r>
            <a:r>
              <a:rPr lang="zh-TW" altLang="en-US">
                <a:solidFill>
                  <a:srgbClr val="000000"/>
                </a:solidFill>
                <a:latin typeface="微軟正黑體" panose="020B0604030504040204" pitchFamily="34" charset="-120"/>
                <a:ea typeface="微軟正黑體" panose="020B0604030504040204" pitchFamily="34" charset="-120"/>
              </a:rPr>
              <a:t>普通科課程地圖</a:t>
            </a:r>
          </a:p>
        </p:txBody>
      </p:sp>
      <p:sp>
        <p:nvSpPr>
          <p:cNvPr id="8197" name="文字方塊 28">
            <a:extLst>
              <a:ext uri="{FF2B5EF4-FFF2-40B4-BE49-F238E27FC236}">
                <a16:creationId xmlns="" xmlns:a16="http://schemas.microsoft.com/office/drawing/2014/main" id="{44933882-0FFC-4571-B9D5-86C7A8FA856A}"/>
              </a:ext>
            </a:extLst>
          </p:cNvPr>
          <p:cNvSpPr txBox="1">
            <a:spLocks noChangeArrowheads="1"/>
          </p:cNvSpPr>
          <p:nvPr/>
        </p:nvSpPr>
        <p:spPr bwMode="auto">
          <a:xfrm>
            <a:off x="1703389" y="2959101"/>
            <a:ext cx="73818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2800"/>
              <a:t>109</a:t>
            </a:r>
            <a:endParaRPr lang="zh-TW" altLang="en-US" sz="2800"/>
          </a:p>
        </p:txBody>
      </p:sp>
      <p:sp>
        <p:nvSpPr>
          <p:cNvPr id="8198" name="文字方塊 80">
            <a:extLst>
              <a:ext uri="{FF2B5EF4-FFF2-40B4-BE49-F238E27FC236}">
                <a16:creationId xmlns="" xmlns:a16="http://schemas.microsoft.com/office/drawing/2014/main" id="{73D032EA-B0A6-4D19-BF70-18AC2A49A8FA}"/>
              </a:ext>
            </a:extLst>
          </p:cNvPr>
          <p:cNvSpPr txBox="1">
            <a:spLocks noChangeArrowheads="1"/>
          </p:cNvSpPr>
          <p:nvPr/>
        </p:nvSpPr>
        <p:spPr bwMode="auto">
          <a:xfrm>
            <a:off x="10315575" y="6591300"/>
            <a:ext cx="323850"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100">
                <a:latin typeface="微軟正黑體" panose="020B0604030504040204" pitchFamily="34" charset="-120"/>
                <a:ea typeface="微軟正黑體" panose="020B0604030504040204" pitchFamily="34" charset="-120"/>
              </a:rPr>
              <a:t>3</a:t>
            </a:r>
            <a:endParaRPr lang="zh-TW" altLang="en-US" sz="1100">
              <a:latin typeface="微軟正黑體" panose="020B0604030504040204" pitchFamily="34" charset="-120"/>
              <a:ea typeface="微軟正黑體" panose="020B0604030504040204" pitchFamily="34" charset="-120"/>
            </a:endParaRPr>
          </a:p>
        </p:txBody>
      </p:sp>
      <p:grpSp>
        <p:nvGrpSpPr>
          <p:cNvPr id="8199" name="群組 14">
            <a:extLst>
              <a:ext uri="{FF2B5EF4-FFF2-40B4-BE49-F238E27FC236}">
                <a16:creationId xmlns="" xmlns:a16="http://schemas.microsoft.com/office/drawing/2014/main" id="{A11D076F-82C9-49AF-96BB-7ADA5BE58817}"/>
              </a:ext>
            </a:extLst>
          </p:cNvPr>
          <p:cNvGrpSpPr>
            <a:grpSpLocks/>
          </p:cNvGrpSpPr>
          <p:nvPr/>
        </p:nvGrpSpPr>
        <p:grpSpPr bwMode="auto">
          <a:xfrm>
            <a:off x="2413000" y="6381751"/>
            <a:ext cx="7975600" cy="430213"/>
            <a:chOff x="889568" y="6381327"/>
            <a:chExt cx="7974630" cy="430888"/>
          </a:xfrm>
        </p:grpSpPr>
        <p:sp>
          <p:nvSpPr>
            <p:cNvPr id="10" name="圓角矩形 9">
              <a:extLst>
                <a:ext uri="{FF2B5EF4-FFF2-40B4-BE49-F238E27FC236}">
                  <a16:creationId xmlns="" xmlns:a16="http://schemas.microsoft.com/office/drawing/2014/main" id="{68624842-799B-46CB-8D09-BB0FC5EA13AF}"/>
                </a:ext>
              </a:extLst>
            </p:cNvPr>
            <p:cNvSpPr/>
            <p:nvPr/>
          </p:nvSpPr>
          <p:spPr bwMode="auto">
            <a:xfrm>
              <a:off x="1259411" y="6381327"/>
              <a:ext cx="7604787" cy="359338"/>
            </a:xfrm>
            <a:prstGeom prst="roundRect">
              <a:avLst/>
            </a:prstGeom>
            <a:solidFill>
              <a:srgbClr val="D2AE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73" name="圓角矩形 72">
              <a:extLst>
                <a:ext uri="{FF2B5EF4-FFF2-40B4-BE49-F238E27FC236}">
                  <a16:creationId xmlns="" xmlns:a16="http://schemas.microsoft.com/office/drawing/2014/main" id="{F408CCE9-E04D-4FA1-9E50-78AECC3EC758}"/>
                </a:ext>
              </a:extLst>
            </p:cNvPr>
            <p:cNvSpPr/>
            <p:nvPr/>
          </p:nvSpPr>
          <p:spPr bwMode="auto">
            <a:xfrm>
              <a:off x="889568" y="6381327"/>
              <a:ext cx="647621" cy="359338"/>
            </a:xfrm>
            <a:prstGeom prst="roundRect">
              <a:avLst>
                <a:gd name="adj" fmla="val 4435"/>
              </a:avLst>
            </a:prstGeom>
            <a:solidFill>
              <a:srgbClr val="D2AE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224" name="文字方塊 12">
              <a:extLst>
                <a:ext uri="{FF2B5EF4-FFF2-40B4-BE49-F238E27FC236}">
                  <a16:creationId xmlns="" xmlns:a16="http://schemas.microsoft.com/office/drawing/2014/main" id="{080B1FAD-40E7-4109-9872-3CD128E62273}"/>
                </a:ext>
              </a:extLst>
            </p:cNvPr>
            <p:cNvSpPr txBox="1">
              <a:spLocks noChangeArrowheads="1"/>
            </p:cNvSpPr>
            <p:nvPr/>
          </p:nvSpPr>
          <p:spPr bwMode="auto">
            <a:xfrm>
              <a:off x="2483768" y="6453336"/>
              <a:ext cx="498215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週會、班會、</a:t>
              </a:r>
              <a:r>
                <a:rPr lang="zh-TW" altLang="en-US" sz="1100">
                  <a:latin typeface="微軟正黑體" panose="020B0604030504040204" pitchFamily="34" charset="-120"/>
                  <a:ea typeface="微軟正黑體" panose="020B0604030504040204" pitchFamily="34" charset="-120"/>
                </a:rPr>
                <a:t>學校特色活動</a:t>
              </a:r>
              <a:r>
                <a:rPr lang="en-US" altLang="zh-TW" sz="1100">
                  <a:latin typeface="微軟正黑體" panose="020B0604030504040204" pitchFamily="34" charset="-120"/>
                  <a:ea typeface="微軟正黑體" panose="020B0604030504040204" pitchFamily="34" charset="-120"/>
                </a:rPr>
                <a:t>:</a:t>
              </a:r>
              <a:r>
                <a:rPr lang="zh-TW" altLang="en-US" sz="1100">
                  <a:latin typeface="微軟正黑體" panose="020B0604030504040204" pitchFamily="34" charset="-120"/>
                  <a:ea typeface="微軟正黑體" panose="020B0604030504040204" pitchFamily="34" charset="-120"/>
                </a:rPr>
                <a:t>薰風音樂會、高三破百祈福、學群講座、書展</a:t>
              </a:r>
              <a:r>
                <a:rPr lang="en-US" altLang="zh-TW" sz="1100">
                  <a:latin typeface="微軟正黑體" panose="020B0604030504040204" pitchFamily="34" charset="-120"/>
                  <a:ea typeface="微軟正黑體" panose="020B0604030504040204" pitchFamily="34" charset="-120"/>
                </a:rPr>
                <a:t>…</a:t>
              </a:r>
              <a:r>
                <a:rPr lang="zh-TW" altLang="en-US" sz="1100">
                  <a:latin typeface="微軟正黑體" panose="020B0604030504040204" pitchFamily="34" charset="-120"/>
                  <a:ea typeface="微軟正黑體" panose="020B0604030504040204" pitchFamily="34" charset="-120"/>
                </a:rPr>
                <a:t>等</a:t>
              </a:r>
            </a:p>
          </p:txBody>
        </p:sp>
        <p:sp>
          <p:nvSpPr>
            <p:cNvPr id="8225" name="文字方塊 11">
              <a:extLst>
                <a:ext uri="{FF2B5EF4-FFF2-40B4-BE49-F238E27FC236}">
                  <a16:creationId xmlns="" xmlns:a16="http://schemas.microsoft.com/office/drawing/2014/main" id="{228B57B6-7D7F-483F-B238-49952A0E27A5}"/>
                </a:ext>
              </a:extLst>
            </p:cNvPr>
            <p:cNvSpPr txBox="1">
              <a:spLocks noChangeArrowheads="1"/>
            </p:cNvSpPr>
            <p:nvPr/>
          </p:nvSpPr>
          <p:spPr bwMode="auto">
            <a:xfrm>
              <a:off x="899592" y="6381328"/>
              <a:ext cx="46679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團體</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活動</a:t>
              </a:r>
              <a:endParaRPr lang="en-US" altLang="zh-TW" sz="1100">
                <a:solidFill>
                  <a:srgbClr val="000000"/>
                </a:solidFill>
                <a:latin typeface="微軟正黑體" panose="020B0604030504040204" pitchFamily="34" charset="-120"/>
                <a:ea typeface="微軟正黑體" panose="020B0604030504040204" pitchFamily="34" charset="-120"/>
              </a:endParaRPr>
            </a:p>
          </p:txBody>
        </p:sp>
      </p:grpSp>
      <p:grpSp>
        <p:nvGrpSpPr>
          <p:cNvPr id="8200" name="群組 12">
            <a:extLst>
              <a:ext uri="{FF2B5EF4-FFF2-40B4-BE49-F238E27FC236}">
                <a16:creationId xmlns="" xmlns:a16="http://schemas.microsoft.com/office/drawing/2014/main" id="{F5129777-6487-4C39-8C13-1916A104A033}"/>
              </a:ext>
            </a:extLst>
          </p:cNvPr>
          <p:cNvGrpSpPr>
            <a:grpSpLocks/>
          </p:cNvGrpSpPr>
          <p:nvPr/>
        </p:nvGrpSpPr>
        <p:grpSpPr bwMode="auto">
          <a:xfrm>
            <a:off x="5024438" y="34926"/>
            <a:ext cx="2622550" cy="6386513"/>
            <a:chOff x="3500430" y="35332"/>
            <a:chExt cx="2622671" cy="6386424"/>
          </a:xfrm>
        </p:grpSpPr>
        <p:sp>
          <p:nvSpPr>
            <p:cNvPr id="145" name="圓角矩形 144">
              <a:extLst>
                <a:ext uri="{FF2B5EF4-FFF2-40B4-BE49-F238E27FC236}">
                  <a16:creationId xmlns="" xmlns:a16="http://schemas.microsoft.com/office/drawing/2014/main" id="{1B6D231F-ACAA-4CA7-B098-A84E7287E903}"/>
                </a:ext>
              </a:extLst>
            </p:cNvPr>
            <p:cNvSpPr/>
            <p:nvPr/>
          </p:nvSpPr>
          <p:spPr bwMode="auto">
            <a:xfrm>
              <a:off x="3921136" y="405215"/>
              <a:ext cx="2181326" cy="1296969"/>
            </a:xfrm>
            <a:prstGeom prst="roundRect">
              <a:avLst>
                <a:gd name="adj" fmla="val 7462"/>
              </a:avLst>
            </a:prstGeom>
            <a:solidFill>
              <a:srgbClr val="EBAC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202" name="文字方塊 17">
              <a:extLst>
                <a:ext uri="{FF2B5EF4-FFF2-40B4-BE49-F238E27FC236}">
                  <a16:creationId xmlns="" xmlns:a16="http://schemas.microsoft.com/office/drawing/2014/main" id="{3F2AE5C1-C512-423B-8666-284F0BF554CA}"/>
                </a:ext>
              </a:extLst>
            </p:cNvPr>
            <p:cNvSpPr txBox="1">
              <a:spLocks noChangeArrowheads="1"/>
            </p:cNvSpPr>
            <p:nvPr/>
          </p:nvSpPr>
          <p:spPr bwMode="auto">
            <a:xfrm>
              <a:off x="4353046" y="405603"/>
              <a:ext cx="1770055" cy="1277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國語文</a:t>
              </a:r>
              <a:r>
                <a:rPr lang="en-US" altLang="zh-TW" sz="1100">
                  <a:solidFill>
                    <a:srgbClr val="000000"/>
                  </a:solidFill>
                  <a:latin typeface="微軟正黑體" panose="020B0604030504040204" pitchFamily="34" charset="-120"/>
                  <a:ea typeface="微軟正黑體" panose="020B0604030504040204" pitchFamily="34" charset="-120"/>
                </a:rPr>
                <a:t>8   </a:t>
              </a:r>
              <a:r>
                <a:rPr lang="zh-TW" altLang="en-US" sz="1100">
                  <a:solidFill>
                    <a:srgbClr val="000000"/>
                  </a:solidFill>
                  <a:latin typeface="微軟正黑體" panose="020B0604030504040204" pitchFamily="34" charset="-120"/>
                  <a:ea typeface="微軟正黑體" panose="020B0604030504040204" pitchFamily="34" charset="-120"/>
                </a:rPr>
                <a:t>英語文</a:t>
              </a:r>
              <a:r>
                <a:rPr lang="en-US" altLang="zh-TW" sz="1100">
                  <a:solidFill>
                    <a:srgbClr val="000000"/>
                  </a:solidFill>
                  <a:latin typeface="微軟正黑體" panose="020B0604030504040204" pitchFamily="34" charset="-120"/>
                  <a:ea typeface="微軟正黑體" panose="020B0604030504040204" pitchFamily="34" charset="-120"/>
                </a:rPr>
                <a:t>8   </a:t>
              </a:r>
              <a:r>
                <a:rPr lang="zh-TW" altLang="en-US" sz="1100">
                  <a:solidFill>
                    <a:srgbClr val="000000"/>
                  </a:solidFill>
                  <a:latin typeface="微軟正黑體" panose="020B0604030504040204" pitchFamily="34" charset="-120"/>
                  <a:ea typeface="微軟正黑體" panose="020B0604030504040204" pitchFamily="34" charset="-120"/>
                </a:rPr>
                <a:t>數學</a:t>
              </a:r>
              <a:r>
                <a:rPr lang="en-US" altLang="zh-TW" sz="1100">
                  <a:solidFill>
                    <a:srgbClr val="000000"/>
                  </a:solidFill>
                  <a:latin typeface="微軟正黑體" panose="020B0604030504040204" pitchFamily="34" charset="-120"/>
                  <a:ea typeface="微軟正黑體" panose="020B0604030504040204" pitchFamily="34" charset="-120"/>
                </a:rPr>
                <a:t>8</a:t>
              </a: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歷史</a:t>
              </a:r>
              <a:r>
                <a:rPr lang="en-US" altLang="zh-TW" sz="1100">
                  <a:solidFill>
                    <a:srgbClr val="000000"/>
                  </a:solidFill>
                  <a:latin typeface="微軟正黑體" panose="020B0604030504040204" pitchFamily="34" charset="-120"/>
                  <a:ea typeface="微軟正黑體" panose="020B0604030504040204" pitchFamily="34" charset="-120"/>
                </a:rPr>
                <a:t>2   </a:t>
              </a:r>
              <a:r>
                <a:rPr lang="zh-TW" altLang="en-US" sz="1100">
                  <a:solidFill>
                    <a:srgbClr val="000000"/>
                  </a:solidFill>
                  <a:latin typeface="微軟正黑體" panose="020B0604030504040204" pitchFamily="34" charset="-120"/>
                  <a:ea typeface="微軟正黑體" panose="020B0604030504040204" pitchFamily="34" charset="-120"/>
                </a:rPr>
                <a:t>地理</a:t>
              </a:r>
              <a:r>
                <a:rPr lang="en-US" altLang="zh-TW" sz="1100">
                  <a:solidFill>
                    <a:srgbClr val="000000"/>
                  </a:solidFill>
                  <a:latin typeface="微軟正黑體" panose="020B0604030504040204" pitchFamily="34" charset="-120"/>
                  <a:ea typeface="微軟正黑體" panose="020B0604030504040204" pitchFamily="34" charset="-120"/>
                </a:rPr>
                <a:t>2   </a:t>
              </a:r>
              <a:r>
                <a:rPr lang="zh-TW" altLang="en-US" sz="1100">
                  <a:solidFill>
                    <a:srgbClr val="000000"/>
                  </a:solidFill>
                  <a:latin typeface="微軟正黑體" panose="020B0604030504040204" pitchFamily="34" charset="-120"/>
                  <a:ea typeface="微軟正黑體" panose="020B0604030504040204" pitchFamily="34" charset="-120"/>
                </a:rPr>
                <a:t>公民</a:t>
              </a:r>
              <a:r>
                <a:rPr lang="en-US" altLang="zh-TW" sz="11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自然探究與實作4</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音樂</a:t>
              </a:r>
              <a:r>
                <a:rPr lang="en-US" altLang="zh-TW" sz="1100">
                  <a:solidFill>
                    <a:srgbClr val="000000"/>
                  </a:solidFill>
                  <a:latin typeface="微軟正黑體" panose="020B0604030504040204" pitchFamily="34" charset="-120"/>
                  <a:ea typeface="微軟正黑體" panose="020B0604030504040204" pitchFamily="34" charset="-120"/>
                </a:rPr>
                <a:t>1   </a:t>
              </a:r>
              <a:r>
                <a:rPr lang="zh-TW" altLang="en-US" sz="1100">
                  <a:solidFill>
                    <a:srgbClr val="000000"/>
                  </a:solidFill>
                  <a:latin typeface="微軟正黑體" panose="020B0604030504040204" pitchFamily="34" charset="-120"/>
                  <a:ea typeface="微軟正黑體" panose="020B0604030504040204" pitchFamily="34" charset="-120"/>
                </a:rPr>
                <a:t>美術</a:t>
              </a:r>
              <a:r>
                <a:rPr lang="en-US" altLang="zh-TW" sz="1100">
                  <a:solidFill>
                    <a:srgbClr val="000000"/>
                  </a:solidFill>
                  <a:latin typeface="微軟正黑體" panose="020B0604030504040204" pitchFamily="34" charset="-120"/>
                  <a:ea typeface="微軟正黑體" panose="020B0604030504040204" pitchFamily="34" charset="-120"/>
                </a:rPr>
                <a:t>1   </a:t>
              </a:r>
              <a:r>
                <a:rPr lang="zh-TW" altLang="en-US" sz="1100">
                  <a:solidFill>
                    <a:srgbClr val="000000"/>
                  </a:solidFill>
                  <a:latin typeface="微軟正黑體" panose="020B0604030504040204" pitchFamily="34" charset="-120"/>
                  <a:ea typeface="微軟正黑體" panose="020B0604030504040204" pitchFamily="34" charset="-120"/>
                </a:rPr>
                <a:t>藝術生活</a:t>
              </a:r>
              <a:r>
                <a:rPr lang="en-US" altLang="zh-TW" sz="11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體育</a:t>
              </a:r>
              <a:r>
                <a:rPr lang="en-US" altLang="zh-TW" sz="1100">
                  <a:solidFill>
                    <a:srgbClr val="000000"/>
                  </a:solidFill>
                  <a:latin typeface="微軟正黑體" panose="020B0604030504040204" pitchFamily="34" charset="-120"/>
                  <a:ea typeface="微軟正黑體" panose="020B0604030504040204" pitchFamily="34" charset="-120"/>
                </a:rPr>
                <a:t>4  </a:t>
              </a:r>
              <a:r>
                <a:rPr lang="zh-TW" altLang="en-US" sz="1100">
                  <a:solidFill>
                    <a:srgbClr val="000000"/>
                  </a:solidFill>
                  <a:latin typeface="微軟正黑體" panose="020B0604030504040204" pitchFamily="34" charset="-120"/>
                  <a:ea typeface="微軟正黑體" panose="020B0604030504040204" pitchFamily="34" charset="-120"/>
                </a:rPr>
                <a:t>全民國防教育</a:t>
              </a:r>
              <a:r>
                <a:rPr lang="en-US" altLang="zh-TW" sz="110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家政</a:t>
              </a:r>
              <a:r>
                <a:rPr lang="en-US" altLang="zh-TW" sz="1100">
                  <a:solidFill>
                    <a:srgbClr val="000000"/>
                  </a:solidFill>
                  <a:latin typeface="微軟正黑體" panose="020B0604030504040204" pitchFamily="34" charset="-120"/>
                  <a:ea typeface="微軟正黑體" panose="020B0604030504040204" pitchFamily="34" charset="-120"/>
                </a:rPr>
                <a:t>2(A,B)        </a:t>
              </a: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生科</a:t>
              </a:r>
              <a:r>
                <a:rPr lang="en-US" altLang="zh-TW" sz="1100">
                  <a:solidFill>
                    <a:srgbClr val="000000"/>
                  </a:solidFill>
                  <a:latin typeface="微軟正黑體" panose="020B0604030504040204" pitchFamily="34" charset="-120"/>
                  <a:ea typeface="微軟正黑體" panose="020B0604030504040204" pitchFamily="34" charset="-120"/>
                </a:rPr>
                <a:t>2(A,B)</a:t>
              </a:r>
            </a:p>
          </p:txBody>
        </p:sp>
        <p:sp>
          <p:nvSpPr>
            <p:cNvPr id="132" name="圓角矩形 131">
              <a:extLst>
                <a:ext uri="{FF2B5EF4-FFF2-40B4-BE49-F238E27FC236}">
                  <a16:creationId xmlns="" xmlns:a16="http://schemas.microsoft.com/office/drawing/2014/main" id="{30590FDB-0DEB-4286-8A00-64A4EC07866D}"/>
                </a:ext>
              </a:extLst>
            </p:cNvPr>
            <p:cNvSpPr/>
            <p:nvPr/>
          </p:nvSpPr>
          <p:spPr bwMode="auto">
            <a:xfrm>
              <a:off x="3938600" y="1746633"/>
              <a:ext cx="2179738" cy="334958"/>
            </a:xfrm>
            <a:prstGeom prst="roundRect">
              <a:avLst/>
            </a:prstGeom>
            <a:solidFill>
              <a:srgbClr val="FFC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77" name="圓角矩形 76">
              <a:extLst>
                <a:ext uri="{FF2B5EF4-FFF2-40B4-BE49-F238E27FC236}">
                  <a16:creationId xmlns="" xmlns:a16="http://schemas.microsoft.com/office/drawing/2014/main" id="{E9FF6CB6-5EB7-45B5-96A2-8E6C1085FD73}"/>
                </a:ext>
              </a:extLst>
            </p:cNvPr>
            <p:cNvSpPr/>
            <p:nvPr/>
          </p:nvSpPr>
          <p:spPr bwMode="auto">
            <a:xfrm>
              <a:off x="3563933" y="5804227"/>
              <a:ext cx="647730" cy="506406"/>
            </a:xfrm>
            <a:prstGeom prst="roundRect">
              <a:avLst>
                <a:gd name="adj" fmla="val 4435"/>
              </a:avLst>
            </a:prstGeom>
            <a:solidFill>
              <a:srgbClr val="7ED4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134" name="圓角矩形 133">
              <a:extLst>
                <a:ext uri="{FF2B5EF4-FFF2-40B4-BE49-F238E27FC236}">
                  <a16:creationId xmlns="" xmlns:a16="http://schemas.microsoft.com/office/drawing/2014/main" id="{861A1B72-BCA5-4C7C-A86E-2872846122C2}"/>
                </a:ext>
              </a:extLst>
            </p:cNvPr>
            <p:cNvSpPr/>
            <p:nvPr/>
          </p:nvSpPr>
          <p:spPr bwMode="auto">
            <a:xfrm>
              <a:off x="3941775" y="5805815"/>
              <a:ext cx="2181326" cy="549267"/>
            </a:xfrm>
            <a:prstGeom prst="roundRect">
              <a:avLst/>
            </a:prstGeom>
            <a:solidFill>
              <a:srgbClr val="7ED4E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206" name="文字方塊 40">
              <a:extLst>
                <a:ext uri="{FF2B5EF4-FFF2-40B4-BE49-F238E27FC236}">
                  <a16:creationId xmlns="" xmlns:a16="http://schemas.microsoft.com/office/drawing/2014/main" id="{B29F9F89-2727-401A-9F9A-45D00A79A74A}"/>
                </a:ext>
              </a:extLst>
            </p:cNvPr>
            <p:cNvSpPr txBox="1">
              <a:spLocks noChangeArrowheads="1"/>
            </p:cNvSpPr>
            <p:nvPr/>
          </p:nvSpPr>
          <p:spPr bwMode="auto">
            <a:xfrm>
              <a:off x="3576712" y="5806203"/>
              <a:ext cx="466794"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彈性</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時間</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endParaRPr lang="zh-TW" altLang="en-US" sz="1200">
                <a:solidFill>
                  <a:srgbClr val="FF0000"/>
                </a:solidFill>
                <a:latin typeface="微軟正黑體" panose="020B0604030504040204" pitchFamily="34" charset="-120"/>
                <a:ea typeface="微軟正黑體" panose="020B0604030504040204" pitchFamily="34" charset="-120"/>
              </a:endParaRPr>
            </a:p>
          </p:txBody>
        </p:sp>
        <p:sp>
          <p:nvSpPr>
            <p:cNvPr id="78" name="圓角矩形 77">
              <a:extLst>
                <a:ext uri="{FF2B5EF4-FFF2-40B4-BE49-F238E27FC236}">
                  <a16:creationId xmlns="" xmlns:a16="http://schemas.microsoft.com/office/drawing/2014/main" id="{125C830B-DD78-4958-899B-E5F5A08E9224}"/>
                </a:ext>
              </a:extLst>
            </p:cNvPr>
            <p:cNvSpPr/>
            <p:nvPr/>
          </p:nvSpPr>
          <p:spPr bwMode="auto">
            <a:xfrm>
              <a:off x="3563933" y="405215"/>
              <a:ext cx="647730" cy="936612"/>
            </a:xfrm>
            <a:prstGeom prst="roundRect">
              <a:avLst>
                <a:gd name="adj" fmla="val 4435"/>
              </a:avLst>
            </a:prstGeom>
            <a:solidFill>
              <a:srgbClr val="EBAC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0" name="圓角矩形 79">
              <a:extLst>
                <a:ext uri="{FF2B5EF4-FFF2-40B4-BE49-F238E27FC236}">
                  <a16:creationId xmlns="" xmlns:a16="http://schemas.microsoft.com/office/drawing/2014/main" id="{C7CC0F50-006A-40BD-8D25-8BC74BFCC804}"/>
                </a:ext>
              </a:extLst>
            </p:cNvPr>
            <p:cNvSpPr/>
            <p:nvPr/>
          </p:nvSpPr>
          <p:spPr bwMode="auto">
            <a:xfrm>
              <a:off x="3563933" y="1746633"/>
              <a:ext cx="647730" cy="323845"/>
            </a:xfrm>
            <a:prstGeom prst="roundRect">
              <a:avLst>
                <a:gd name="adj" fmla="val 4435"/>
              </a:avLst>
            </a:prstGeom>
            <a:solidFill>
              <a:srgbClr val="FFC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76" name="圓角矩形 75">
              <a:extLst>
                <a:ext uri="{FF2B5EF4-FFF2-40B4-BE49-F238E27FC236}">
                  <a16:creationId xmlns="" xmlns:a16="http://schemas.microsoft.com/office/drawing/2014/main" id="{8134FBA0-D2FB-410D-8716-D12366663827}"/>
                </a:ext>
              </a:extLst>
            </p:cNvPr>
            <p:cNvSpPr/>
            <p:nvPr/>
          </p:nvSpPr>
          <p:spPr bwMode="auto">
            <a:xfrm>
              <a:off x="3563933" y="4129438"/>
              <a:ext cx="647730" cy="708015"/>
            </a:xfrm>
            <a:prstGeom prst="roundRect">
              <a:avLst>
                <a:gd name="adj" fmla="val 4435"/>
              </a:avLst>
            </a:prstGeom>
            <a:solidFill>
              <a:srgbClr val="A3E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210" name="文字方塊 31">
              <a:extLst>
                <a:ext uri="{FF2B5EF4-FFF2-40B4-BE49-F238E27FC236}">
                  <a16:creationId xmlns="" xmlns:a16="http://schemas.microsoft.com/office/drawing/2014/main" id="{D7AFA5FF-EDE4-43E5-BD4B-EC73C97288AA}"/>
                </a:ext>
              </a:extLst>
            </p:cNvPr>
            <p:cNvSpPr txBox="1">
              <a:spLocks noChangeArrowheads="1"/>
            </p:cNvSpPr>
            <p:nvPr/>
          </p:nvSpPr>
          <p:spPr bwMode="auto">
            <a:xfrm>
              <a:off x="4355976" y="35332"/>
              <a:ext cx="16273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solidFill>
                    <a:srgbClr val="7F7F7F"/>
                  </a:solidFill>
                  <a:latin typeface="微軟正黑體" panose="020B0604030504040204" pitchFamily="34" charset="-120"/>
                  <a:ea typeface="微軟正黑體" panose="020B0604030504040204" pitchFamily="34" charset="-120"/>
                </a:rPr>
                <a:t>高二</a:t>
              </a:r>
              <a:r>
                <a:rPr lang="en-US" altLang="zh-TW" sz="1800">
                  <a:solidFill>
                    <a:srgbClr val="7F7F7F"/>
                  </a:solidFill>
                  <a:latin typeface="微軟正黑體" panose="020B0604030504040204" pitchFamily="34" charset="-120"/>
                  <a:ea typeface="微軟正黑體" panose="020B0604030504040204" pitchFamily="34" charset="-120"/>
                </a:rPr>
                <a:t> </a:t>
              </a:r>
              <a:r>
                <a:rPr lang="zh-TW" altLang="en-US" sz="1800">
                  <a:solidFill>
                    <a:srgbClr val="7F7F7F"/>
                  </a:solidFill>
                  <a:latin typeface="微軟正黑體" panose="020B0604030504040204" pitchFamily="34" charset="-120"/>
                  <a:ea typeface="微軟正黑體" panose="020B0604030504040204" pitchFamily="34" charset="-120"/>
                </a:rPr>
                <a:t>試探分流</a:t>
              </a:r>
            </a:p>
          </p:txBody>
        </p:sp>
        <p:sp>
          <p:nvSpPr>
            <p:cNvPr id="133" name="圓角矩形 132">
              <a:extLst>
                <a:ext uri="{FF2B5EF4-FFF2-40B4-BE49-F238E27FC236}">
                  <a16:creationId xmlns="" xmlns:a16="http://schemas.microsoft.com/office/drawing/2014/main" id="{C94FC71C-74B3-4D06-9968-CA0B62ED0E23}"/>
                </a:ext>
              </a:extLst>
            </p:cNvPr>
            <p:cNvSpPr/>
            <p:nvPr/>
          </p:nvSpPr>
          <p:spPr bwMode="auto">
            <a:xfrm>
              <a:off x="3921136" y="4129438"/>
              <a:ext cx="2181326" cy="1631927"/>
            </a:xfrm>
            <a:prstGeom prst="roundRect">
              <a:avLst>
                <a:gd name="adj" fmla="val 6072"/>
              </a:avLst>
            </a:prstGeom>
            <a:solidFill>
              <a:srgbClr val="A4EB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212" name="文字方塊 46">
              <a:extLst>
                <a:ext uri="{FF2B5EF4-FFF2-40B4-BE49-F238E27FC236}">
                  <a16:creationId xmlns="" xmlns:a16="http://schemas.microsoft.com/office/drawing/2014/main" id="{8F641C6A-33AA-4620-8530-F5E561B099D1}"/>
                </a:ext>
              </a:extLst>
            </p:cNvPr>
            <p:cNvSpPr txBox="1">
              <a:spLocks noChangeArrowheads="1"/>
            </p:cNvSpPr>
            <p:nvPr/>
          </p:nvSpPr>
          <p:spPr bwMode="auto">
            <a:xfrm>
              <a:off x="3576712" y="4180456"/>
              <a:ext cx="466794"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多元</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選修</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en-US" altLang="zh-TW" sz="1200">
                  <a:solidFill>
                    <a:srgbClr val="000000"/>
                  </a:solidFill>
                  <a:latin typeface="微軟正黑體" panose="020B0604030504040204" pitchFamily="34" charset="-120"/>
                  <a:ea typeface="微軟正黑體" panose="020B0604030504040204" pitchFamily="34" charset="-120"/>
                </a:rPr>
                <a:t>2</a:t>
              </a:r>
              <a:endParaRPr lang="zh-TW" altLang="en-US" sz="1200">
                <a:latin typeface="微軟正黑體" panose="020B0604030504040204" pitchFamily="34" charset="-120"/>
                <a:ea typeface="微軟正黑體" panose="020B0604030504040204" pitchFamily="34" charset="-120"/>
              </a:endParaRPr>
            </a:p>
          </p:txBody>
        </p:sp>
        <p:sp>
          <p:nvSpPr>
            <p:cNvPr id="8213" name="文字方塊 61">
              <a:extLst>
                <a:ext uri="{FF2B5EF4-FFF2-40B4-BE49-F238E27FC236}">
                  <a16:creationId xmlns="" xmlns:a16="http://schemas.microsoft.com/office/drawing/2014/main" id="{DAA5CE75-89FF-49E3-A8A6-1BB228414137}"/>
                </a:ext>
              </a:extLst>
            </p:cNvPr>
            <p:cNvSpPr txBox="1">
              <a:spLocks noChangeArrowheads="1"/>
            </p:cNvSpPr>
            <p:nvPr/>
          </p:nvSpPr>
          <p:spPr bwMode="auto">
            <a:xfrm>
              <a:off x="3576712" y="477611"/>
              <a:ext cx="466794"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部定</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必修</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800">
                  <a:solidFill>
                    <a:srgbClr val="000000"/>
                  </a:solidFill>
                  <a:latin typeface="微軟正黑體" panose="020B0604030504040204" pitchFamily="34" charset="-120"/>
                  <a:ea typeface="微軟正黑體" panose="020B0604030504040204" pitchFamily="34" charset="-120"/>
                </a:rPr>
                <a:t>48(A)</a:t>
              </a:r>
              <a:endParaRPr lang="en-US" altLang="zh-TW" sz="8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800">
                  <a:solidFill>
                    <a:srgbClr val="000000"/>
                  </a:solidFill>
                  <a:latin typeface="微軟正黑體" panose="020B0604030504040204" pitchFamily="34" charset="-120"/>
                  <a:ea typeface="微軟正黑體" panose="020B0604030504040204" pitchFamily="34" charset="-120"/>
                </a:rPr>
                <a:t>48(B)</a:t>
              </a:r>
              <a:endParaRPr lang="en-US" altLang="zh-TW" sz="80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800">
                  <a:solidFill>
                    <a:srgbClr val="000000"/>
                  </a:solidFill>
                  <a:latin typeface="微軟正黑體" panose="020B0604030504040204" pitchFamily="34" charset="-120"/>
                  <a:ea typeface="微軟正黑體" panose="020B0604030504040204" pitchFamily="34" charset="-120"/>
                </a:rPr>
                <a:t>44(C)</a:t>
              </a:r>
              <a:endParaRPr lang="zh-TW" altLang="en-US" sz="800">
                <a:latin typeface="微軟正黑體" panose="020B0604030504040204" pitchFamily="34" charset="-120"/>
                <a:ea typeface="微軟正黑體" panose="020B0604030504040204" pitchFamily="34" charset="-120"/>
              </a:endParaRPr>
            </a:p>
          </p:txBody>
        </p:sp>
        <p:sp>
          <p:nvSpPr>
            <p:cNvPr id="8214" name="文字方塊 18">
              <a:extLst>
                <a:ext uri="{FF2B5EF4-FFF2-40B4-BE49-F238E27FC236}">
                  <a16:creationId xmlns="" xmlns:a16="http://schemas.microsoft.com/office/drawing/2014/main" id="{27FE48F0-2D2B-4890-9CAF-FD102EFE6670}"/>
                </a:ext>
              </a:extLst>
            </p:cNvPr>
            <p:cNvSpPr txBox="1">
              <a:spLocks noChangeArrowheads="1"/>
            </p:cNvSpPr>
            <p:nvPr/>
          </p:nvSpPr>
          <p:spPr bwMode="auto">
            <a:xfrm>
              <a:off x="4353046" y="1791684"/>
              <a:ext cx="11128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從文學看台灣2</a:t>
              </a:r>
              <a:endParaRPr lang="en-US" altLang="zh-TW" sz="1100">
                <a:solidFill>
                  <a:srgbClr val="000000"/>
                </a:solidFill>
                <a:latin typeface="微軟正黑體" panose="020B0604030504040204" pitchFamily="34" charset="-120"/>
                <a:ea typeface="微軟正黑體" panose="020B0604030504040204" pitchFamily="34" charset="-120"/>
              </a:endParaRPr>
            </a:p>
          </p:txBody>
        </p:sp>
        <p:sp>
          <p:nvSpPr>
            <p:cNvPr id="8215" name="文字方塊 20">
              <a:extLst>
                <a:ext uri="{FF2B5EF4-FFF2-40B4-BE49-F238E27FC236}">
                  <a16:creationId xmlns="" xmlns:a16="http://schemas.microsoft.com/office/drawing/2014/main" id="{D6357969-D480-4192-A622-13B59D738D7A}"/>
                </a:ext>
              </a:extLst>
            </p:cNvPr>
            <p:cNvSpPr txBox="1">
              <a:spLocks noChangeArrowheads="1"/>
            </p:cNvSpPr>
            <p:nvPr/>
          </p:nvSpPr>
          <p:spPr bwMode="auto">
            <a:xfrm>
              <a:off x="4353046" y="4129475"/>
              <a:ext cx="1595309"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痴吃的百年物語</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蒙太奇地理</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生活中的數學</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話化，其實很有趣</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唱遊百老匯</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手作烏克麗麗</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科普文章導讀</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en-US" altLang="zh-TW" sz="1100">
                  <a:solidFill>
                    <a:srgbClr val="000000"/>
                  </a:solidFill>
                  <a:latin typeface="微軟正黑體" panose="020B0604030504040204" pitchFamily="34" charset="-120"/>
                  <a:ea typeface="微軟正黑體" panose="020B0604030504040204" pitchFamily="34" charset="-120"/>
                </a:rPr>
                <a:t>APCS</a:t>
              </a: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手機物理</a:t>
              </a:r>
              <a:r>
                <a:rPr lang="en-US" altLang="zh-TW" sz="1100">
                  <a:solidFill>
                    <a:srgbClr val="000000"/>
                  </a:solidFill>
                  <a:latin typeface="微軟正黑體" panose="020B0604030504040204" pitchFamily="34" charset="-120"/>
                  <a:ea typeface="微軟正黑體" panose="020B0604030504040204" pitchFamily="34" charset="-120"/>
                </a:rPr>
                <a:t>APP</a:t>
              </a:r>
              <a:r>
                <a:rPr lang="zh-TW" altLang="en-US" sz="1100">
                  <a:solidFill>
                    <a:srgbClr val="000000"/>
                  </a:solidFill>
                  <a:latin typeface="微軟正黑體" panose="020B0604030504040204" pitchFamily="34" charset="-120"/>
                  <a:ea typeface="微軟正黑體" panose="020B0604030504040204" pitchFamily="34" charset="-120"/>
                </a:rPr>
                <a:t>測量實務</a:t>
              </a:r>
              <a:endParaRPr lang="en-US" altLang="zh-TW" sz="1100">
                <a:solidFill>
                  <a:srgbClr val="000000"/>
                </a:solidFill>
                <a:latin typeface="微軟正黑體" panose="020B0604030504040204" pitchFamily="34" charset="-120"/>
                <a:ea typeface="微軟正黑體" panose="020B0604030504040204" pitchFamily="34" charset="-120"/>
              </a:endParaRPr>
            </a:p>
          </p:txBody>
        </p:sp>
        <p:sp>
          <p:nvSpPr>
            <p:cNvPr id="8216" name="文字方塊 21">
              <a:extLst>
                <a:ext uri="{FF2B5EF4-FFF2-40B4-BE49-F238E27FC236}">
                  <a16:creationId xmlns="" xmlns:a16="http://schemas.microsoft.com/office/drawing/2014/main" id="{E15F8E1C-3676-46F9-800A-47D265604CB0}"/>
                </a:ext>
              </a:extLst>
            </p:cNvPr>
            <p:cNvSpPr txBox="1">
              <a:spLocks noChangeArrowheads="1"/>
            </p:cNvSpPr>
            <p:nvPr/>
          </p:nvSpPr>
          <p:spPr bwMode="auto">
            <a:xfrm>
              <a:off x="4353046" y="5806203"/>
              <a:ext cx="1595309"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充實/增廣課程</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自主學習、選手培訓、</a:t>
              </a:r>
              <a:endParaRPr lang="en-US" altLang="zh-TW" sz="1100">
                <a:solidFill>
                  <a:srgbClr val="000000"/>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補強性課程</a:t>
              </a:r>
              <a:endParaRPr lang="en-US" altLang="zh-TW" sz="1100">
                <a:solidFill>
                  <a:srgbClr val="000000"/>
                </a:solidFill>
                <a:latin typeface="微軟正黑體" panose="020B0604030504040204" pitchFamily="34" charset="-120"/>
                <a:ea typeface="微軟正黑體" panose="020B0604030504040204" pitchFamily="34" charset="-120"/>
              </a:endParaRPr>
            </a:p>
          </p:txBody>
        </p:sp>
        <p:sp>
          <p:nvSpPr>
            <p:cNvPr id="8217" name="文字方塊 57">
              <a:extLst>
                <a:ext uri="{FF2B5EF4-FFF2-40B4-BE49-F238E27FC236}">
                  <a16:creationId xmlns="" xmlns:a16="http://schemas.microsoft.com/office/drawing/2014/main" id="{543232C6-2F4A-4F23-A3A4-028132058A92}"/>
                </a:ext>
              </a:extLst>
            </p:cNvPr>
            <p:cNvSpPr txBox="1">
              <a:spLocks noChangeArrowheads="1"/>
            </p:cNvSpPr>
            <p:nvPr/>
          </p:nvSpPr>
          <p:spPr bwMode="auto">
            <a:xfrm>
              <a:off x="3576712" y="1711202"/>
              <a:ext cx="466794" cy="421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lnSpc>
                  <a:spcPct val="7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校訂</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lnSpc>
                  <a:spcPct val="70000"/>
                </a:lnSpc>
                <a:spcBef>
                  <a:spcPct val="0"/>
                </a:spcBef>
                <a:buFontTx/>
                <a:buNone/>
              </a:pPr>
              <a:r>
                <a:rPr lang="zh-TW" altLang="en-US" sz="1100">
                  <a:solidFill>
                    <a:srgbClr val="000000"/>
                  </a:solidFill>
                  <a:latin typeface="微軟正黑體" panose="020B0604030504040204" pitchFamily="34" charset="-120"/>
                  <a:ea typeface="微軟正黑體" panose="020B0604030504040204" pitchFamily="34" charset="-120"/>
                </a:rPr>
                <a:t>必修</a:t>
              </a:r>
              <a:endParaRPr lang="en-US" altLang="zh-TW" sz="1100">
                <a:solidFill>
                  <a:srgbClr val="000000"/>
                </a:solidFill>
                <a:latin typeface="微軟正黑體" panose="020B0604030504040204" pitchFamily="34" charset="-120"/>
                <a:ea typeface="微軟正黑體" panose="020B0604030504040204" pitchFamily="34" charset="-120"/>
              </a:endParaRPr>
            </a:p>
            <a:p>
              <a:pPr algn="ctr" eaLnBrk="1" hangingPunct="1">
                <a:lnSpc>
                  <a:spcPct val="70000"/>
                </a:lnSpc>
                <a:spcBef>
                  <a:spcPct val="0"/>
                </a:spcBef>
                <a:buFontTx/>
                <a:buNone/>
              </a:pPr>
              <a:r>
                <a:rPr lang="en-US" altLang="zh-TW" sz="800">
                  <a:solidFill>
                    <a:srgbClr val="000000"/>
                  </a:solidFill>
                  <a:latin typeface="微軟正黑體" panose="020B0604030504040204" pitchFamily="34" charset="-120"/>
                  <a:ea typeface="微軟正黑體" panose="020B0604030504040204" pitchFamily="34" charset="-120"/>
                </a:rPr>
                <a:t>2</a:t>
              </a:r>
              <a:endParaRPr lang="zh-TW" altLang="en-US" sz="800">
                <a:latin typeface="微軟正黑體" panose="020B0604030504040204" pitchFamily="34" charset="-120"/>
                <a:ea typeface="微軟正黑體" panose="020B0604030504040204" pitchFamily="34" charset="-120"/>
              </a:endParaRPr>
            </a:p>
          </p:txBody>
        </p:sp>
        <p:sp>
          <p:nvSpPr>
            <p:cNvPr id="140" name="圓角矩形 139">
              <a:extLst>
                <a:ext uri="{FF2B5EF4-FFF2-40B4-BE49-F238E27FC236}">
                  <a16:creationId xmlns="" xmlns:a16="http://schemas.microsoft.com/office/drawing/2014/main" id="{46746452-E673-43A0-B6C6-457056B903F3}"/>
                </a:ext>
              </a:extLst>
            </p:cNvPr>
            <p:cNvSpPr/>
            <p:nvPr/>
          </p:nvSpPr>
          <p:spPr bwMode="auto">
            <a:xfrm>
              <a:off x="3921136" y="2127628"/>
              <a:ext cx="2181326" cy="1957361"/>
            </a:xfrm>
            <a:prstGeom prst="roundRect">
              <a:avLst>
                <a:gd name="adj" fmla="val 4758"/>
              </a:avLst>
            </a:prstGeom>
            <a:solidFill>
              <a:srgbClr val="E8EB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TW" dirty="0">
                  <a:latin typeface="微軟正黑體"/>
                  <a:ea typeface="微軟正黑體"/>
                  <a:cs typeface="微軟正黑體"/>
                </a:rPr>
                <a:t>   </a:t>
              </a:r>
              <a:endParaRPr lang="zh-TW" altLang="en-US" dirty="0">
                <a:latin typeface="微軟正黑體"/>
                <a:ea typeface="微軟正黑體"/>
                <a:cs typeface="微軟正黑體"/>
              </a:endParaRPr>
            </a:p>
          </p:txBody>
        </p:sp>
        <p:sp>
          <p:nvSpPr>
            <p:cNvPr id="75" name="圓角矩形 74">
              <a:extLst>
                <a:ext uri="{FF2B5EF4-FFF2-40B4-BE49-F238E27FC236}">
                  <a16:creationId xmlns="" xmlns:a16="http://schemas.microsoft.com/office/drawing/2014/main" id="{BAC3055C-A80F-4B6B-99DB-E923D5DF653B}"/>
                </a:ext>
              </a:extLst>
            </p:cNvPr>
            <p:cNvSpPr/>
            <p:nvPr/>
          </p:nvSpPr>
          <p:spPr bwMode="auto">
            <a:xfrm>
              <a:off x="3500430" y="2143503"/>
              <a:ext cx="647730" cy="1071548"/>
            </a:xfrm>
            <a:prstGeom prst="roundRect">
              <a:avLst>
                <a:gd name="adj" fmla="val 4435"/>
              </a:avLst>
            </a:prstGeom>
            <a:solidFill>
              <a:srgbClr val="E8EB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dirty="0">
                <a:latin typeface="微軟正黑體"/>
                <a:ea typeface="微軟正黑體"/>
                <a:cs typeface="微軟正黑體"/>
              </a:endParaRPr>
            </a:p>
          </p:txBody>
        </p:sp>
        <p:sp>
          <p:nvSpPr>
            <p:cNvPr id="8220" name="文字方塊 60">
              <a:extLst>
                <a:ext uri="{FF2B5EF4-FFF2-40B4-BE49-F238E27FC236}">
                  <a16:creationId xmlns="" xmlns:a16="http://schemas.microsoft.com/office/drawing/2014/main" id="{7C52B503-A734-4080-BE2E-A7996A25E79F}"/>
                </a:ext>
              </a:extLst>
            </p:cNvPr>
            <p:cNvSpPr txBox="1">
              <a:spLocks noChangeArrowheads="1"/>
            </p:cNvSpPr>
            <p:nvPr/>
          </p:nvSpPr>
          <p:spPr bwMode="auto">
            <a:xfrm>
              <a:off x="3500430" y="2143116"/>
              <a:ext cx="492466" cy="1015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200" dirty="0">
                  <a:latin typeface="微軟正黑體" panose="020B0604030504040204" pitchFamily="34" charset="-120"/>
                  <a:ea typeface="微軟正黑體" panose="020B0604030504040204" pitchFamily="34" charset="-120"/>
                </a:rPr>
                <a:t>加深</a:t>
              </a:r>
              <a:endParaRPr lang="en-US" altLang="zh-TW" sz="1200" dirty="0">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200" dirty="0">
                  <a:latin typeface="微軟正黑體" panose="020B0604030504040204" pitchFamily="34" charset="-120"/>
                  <a:ea typeface="微軟正黑體" panose="020B0604030504040204" pitchFamily="34" charset="-120"/>
                </a:rPr>
                <a:t>加廣</a:t>
              </a:r>
              <a:endParaRPr lang="en-US" altLang="zh-TW" sz="1200" dirty="0">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1200" dirty="0">
                  <a:latin typeface="微軟正黑體" panose="020B0604030504040204" pitchFamily="34" charset="-120"/>
                  <a:ea typeface="微軟正黑體" panose="020B0604030504040204" pitchFamily="34" charset="-120"/>
                </a:rPr>
                <a:t>選修</a:t>
              </a:r>
              <a:endParaRPr lang="en-US" altLang="zh-TW" sz="1200" dirty="0">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en-US" altLang="zh-TW" sz="800" dirty="0">
                  <a:solidFill>
                    <a:srgbClr val="000000"/>
                  </a:solidFill>
                  <a:latin typeface="微軟正黑體" panose="020B0604030504040204" pitchFamily="34" charset="-120"/>
                  <a:ea typeface="微軟正黑體" panose="020B0604030504040204" pitchFamily="34" charset="-120"/>
                </a:rPr>
                <a:t>8</a:t>
              </a:r>
              <a:r>
                <a:rPr lang="zh-TW" altLang="en-US" sz="800" dirty="0">
                  <a:solidFill>
                    <a:srgbClr val="000000"/>
                  </a:solidFill>
                  <a:latin typeface="微軟正黑體" panose="020B0604030504040204" pitchFamily="34" charset="-120"/>
                  <a:ea typeface="微軟正黑體" panose="020B0604030504040204" pitchFamily="34" charset="-120"/>
                </a:rPr>
                <a:t>(A)</a:t>
              </a:r>
              <a:endParaRPr lang="en-US" altLang="zh-TW" sz="800" dirty="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en-US" altLang="zh-TW" sz="800" dirty="0">
                  <a:solidFill>
                    <a:srgbClr val="000000"/>
                  </a:solidFill>
                  <a:latin typeface="微軟正黑體" panose="020B0604030504040204" pitchFamily="34" charset="-120"/>
                  <a:ea typeface="微軟正黑體" panose="020B0604030504040204" pitchFamily="34" charset="-120"/>
                </a:rPr>
                <a:t>8</a:t>
              </a:r>
              <a:r>
                <a:rPr lang="zh-TW" altLang="en-US" sz="800" dirty="0">
                  <a:solidFill>
                    <a:srgbClr val="000000"/>
                  </a:solidFill>
                  <a:latin typeface="微軟正黑體" panose="020B0604030504040204" pitchFamily="34" charset="-120"/>
                  <a:ea typeface="微軟正黑體" panose="020B0604030504040204" pitchFamily="34" charset="-120"/>
                </a:rPr>
                <a:t>(B)</a:t>
              </a:r>
              <a:endParaRPr lang="en-US" altLang="zh-TW" sz="800" dirty="0">
                <a:solidFill>
                  <a:srgbClr val="000000"/>
                </a:solidFill>
                <a:latin typeface="微軟正黑體" panose="020B0604030504040204" pitchFamily="34" charset="-120"/>
                <a:ea typeface="微軟正黑體" panose="020B0604030504040204" pitchFamily="34" charset="-120"/>
              </a:endParaRPr>
            </a:p>
            <a:p>
              <a:pPr algn="ctr" eaLnBrk="1" hangingPunct="1">
                <a:spcBef>
                  <a:spcPct val="0"/>
                </a:spcBef>
                <a:buFontTx/>
                <a:buNone/>
              </a:pPr>
              <a:r>
                <a:rPr lang="zh-TW" altLang="en-US" sz="800" dirty="0">
                  <a:solidFill>
                    <a:srgbClr val="000000"/>
                  </a:solidFill>
                  <a:latin typeface="微軟正黑體" panose="020B0604030504040204" pitchFamily="34" charset="-120"/>
                  <a:ea typeface="微軟正黑體" panose="020B0604030504040204" pitchFamily="34" charset="-120"/>
                </a:rPr>
                <a:t>1</a:t>
              </a:r>
              <a:r>
                <a:rPr lang="en-US" altLang="zh-TW" sz="800" dirty="0">
                  <a:solidFill>
                    <a:srgbClr val="000000"/>
                  </a:solidFill>
                  <a:latin typeface="微軟正黑體" panose="020B0604030504040204" pitchFamily="34" charset="-120"/>
                  <a:ea typeface="微軟正黑體" panose="020B0604030504040204" pitchFamily="34" charset="-120"/>
                </a:rPr>
                <a:t>2</a:t>
              </a:r>
              <a:r>
                <a:rPr lang="zh-TW" altLang="en-US" sz="800" dirty="0">
                  <a:solidFill>
                    <a:srgbClr val="000000"/>
                  </a:solidFill>
                  <a:latin typeface="微軟正黑體" panose="020B0604030504040204" pitchFamily="34" charset="-120"/>
                  <a:ea typeface="微軟正黑體" panose="020B0604030504040204" pitchFamily="34" charset="-120"/>
                </a:rPr>
                <a:t>(C) </a:t>
              </a:r>
              <a:endParaRPr lang="zh-TW" altLang="en-US" sz="800" dirty="0">
                <a:latin typeface="微軟正黑體" panose="020B0604030504040204" pitchFamily="34" charset="-120"/>
                <a:ea typeface="微軟正黑體" panose="020B0604030504040204" pitchFamily="34" charset="-120"/>
              </a:endParaRPr>
            </a:p>
          </p:txBody>
        </p:sp>
        <p:sp>
          <p:nvSpPr>
            <p:cNvPr id="8221" name="文字方塊 19">
              <a:extLst>
                <a:ext uri="{FF2B5EF4-FFF2-40B4-BE49-F238E27FC236}">
                  <a16:creationId xmlns="" xmlns:a16="http://schemas.microsoft.com/office/drawing/2014/main" id="{F6F2537B-256B-4B2E-9374-0D9C652F7620}"/>
                </a:ext>
              </a:extLst>
            </p:cNvPr>
            <p:cNvSpPr txBox="1">
              <a:spLocks noChangeArrowheads="1"/>
            </p:cNvSpPr>
            <p:nvPr/>
          </p:nvSpPr>
          <p:spPr bwMode="auto">
            <a:xfrm>
              <a:off x="4065014" y="2114194"/>
              <a:ext cx="1752484" cy="2031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900" dirty="0">
                  <a:solidFill>
                    <a:srgbClr val="000000"/>
                  </a:solidFill>
                  <a:latin typeface="微軟正黑體" panose="020B0604030504040204" pitchFamily="34" charset="-120"/>
                  <a:ea typeface="微軟正黑體" panose="020B0604030504040204" pitchFamily="34" charset="-120"/>
                </a:rPr>
                <a:t>A：</a:t>
              </a:r>
              <a:r>
                <a:rPr lang="en-US" altLang="zh-TW" sz="900" dirty="0">
                  <a:solidFill>
                    <a:srgbClr val="000000"/>
                  </a:solidFill>
                  <a:latin typeface="微軟正黑體" panose="020B0604030504040204" pitchFamily="34" charset="-120"/>
                  <a:ea typeface="微軟正黑體" panose="020B0604030504040204" pitchFamily="34" charset="-120"/>
                </a:rPr>
                <a:t> </a:t>
              </a:r>
              <a:r>
                <a:rPr lang="zh-TW" altLang="en-US" sz="900" dirty="0">
                  <a:solidFill>
                    <a:srgbClr val="000000"/>
                  </a:solidFill>
                  <a:latin typeface="微軟正黑體" panose="020B0604030504040204" pitchFamily="34" charset="-120"/>
                  <a:ea typeface="微軟正黑體" panose="020B0604030504040204" pitchFamily="34" charset="-120"/>
                </a:rPr>
                <a:t>歷史學探究</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900" dirty="0">
                  <a:solidFill>
                    <a:srgbClr val="000000"/>
                  </a:solidFill>
                  <a:latin typeface="微軟正黑體" panose="020B0604030504040204" pitchFamily="34" charset="-120"/>
                  <a:ea typeface="微軟正黑體" panose="020B0604030504040204" pitchFamily="34" charset="-120"/>
                </a:rPr>
                <a:t>        地理與人文社會科學探究</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900" dirty="0">
                  <a:solidFill>
                    <a:srgbClr val="000000"/>
                  </a:solidFill>
                  <a:latin typeface="微軟正黑體" panose="020B0604030504040204" pitchFamily="34" charset="-120"/>
                  <a:ea typeface="微軟正黑體" panose="020B0604030504040204" pitchFamily="34" charset="-120"/>
                </a:rPr>
                <a:t>       </a:t>
              </a:r>
              <a:r>
                <a:rPr lang="zh-TW" altLang="en-US" sz="900" dirty="0">
                  <a:solidFill>
                    <a:srgbClr val="000000"/>
                  </a:solidFill>
                  <a:latin typeface="微軟正黑體" panose="020B0604030504040204" pitchFamily="34" charset="-120"/>
                  <a:ea typeface="微軟正黑體" panose="020B0604030504040204" pitchFamily="34" charset="-120"/>
                </a:rPr>
                <a:t> 公共議題與社會探究</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900" dirty="0">
                  <a:solidFill>
                    <a:srgbClr val="000000"/>
                  </a:solidFill>
                  <a:latin typeface="微軟正黑體" panose="020B0604030504040204" pitchFamily="34" charset="-120"/>
                  <a:ea typeface="微軟正黑體" panose="020B0604030504040204" pitchFamily="34" charset="-120"/>
                </a:rPr>
                <a:t>     </a:t>
              </a:r>
              <a:r>
                <a:rPr lang="zh-TW" altLang="en-US" sz="900" dirty="0">
                  <a:solidFill>
                    <a:srgbClr val="000000"/>
                  </a:solidFill>
                  <a:latin typeface="微軟正黑體" panose="020B0604030504040204" pitchFamily="34" charset="-120"/>
                  <a:ea typeface="微軟正黑體" panose="020B0604030504040204" pitchFamily="34" charset="-120"/>
                </a:rPr>
                <a:t> </a:t>
              </a:r>
              <a:r>
                <a:rPr lang="en-US" altLang="zh-TW" sz="900" dirty="0">
                  <a:solidFill>
                    <a:srgbClr val="000000"/>
                  </a:solidFill>
                  <a:latin typeface="微軟正黑體" panose="020B0604030504040204" pitchFamily="34" charset="-120"/>
                  <a:ea typeface="微軟正黑體" panose="020B0604030504040204" pitchFamily="34" charset="-120"/>
                </a:rPr>
                <a:t>  </a:t>
              </a:r>
              <a:r>
                <a:rPr lang="zh-TW" altLang="en-US" sz="900" dirty="0">
                  <a:solidFill>
                    <a:srgbClr val="000000"/>
                  </a:solidFill>
                  <a:latin typeface="微軟正黑體" panose="020B0604030504040204" pitchFamily="34" charset="-120"/>
                  <a:ea typeface="微軟正黑體" panose="020B0604030504040204" pitchFamily="34" charset="-120"/>
                </a:rPr>
                <a:t>健康與休閒生活</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900" dirty="0">
                  <a:solidFill>
                    <a:srgbClr val="000000"/>
                  </a:solidFill>
                  <a:latin typeface="微軟正黑體" panose="020B0604030504040204" pitchFamily="34" charset="-120"/>
                  <a:ea typeface="微軟正黑體" panose="020B0604030504040204" pitchFamily="34" charset="-120"/>
                </a:rPr>
                <a:t>B：力學一</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900" dirty="0">
                  <a:solidFill>
                    <a:srgbClr val="000000"/>
                  </a:solidFill>
                  <a:latin typeface="微軟正黑體" panose="020B0604030504040204" pitchFamily="34" charset="-120"/>
                  <a:ea typeface="微軟正黑體" panose="020B0604030504040204" pitchFamily="34" charset="-120"/>
                </a:rPr>
                <a:t>       </a:t>
              </a:r>
              <a:r>
                <a:rPr lang="zh-TW" altLang="en-US" sz="900" dirty="0">
                  <a:solidFill>
                    <a:srgbClr val="000000"/>
                  </a:solidFill>
                  <a:latin typeface="微軟正黑體" panose="020B0604030504040204" pitchFamily="34" charset="-120"/>
                  <a:ea typeface="微軟正黑體" panose="020B0604030504040204" pitchFamily="34" charset="-120"/>
                </a:rPr>
                <a:t>力學二與熱學</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900" dirty="0">
                  <a:solidFill>
                    <a:srgbClr val="000000"/>
                  </a:solidFill>
                  <a:latin typeface="微軟正黑體" panose="020B0604030504040204" pitchFamily="34" charset="-120"/>
                  <a:ea typeface="微軟正黑體" panose="020B0604030504040204" pitchFamily="34" charset="-120"/>
                </a:rPr>
                <a:t>       </a:t>
              </a:r>
              <a:r>
                <a:rPr lang="zh-TW" altLang="en-US" sz="900" dirty="0">
                  <a:solidFill>
                    <a:srgbClr val="000000"/>
                  </a:solidFill>
                  <a:latin typeface="微軟正黑體" panose="020B0604030504040204" pitchFamily="34" charset="-120"/>
                  <a:ea typeface="微軟正黑體" panose="020B0604030504040204" pitchFamily="34" charset="-120"/>
                </a:rPr>
                <a:t>物質與能量</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900" dirty="0">
                  <a:solidFill>
                    <a:srgbClr val="000000"/>
                  </a:solidFill>
                  <a:latin typeface="微軟正黑體" panose="020B0604030504040204" pitchFamily="34" charset="-120"/>
                  <a:ea typeface="微軟正黑體" panose="020B0604030504040204" pitchFamily="34" charset="-120"/>
                </a:rPr>
                <a:t>       物質構造與反應速率</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900" dirty="0">
                  <a:solidFill>
                    <a:srgbClr val="000000"/>
                  </a:solidFill>
                  <a:latin typeface="微軟正黑體" panose="020B0604030504040204" pitchFamily="34" charset="-120"/>
                  <a:ea typeface="微軟正黑體" panose="020B0604030504040204" pitchFamily="34" charset="-120"/>
                </a:rPr>
                <a:t>C：力學一</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900" dirty="0">
                  <a:solidFill>
                    <a:srgbClr val="000000"/>
                  </a:solidFill>
                  <a:latin typeface="微軟正黑體" panose="020B0604030504040204" pitchFamily="34" charset="-120"/>
                  <a:ea typeface="微軟正黑體" panose="020B0604030504040204" pitchFamily="34" charset="-120"/>
                </a:rPr>
                <a:t>       </a:t>
              </a:r>
              <a:r>
                <a:rPr lang="zh-TW" altLang="en-US" sz="900" dirty="0">
                  <a:solidFill>
                    <a:srgbClr val="000000"/>
                  </a:solidFill>
                  <a:latin typeface="微軟正黑體" panose="020B0604030504040204" pitchFamily="34" charset="-120"/>
                  <a:ea typeface="微軟正黑體" panose="020B0604030504040204" pitchFamily="34" charset="-120"/>
                </a:rPr>
                <a:t>力學二與熱學</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900" dirty="0">
                  <a:solidFill>
                    <a:srgbClr val="000000"/>
                  </a:solidFill>
                  <a:latin typeface="微軟正黑體" panose="020B0604030504040204" pitchFamily="34" charset="-120"/>
                  <a:ea typeface="微軟正黑體" panose="020B0604030504040204" pitchFamily="34" charset="-120"/>
                </a:rPr>
                <a:t>       </a:t>
              </a:r>
              <a:r>
                <a:rPr lang="zh-TW" altLang="en-US" sz="900" dirty="0">
                  <a:solidFill>
                    <a:srgbClr val="000000"/>
                  </a:solidFill>
                  <a:latin typeface="微軟正黑體" panose="020B0604030504040204" pitchFamily="34" charset="-120"/>
                  <a:ea typeface="微軟正黑體" panose="020B0604030504040204" pitchFamily="34" charset="-120"/>
                </a:rPr>
                <a:t>物質與能量</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zh-TW" altLang="en-US" sz="900" dirty="0">
                  <a:solidFill>
                    <a:srgbClr val="000000"/>
                  </a:solidFill>
                  <a:latin typeface="微軟正黑體" panose="020B0604030504040204" pitchFamily="34" charset="-120"/>
                  <a:ea typeface="微軟正黑體" panose="020B0604030504040204" pitchFamily="34" charset="-120"/>
                </a:rPr>
                <a:t>       物質構造與反應速率</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900" dirty="0">
                  <a:solidFill>
                    <a:srgbClr val="000000"/>
                  </a:solidFill>
                  <a:latin typeface="微軟正黑體" panose="020B0604030504040204" pitchFamily="34" charset="-120"/>
                  <a:ea typeface="微軟正黑體" panose="020B0604030504040204" pitchFamily="34" charset="-120"/>
                </a:rPr>
                <a:t>       </a:t>
              </a:r>
              <a:r>
                <a:rPr lang="zh-TW" altLang="en-US" sz="900" dirty="0">
                  <a:solidFill>
                    <a:srgbClr val="000000"/>
                  </a:solidFill>
                  <a:latin typeface="微軟正黑體" panose="020B0604030504040204" pitchFamily="34" charset="-120"/>
                  <a:ea typeface="微軟正黑體" panose="020B0604030504040204" pitchFamily="34" charset="-120"/>
                </a:rPr>
                <a:t>細胞與遺傳</a:t>
              </a:r>
              <a:r>
                <a:rPr lang="en-US" altLang="zh-TW" sz="900" dirty="0">
                  <a:solidFill>
                    <a:srgbClr val="000000"/>
                  </a:solidFill>
                  <a:latin typeface="微軟正黑體" panose="020B0604030504040204" pitchFamily="34" charset="-120"/>
                  <a:ea typeface="微軟正黑體" panose="020B0604030504040204" pitchFamily="34" charset="-120"/>
                </a:rPr>
                <a:t>2</a:t>
              </a:r>
            </a:p>
            <a:p>
              <a:pPr eaLnBrk="1" hangingPunct="1">
                <a:spcBef>
                  <a:spcPct val="0"/>
                </a:spcBef>
                <a:buFontTx/>
                <a:buNone/>
              </a:pPr>
              <a:r>
                <a:rPr lang="en-US" altLang="zh-TW" sz="900" dirty="0">
                  <a:solidFill>
                    <a:srgbClr val="000000"/>
                  </a:solidFill>
                  <a:latin typeface="微軟正黑體" panose="020B0604030504040204" pitchFamily="34" charset="-120"/>
                  <a:ea typeface="微軟正黑體" panose="020B0604030504040204" pitchFamily="34" charset="-120"/>
                </a:rPr>
                <a:t>       </a:t>
              </a:r>
              <a:r>
                <a:rPr lang="zh-TW" altLang="en-US" sz="900" dirty="0">
                  <a:solidFill>
                    <a:srgbClr val="000000"/>
                  </a:solidFill>
                  <a:latin typeface="微軟正黑體" panose="020B0604030504040204" pitchFamily="34" charset="-120"/>
                  <a:ea typeface="微軟正黑體" panose="020B0604030504040204" pitchFamily="34" charset="-120"/>
                </a:rPr>
                <a:t>動物體的構造與功能</a:t>
              </a:r>
              <a:r>
                <a:rPr lang="en-US" altLang="zh-TW" sz="900" dirty="0">
                  <a:solidFill>
                    <a:srgbClr val="000000"/>
                  </a:solidFill>
                  <a:latin typeface="微軟正黑體" panose="020B0604030504040204" pitchFamily="34" charset="-120"/>
                  <a:ea typeface="微軟正黑體" panose="020B0604030504040204" pitchFamily="34" charset="-120"/>
                </a:rPr>
                <a:t>2</a:t>
              </a:r>
            </a:p>
          </p:txBody>
        </p:sp>
      </p:grpSp>
      <p:sp>
        <p:nvSpPr>
          <p:cNvPr id="2" name="投影片編號版面配置區 1">
            <a:extLst>
              <a:ext uri="{FF2B5EF4-FFF2-40B4-BE49-F238E27FC236}">
                <a16:creationId xmlns="" xmlns:a16="http://schemas.microsoft.com/office/drawing/2014/main" id="{95C06385-8909-4EF0-8E0B-439D32DAEAC2}"/>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
        <p:nvSpPr>
          <p:cNvPr id="3" name="矩形: 圓角 2">
            <a:extLst>
              <a:ext uri="{FF2B5EF4-FFF2-40B4-BE49-F238E27FC236}">
                <a16:creationId xmlns="" xmlns:a16="http://schemas.microsoft.com/office/drawing/2014/main" id="{380C4506-E460-4298-995B-7160774F6851}"/>
              </a:ext>
            </a:extLst>
          </p:cNvPr>
          <p:cNvSpPr/>
          <p:nvPr/>
        </p:nvSpPr>
        <p:spPr>
          <a:xfrm>
            <a:off x="2275609" y="404263"/>
            <a:ext cx="846537" cy="73873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矩形: 圓角 3">
            <a:extLst>
              <a:ext uri="{FF2B5EF4-FFF2-40B4-BE49-F238E27FC236}">
                <a16:creationId xmlns="" xmlns:a16="http://schemas.microsoft.com/office/drawing/2014/main" id="{3CEDF50A-A982-4999-A44F-C6BD464FDA49}"/>
              </a:ext>
            </a:extLst>
          </p:cNvPr>
          <p:cNvSpPr/>
          <p:nvPr/>
        </p:nvSpPr>
        <p:spPr>
          <a:xfrm>
            <a:off x="2210394" y="2147077"/>
            <a:ext cx="846537" cy="73873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矩形: 圓角 4">
            <a:extLst>
              <a:ext uri="{FF2B5EF4-FFF2-40B4-BE49-F238E27FC236}">
                <a16:creationId xmlns="" xmlns:a16="http://schemas.microsoft.com/office/drawing/2014/main" id="{BDF09C18-8886-458B-BE92-B2FCACFDF9F0}"/>
              </a:ext>
            </a:extLst>
          </p:cNvPr>
          <p:cNvSpPr/>
          <p:nvPr/>
        </p:nvSpPr>
        <p:spPr>
          <a:xfrm>
            <a:off x="2199516" y="3009900"/>
            <a:ext cx="846537" cy="73873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圓角 5">
            <a:extLst>
              <a:ext uri="{FF2B5EF4-FFF2-40B4-BE49-F238E27FC236}">
                <a16:creationId xmlns="" xmlns:a16="http://schemas.microsoft.com/office/drawing/2014/main" id="{B11CA14D-C079-4481-9C0F-3ADCF309B93E}"/>
              </a:ext>
            </a:extLst>
          </p:cNvPr>
          <p:cNvSpPr/>
          <p:nvPr/>
        </p:nvSpPr>
        <p:spPr>
          <a:xfrm>
            <a:off x="2209528" y="5283924"/>
            <a:ext cx="846537" cy="73873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7" name="流程圖: 替代處理程序 86"/>
          <p:cNvSpPr/>
          <p:nvPr/>
        </p:nvSpPr>
        <p:spPr>
          <a:xfrm>
            <a:off x="207034" y="207034"/>
            <a:ext cx="1759789" cy="9144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b="1" dirty="0" smtClean="0">
                <a:solidFill>
                  <a:schemeClr val="bg1"/>
                </a:solidFill>
              </a:rPr>
              <a:t>課程架構</a:t>
            </a:r>
            <a:endParaRPr lang="zh-TW" altLang="en-US" sz="2800" b="1" dirty="0">
              <a:solidFill>
                <a:schemeClr val="bg1"/>
              </a:solidFill>
            </a:endParaRPr>
          </a:p>
        </p:txBody>
      </p:sp>
      <p:sp>
        <p:nvSpPr>
          <p:cNvPr id="88" name="矩形: 圓角 4">
            <a:extLst>
              <a:ext uri="{FF2B5EF4-FFF2-40B4-BE49-F238E27FC236}">
                <a16:creationId xmlns="" xmlns:a16="http://schemas.microsoft.com/office/drawing/2014/main" id="{BDF09C18-8886-458B-BE92-B2FCACFDF9F0}"/>
              </a:ext>
            </a:extLst>
          </p:cNvPr>
          <p:cNvSpPr/>
          <p:nvPr/>
        </p:nvSpPr>
        <p:spPr>
          <a:xfrm flipV="1">
            <a:off x="4853576" y="2141247"/>
            <a:ext cx="891616" cy="120580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4675C01C-E250-459A-B3DA-32960ED55C3E}"/>
              </a:ext>
            </a:extLst>
          </p:cNvPr>
          <p:cNvSpPr>
            <a:spLocks noGrp="1"/>
          </p:cNvSpPr>
          <p:nvPr>
            <p:ph type="title"/>
          </p:nvPr>
        </p:nvSpPr>
        <p:spPr>
          <a:xfrm>
            <a:off x="1524000" y="1"/>
            <a:ext cx="9144000" cy="900113"/>
          </a:xfrm>
          <a:solidFill>
            <a:schemeClr val="accent1">
              <a:lumMod val="20000"/>
              <a:lumOff val="80000"/>
            </a:schemeClr>
          </a:solidFill>
        </p:spPr>
        <p:txBody>
          <a:bodyPr rtlCol="0">
            <a:normAutofit/>
          </a:bodyPr>
          <a:lstStyle/>
          <a:p>
            <a:pPr algn="ctr">
              <a:defRPr/>
            </a:pPr>
            <a:r>
              <a:rPr lang="zh-TW" altLang="en-US" dirty="0" smtClean="0">
                <a:latin typeface="微軟正黑體" pitchFamily="34" charset="-120"/>
                <a:ea typeface="微軟正黑體" pitchFamily="34" charset="-120"/>
              </a:rPr>
              <a:t>分</a:t>
            </a:r>
            <a:r>
              <a:rPr lang="zh-TW" altLang="en-US" dirty="0">
                <a:latin typeface="微軟正黑體" pitchFamily="34" charset="-120"/>
                <a:ea typeface="微軟正黑體" pitchFamily="34" charset="-120"/>
              </a:rPr>
              <a:t>年段課程</a:t>
            </a:r>
            <a:r>
              <a:rPr lang="zh-TW" altLang="en-US" dirty="0" smtClean="0">
                <a:latin typeface="微軟正黑體" pitchFamily="34" charset="-120"/>
                <a:ea typeface="微軟正黑體" pitchFamily="34" charset="-120"/>
              </a:rPr>
              <a:t>簡介</a:t>
            </a:r>
            <a:r>
              <a:rPr lang="zh-TW" altLang="en-US" sz="2400" dirty="0" smtClean="0">
                <a:latin typeface="微軟正黑體" pitchFamily="34" charset="-120"/>
                <a:ea typeface="微軟正黑體" pitchFamily="34" charset="-120"/>
              </a:rPr>
              <a:t>（手冊</a:t>
            </a:r>
            <a:r>
              <a:rPr lang="en-US" altLang="zh-TW" sz="2400" dirty="0" smtClean="0">
                <a:latin typeface="微軟正黑體" pitchFamily="34" charset="-120"/>
                <a:ea typeface="微軟正黑體" pitchFamily="34" charset="-120"/>
              </a:rPr>
              <a:t>6</a:t>
            </a:r>
            <a:r>
              <a:rPr lang="zh-TW" altLang="en-US" sz="2400" dirty="0" smtClean="0">
                <a:latin typeface="微軟正黑體" pitchFamily="34" charset="-120"/>
                <a:ea typeface="微軟正黑體" pitchFamily="34" charset="-120"/>
              </a:rPr>
              <a:t>～</a:t>
            </a:r>
            <a:r>
              <a:rPr lang="en-US" altLang="zh-TW" sz="2400" dirty="0" smtClean="0">
                <a:latin typeface="微軟正黑體" pitchFamily="34" charset="-120"/>
                <a:ea typeface="微軟正黑體" pitchFamily="34" charset="-120"/>
              </a:rPr>
              <a:t>7</a:t>
            </a:r>
            <a:r>
              <a:rPr lang="zh-TW" altLang="en-US" sz="2400" dirty="0" smtClean="0">
                <a:latin typeface="微軟正黑體" pitchFamily="34" charset="-120"/>
                <a:ea typeface="微軟正黑體" pitchFamily="34" charset="-120"/>
              </a:rPr>
              <a:t>頁）</a:t>
            </a:r>
            <a:endParaRPr lang="zh-TW" altLang="en-US" dirty="0">
              <a:latin typeface="微軟正黑體" pitchFamily="34" charset="-120"/>
              <a:ea typeface="微軟正黑體" pitchFamily="34" charset="-120"/>
            </a:endParaRPr>
          </a:p>
        </p:txBody>
      </p:sp>
      <p:graphicFrame>
        <p:nvGraphicFramePr>
          <p:cNvPr id="4" name="表格 3">
            <a:extLst>
              <a:ext uri="{FF2B5EF4-FFF2-40B4-BE49-F238E27FC236}">
                <a16:creationId xmlns="" xmlns:a16="http://schemas.microsoft.com/office/drawing/2014/main" id="{DA903A85-73D8-4713-BB72-5C1775F18727}"/>
              </a:ext>
            </a:extLst>
          </p:cNvPr>
          <p:cNvGraphicFramePr>
            <a:graphicFrameLocks noGrp="1"/>
          </p:cNvGraphicFramePr>
          <p:nvPr/>
        </p:nvGraphicFramePr>
        <p:xfrm>
          <a:off x="1992314" y="1100138"/>
          <a:ext cx="8421687" cy="5000666"/>
        </p:xfrm>
        <a:graphic>
          <a:graphicData uri="http://schemas.openxmlformats.org/drawingml/2006/table">
            <a:tbl>
              <a:tblPr firstRow="1" bandRow="1">
                <a:tableStyleId>{21E4AEA4-8DFA-4A89-87EB-49C32662AFE0}</a:tableStyleId>
              </a:tblPr>
              <a:tblGrid>
                <a:gridCol w="1192721">
                  <a:extLst>
                    <a:ext uri="{9D8B030D-6E8A-4147-A177-3AD203B41FA5}">
                      <a16:colId xmlns="" xmlns:a16="http://schemas.microsoft.com/office/drawing/2014/main" val="20000"/>
                    </a:ext>
                  </a:extLst>
                </a:gridCol>
                <a:gridCol w="648037">
                  <a:extLst>
                    <a:ext uri="{9D8B030D-6E8A-4147-A177-3AD203B41FA5}">
                      <a16:colId xmlns="" xmlns:a16="http://schemas.microsoft.com/office/drawing/2014/main" val="20001"/>
                    </a:ext>
                  </a:extLst>
                </a:gridCol>
                <a:gridCol w="2520143">
                  <a:extLst>
                    <a:ext uri="{9D8B030D-6E8A-4147-A177-3AD203B41FA5}">
                      <a16:colId xmlns="" xmlns:a16="http://schemas.microsoft.com/office/drawing/2014/main" val="20002"/>
                    </a:ext>
                  </a:extLst>
                </a:gridCol>
                <a:gridCol w="2088118">
                  <a:extLst>
                    <a:ext uri="{9D8B030D-6E8A-4147-A177-3AD203B41FA5}">
                      <a16:colId xmlns="" xmlns:a16="http://schemas.microsoft.com/office/drawing/2014/main" val="20003"/>
                    </a:ext>
                  </a:extLst>
                </a:gridCol>
                <a:gridCol w="1972668">
                  <a:extLst>
                    <a:ext uri="{9D8B030D-6E8A-4147-A177-3AD203B41FA5}">
                      <a16:colId xmlns="" xmlns:a16="http://schemas.microsoft.com/office/drawing/2014/main" val="20004"/>
                    </a:ext>
                  </a:extLst>
                </a:gridCol>
              </a:tblGrid>
              <a:tr h="731506">
                <a:tc gridSpan="2">
                  <a:txBody>
                    <a:bodyPr/>
                    <a:lstStyle/>
                    <a:p>
                      <a:pPr algn="ctr"/>
                      <a:r>
                        <a:rPr lang="zh-TW" altLang="en-US" sz="1000" b="1" dirty="0">
                          <a:latin typeface="微軟正黑體" pitchFamily="34" charset="-120"/>
                          <a:ea typeface="微軟正黑體" pitchFamily="34" charset="-120"/>
                        </a:rPr>
                        <a:t>部定必修</a:t>
                      </a:r>
                      <a:endParaRPr lang="en-US" altLang="zh-TW" sz="1000" b="1" dirty="0">
                        <a:latin typeface="微軟正黑體" pitchFamily="34" charset="-120"/>
                        <a:ea typeface="微軟正黑體" pitchFamily="34" charset="-120"/>
                      </a:endParaRPr>
                    </a:p>
                    <a:p>
                      <a:pPr algn="ctr"/>
                      <a:r>
                        <a:rPr lang="en-US" altLang="zh-TW" sz="1000" dirty="0">
                          <a:latin typeface="微軟正黑體" pitchFamily="34" charset="-120"/>
                          <a:ea typeface="微軟正黑體" pitchFamily="34" charset="-120"/>
                        </a:rPr>
                        <a:t>48(AB</a:t>
                      </a:r>
                      <a:r>
                        <a:rPr lang="zh-TW" altLang="en-US" sz="1000" dirty="0">
                          <a:latin typeface="微軟正黑體" pitchFamily="34" charset="-120"/>
                          <a:ea typeface="微軟正黑體" pitchFamily="34" charset="-120"/>
                        </a:rPr>
                        <a:t>班群</a:t>
                      </a:r>
                      <a:r>
                        <a:rPr lang="en-US" altLang="zh-TW" sz="1000" dirty="0">
                          <a:latin typeface="微軟正黑體" pitchFamily="34" charset="-120"/>
                          <a:ea typeface="微軟正黑體" pitchFamily="34" charset="-120"/>
                        </a:rPr>
                        <a:t>)</a:t>
                      </a:r>
                    </a:p>
                    <a:p>
                      <a:pPr algn="ctr"/>
                      <a:r>
                        <a:rPr lang="zh-TW" altLang="en-US" sz="1000" dirty="0">
                          <a:latin typeface="微軟正黑體" pitchFamily="34" charset="-120"/>
                          <a:ea typeface="微軟正黑體" pitchFamily="34" charset="-120"/>
                        </a:rPr>
                        <a:t> </a:t>
                      </a:r>
                      <a:r>
                        <a:rPr lang="en-US" altLang="zh-TW" sz="1000" dirty="0">
                          <a:latin typeface="微軟正黑體" pitchFamily="34" charset="-120"/>
                          <a:ea typeface="微軟正黑體" pitchFamily="34" charset="-120"/>
                        </a:rPr>
                        <a:t>44(C</a:t>
                      </a:r>
                      <a:r>
                        <a:rPr lang="zh-TW" altLang="en-US" sz="1000" dirty="0">
                          <a:latin typeface="微軟正黑體" pitchFamily="34" charset="-120"/>
                          <a:ea typeface="微軟正黑體" pitchFamily="34" charset="-120"/>
                        </a:rPr>
                        <a:t>班群</a:t>
                      </a:r>
                      <a:r>
                        <a:rPr lang="en-US" altLang="zh-TW" sz="1000" dirty="0">
                          <a:latin typeface="微軟正黑體" pitchFamily="34" charset="-120"/>
                          <a:ea typeface="微軟正黑體" pitchFamily="34" charset="-120"/>
                        </a:rPr>
                        <a:t>)</a:t>
                      </a: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hMerge="1">
                  <a:txBody>
                    <a:bodyPr/>
                    <a:lstStyle/>
                    <a:p>
                      <a:endParaRPr lang="zh-TW" altLang="en-US" dirty="0"/>
                    </a:p>
                  </a:txBody>
                  <a:tcPr/>
                </a:tc>
                <a:tc gridSpan="3">
                  <a:txBody>
                    <a:bodyPr/>
                    <a:lstStyle/>
                    <a:p>
                      <a:r>
                        <a:rPr lang="zh-TW" altLang="en-US" sz="1000" u="none" dirty="0">
                          <a:latin typeface="微軟正黑體" pitchFamily="34" charset="-120"/>
                          <a:ea typeface="微軟正黑體" pitchFamily="34" charset="-120"/>
                        </a:rPr>
                        <a:t>國語文</a:t>
                      </a:r>
                      <a:r>
                        <a:rPr lang="en-US" altLang="zh-TW" sz="1000" u="none" dirty="0">
                          <a:latin typeface="微軟正黑體" pitchFamily="34" charset="-120"/>
                          <a:ea typeface="微軟正黑體" pitchFamily="34" charset="-120"/>
                        </a:rPr>
                        <a:t>8   </a:t>
                      </a:r>
                      <a:r>
                        <a:rPr lang="zh-TW" altLang="en-US" sz="1000" u="none" dirty="0">
                          <a:latin typeface="微軟正黑體" pitchFamily="34" charset="-120"/>
                          <a:ea typeface="微軟正黑體" pitchFamily="34" charset="-120"/>
                        </a:rPr>
                        <a:t> 英語文</a:t>
                      </a:r>
                      <a:r>
                        <a:rPr lang="en-US" altLang="zh-TW" sz="1000" u="none" dirty="0">
                          <a:latin typeface="微軟正黑體" pitchFamily="34" charset="-120"/>
                          <a:ea typeface="微軟正黑體" pitchFamily="34" charset="-120"/>
                        </a:rPr>
                        <a:t>8</a:t>
                      </a:r>
                      <a:r>
                        <a:rPr lang="zh-TW" altLang="en-US" sz="1000" u="none" dirty="0">
                          <a:latin typeface="微軟正黑體" pitchFamily="34" charset="-120"/>
                          <a:ea typeface="微軟正黑體" pitchFamily="34" charset="-120"/>
                        </a:rPr>
                        <a:t>   數學</a:t>
                      </a:r>
                      <a:r>
                        <a:rPr lang="en-US" altLang="zh-TW" sz="1000" u="none" dirty="0">
                          <a:latin typeface="微軟正黑體" pitchFamily="34" charset="-120"/>
                          <a:ea typeface="微軟正黑體" pitchFamily="34" charset="-120"/>
                        </a:rPr>
                        <a:t>8</a:t>
                      </a:r>
                      <a:r>
                        <a:rPr lang="zh-TW" altLang="en-US" sz="1000" u="none" dirty="0">
                          <a:latin typeface="微軟正黑體" pitchFamily="34" charset="-120"/>
                          <a:ea typeface="微軟正黑體" pitchFamily="34" charset="-120"/>
                        </a:rPr>
                        <a:t>   歷史</a:t>
                      </a:r>
                      <a:r>
                        <a:rPr lang="en-US" altLang="zh-TW" sz="1000" u="none" dirty="0">
                          <a:latin typeface="微軟正黑體" pitchFamily="34" charset="-120"/>
                          <a:ea typeface="微軟正黑體" pitchFamily="34" charset="-120"/>
                        </a:rPr>
                        <a:t>2</a:t>
                      </a:r>
                      <a:r>
                        <a:rPr lang="zh-TW" altLang="en-US" sz="1000" u="none" dirty="0">
                          <a:latin typeface="微軟正黑體" pitchFamily="34" charset="-120"/>
                          <a:ea typeface="微軟正黑體" pitchFamily="34" charset="-120"/>
                        </a:rPr>
                        <a:t>   地理</a:t>
                      </a:r>
                      <a:r>
                        <a:rPr lang="en-US" altLang="zh-TW" sz="1000" u="none" dirty="0">
                          <a:latin typeface="微軟正黑體" pitchFamily="34" charset="-120"/>
                          <a:ea typeface="微軟正黑體" pitchFamily="34" charset="-120"/>
                        </a:rPr>
                        <a:t>2</a:t>
                      </a:r>
                      <a:r>
                        <a:rPr lang="zh-TW" altLang="en-US" sz="1000" u="none" dirty="0">
                          <a:latin typeface="微軟正黑體" pitchFamily="34" charset="-120"/>
                          <a:ea typeface="微軟正黑體" pitchFamily="34" charset="-120"/>
                        </a:rPr>
                        <a:t>  公民</a:t>
                      </a:r>
                      <a:r>
                        <a:rPr lang="en-US" altLang="zh-TW" sz="1000" u="none" dirty="0">
                          <a:latin typeface="微軟正黑體" pitchFamily="34" charset="-120"/>
                          <a:ea typeface="微軟正黑體" pitchFamily="34" charset="-120"/>
                        </a:rPr>
                        <a:t>2</a:t>
                      </a:r>
                      <a:r>
                        <a:rPr lang="zh-TW" altLang="en-US" sz="1000" u="none" dirty="0">
                          <a:latin typeface="微軟正黑體" pitchFamily="34" charset="-120"/>
                          <a:ea typeface="微軟正黑體" pitchFamily="34" charset="-120"/>
                        </a:rPr>
                        <a:t>   自然探究與實作</a:t>
                      </a:r>
                      <a:r>
                        <a:rPr lang="en-US" altLang="zh-TW" sz="1000" u="none" dirty="0">
                          <a:latin typeface="微軟正黑體" pitchFamily="34" charset="-120"/>
                          <a:ea typeface="微軟正黑體" pitchFamily="34" charset="-120"/>
                        </a:rPr>
                        <a:t>4</a:t>
                      </a:r>
                      <a:r>
                        <a:rPr lang="zh-TW" altLang="en-US" sz="1000" u="none" dirty="0">
                          <a:latin typeface="微軟正黑體" pitchFamily="34" charset="-120"/>
                          <a:ea typeface="微軟正黑體" pitchFamily="34" charset="-120"/>
                        </a:rPr>
                        <a:t>   音樂</a:t>
                      </a:r>
                      <a:r>
                        <a:rPr lang="en-US" altLang="zh-TW" sz="1000" u="none" dirty="0">
                          <a:latin typeface="微軟正黑體" pitchFamily="34" charset="-120"/>
                          <a:ea typeface="微軟正黑體" pitchFamily="34" charset="-120"/>
                        </a:rPr>
                        <a:t>1</a:t>
                      </a:r>
                      <a:r>
                        <a:rPr lang="zh-TW" altLang="en-US" sz="1000" u="none" dirty="0">
                          <a:latin typeface="微軟正黑體" pitchFamily="34" charset="-120"/>
                          <a:ea typeface="微軟正黑體" pitchFamily="34" charset="-120"/>
                        </a:rPr>
                        <a:t>   美術１   藝術生活</a:t>
                      </a:r>
                      <a:r>
                        <a:rPr lang="en-US" altLang="zh-TW" sz="1000" u="none" dirty="0">
                          <a:latin typeface="微軟正黑體" pitchFamily="34" charset="-120"/>
                          <a:ea typeface="微軟正黑體" pitchFamily="34" charset="-120"/>
                        </a:rPr>
                        <a:t>2</a:t>
                      </a:r>
                      <a:r>
                        <a:rPr lang="zh-TW" altLang="en-US" sz="1000" u="none" dirty="0">
                          <a:latin typeface="微軟正黑體" pitchFamily="34" charset="-120"/>
                          <a:ea typeface="微軟正黑體" pitchFamily="34" charset="-120"/>
                        </a:rPr>
                        <a:t>   體育４   </a:t>
                      </a:r>
                      <a:endParaRPr lang="en-US" altLang="zh-TW" sz="1000" u="none" dirty="0">
                        <a:latin typeface="微軟正黑體" pitchFamily="34" charset="-120"/>
                        <a:ea typeface="微軟正黑體" pitchFamily="34" charset="-120"/>
                      </a:endParaRPr>
                    </a:p>
                    <a:p>
                      <a:r>
                        <a:rPr lang="zh-TW" altLang="en-US" sz="1000" u="none" dirty="0">
                          <a:latin typeface="微軟正黑體" pitchFamily="34" charset="-120"/>
                          <a:ea typeface="微軟正黑體" pitchFamily="34" charset="-120"/>
                        </a:rPr>
                        <a:t>全民國防教育</a:t>
                      </a:r>
                      <a:r>
                        <a:rPr lang="en-US" altLang="zh-TW" sz="1000" u="none" dirty="0">
                          <a:latin typeface="微軟正黑體" pitchFamily="34" charset="-120"/>
                          <a:ea typeface="微軟正黑體" pitchFamily="34" charset="-120"/>
                        </a:rPr>
                        <a:t>2</a:t>
                      </a:r>
                      <a:r>
                        <a:rPr lang="zh-TW" altLang="en-US" sz="1000" u="none" dirty="0">
                          <a:latin typeface="微軟正黑體" pitchFamily="34" charset="-120"/>
                          <a:ea typeface="微軟正黑體" pitchFamily="34" charset="-120"/>
                        </a:rPr>
                        <a:t>   家政</a:t>
                      </a:r>
                      <a:r>
                        <a:rPr lang="en-US" altLang="zh-TW" sz="1000" u="none" dirty="0">
                          <a:latin typeface="微軟正黑體" pitchFamily="34" charset="-120"/>
                          <a:ea typeface="微軟正黑體" pitchFamily="34" charset="-120"/>
                        </a:rPr>
                        <a:t>2(AB)</a:t>
                      </a:r>
                      <a:r>
                        <a:rPr lang="zh-TW" altLang="en-US" sz="1000" u="none" dirty="0">
                          <a:latin typeface="微軟正黑體" pitchFamily="34" charset="-120"/>
                          <a:ea typeface="微軟正黑體" pitchFamily="34" charset="-120"/>
                        </a:rPr>
                        <a:t>    生科</a:t>
                      </a:r>
                      <a:r>
                        <a:rPr lang="en-US" altLang="zh-TW" sz="1000" u="none" dirty="0">
                          <a:latin typeface="微軟正黑體" pitchFamily="34" charset="-120"/>
                          <a:ea typeface="微軟正黑體" pitchFamily="34" charset="-120"/>
                        </a:rPr>
                        <a:t>2(AB)</a:t>
                      </a:r>
                      <a:r>
                        <a:rPr lang="zh-TW" altLang="en-US" sz="1000" u="none" dirty="0">
                          <a:latin typeface="微軟正黑體" pitchFamily="34" charset="-120"/>
                          <a:ea typeface="微軟正黑體" pitchFamily="34" charset="-120"/>
                        </a:rPr>
                        <a:t> </a:t>
                      </a:r>
                      <a:endParaRPr lang="en-US" altLang="zh-TW" sz="1000" u="none" dirty="0">
                        <a:latin typeface="微軟正黑體" pitchFamily="34" charset="-120"/>
                        <a:ea typeface="微軟正黑體" pitchFamily="34" charset="-120"/>
                      </a:endParaRPr>
                    </a:p>
                    <a:p>
                      <a:endParaRPr lang="en-US" altLang="zh-TW" sz="1000" u="none" dirty="0">
                        <a:latin typeface="微軟正黑體" pitchFamily="34" charset="-120"/>
                        <a:ea typeface="微軟正黑體" pitchFamily="34" charset="-120"/>
                      </a:endParaRPr>
                    </a:p>
                    <a:p>
                      <a:r>
                        <a:rPr lang="en-US" altLang="zh-TW" sz="1200" b="1" u="none" dirty="0">
                          <a:latin typeface="微軟正黑體" pitchFamily="34" charset="-120"/>
                          <a:ea typeface="微軟正黑體" pitchFamily="34" charset="-120"/>
                        </a:rPr>
                        <a:t>※※</a:t>
                      </a:r>
                      <a:r>
                        <a:rPr lang="zh-TW" altLang="en-US" sz="1200" b="1" u="none" dirty="0">
                          <a:latin typeface="微軟正黑體" pitchFamily="34" charset="-120"/>
                          <a:ea typeface="微軟正黑體" pitchFamily="34" charset="-120"/>
                        </a:rPr>
                        <a:t>  </a:t>
                      </a:r>
                      <a:r>
                        <a:rPr lang="en-US" altLang="zh-TW" sz="1200" b="1" u="none" dirty="0">
                          <a:latin typeface="微軟正黑體" pitchFamily="34" charset="-120"/>
                          <a:ea typeface="微軟正黑體" pitchFamily="34" charset="-120"/>
                        </a:rPr>
                        <a:t>A</a:t>
                      </a:r>
                      <a:r>
                        <a:rPr lang="zh-TW" altLang="en-US" sz="1200" b="1" u="none" dirty="0">
                          <a:latin typeface="微軟正黑體" pitchFamily="34" charset="-120"/>
                          <a:ea typeface="微軟正黑體" pitchFamily="34" charset="-120"/>
                        </a:rPr>
                        <a:t>班群：「數</a:t>
                      </a:r>
                      <a:r>
                        <a:rPr lang="en-US" altLang="zh-TW" sz="1200" b="1" u="none" dirty="0">
                          <a:latin typeface="微軟正黑體" pitchFamily="34" charset="-120"/>
                          <a:ea typeface="微軟正黑體" pitchFamily="34" charset="-120"/>
                        </a:rPr>
                        <a:t>A</a:t>
                      </a:r>
                      <a:r>
                        <a:rPr lang="zh-TW" altLang="en-US" sz="1200" b="1" u="none" dirty="0">
                          <a:latin typeface="微軟正黑體" pitchFamily="34" charset="-120"/>
                          <a:ea typeface="微軟正黑體" pitchFamily="34" charset="-120"/>
                        </a:rPr>
                        <a:t>」、「數</a:t>
                      </a:r>
                      <a:r>
                        <a:rPr lang="en-US" altLang="zh-TW" sz="1200" b="1" u="none" dirty="0">
                          <a:latin typeface="微軟正黑體" pitchFamily="34" charset="-120"/>
                          <a:ea typeface="微軟正黑體" pitchFamily="34" charset="-120"/>
                        </a:rPr>
                        <a:t>B</a:t>
                      </a:r>
                      <a:r>
                        <a:rPr lang="zh-TW" altLang="en-US" sz="1200" b="1" u="none" dirty="0">
                          <a:latin typeface="微軟正黑體" pitchFamily="34" charset="-120"/>
                          <a:ea typeface="微軟正黑體" pitchFamily="34" charset="-120"/>
                        </a:rPr>
                        <a:t>」；</a:t>
                      </a:r>
                      <a:r>
                        <a:rPr lang="en-US" altLang="zh-TW" sz="1200" b="1" u="none" baseline="0" dirty="0">
                          <a:latin typeface="微軟正黑體" pitchFamily="34" charset="-120"/>
                          <a:ea typeface="微軟正黑體" pitchFamily="34" charset="-120"/>
                        </a:rPr>
                        <a:t>B</a:t>
                      </a:r>
                      <a:r>
                        <a:rPr lang="zh-TW" altLang="en-US" sz="1200" b="1" u="none" dirty="0">
                          <a:latin typeface="微軟正黑體" pitchFamily="34" charset="-120"/>
                          <a:ea typeface="微軟正黑體" pitchFamily="34" charset="-120"/>
                        </a:rPr>
                        <a:t>、</a:t>
                      </a:r>
                      <a:r>
                        <a:rPr lang="en-US" altLang="zh-TW" sz="1200" b="1" u="none" dirty="0">
                          <a:latin typeface="微軟正黑體" pitchFamily="34" charset="-120"/>
                          <a:ea typeface="微軟正黑體" pitchFamily="34" charset="-120"/>
                        </a:rPr>
                        <a:t>C</a:t>
                      </a:r>
                      <a:r>
                        <a:rPr lang="zh-TW" altLang="en-US" sz="1200" b="1" u="none" dirty="0">
                          <a:latin typeface="微軟正黑體" pitchFamily="34" charset="-120"/>
                          <a:ea typeface="微軟正黑體" pitchFamily="34" charset="-120"/>
                        </a:rPr>
                        <a:t>班群：「數</a:t>
                      </a:r>
                      <a:r>
                        <a:rPr lang="en-US" altLang="zh-TW" sz="1200" b="1" u="none" dirty="0">
                          <a:latin typeface="微軟正黑體" pitchFamily="34" charset="-120"/>
                          <a:ea typeface="微軟正黑體" pitchFamily="34" charset="-120"/>
                        </a:rPr>
                        <a:t>A</a:t>
                      </a:r>
                      <a:r>
                        <a:rPr lang="zh-TW" altLang="en-US" sz="1200" b="1" u="none" dirty="0">
                          <a:latin typeface="微軟正黑體" pitchFamily="34" charset="-120"/>
                          <a:ea typeface="微軟正黑體" pitchFamily="34" charset="-120"/>
                        </a:rPr>
                        <a:t>」</a:t>
                      </a:r>
                      <a:endParaRPr lang="en-US" altLang="zh-TW" sz="1200" b="1" u="none" dirty="0">
                        <a:latin typeface="微軟正黑體" pitchFamily="34" charset="-120"/>
                        <a:ea typeface="微軟正黑體" pitchFamily="34" charset="-120"/>
                      </a:endParaRP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a:p>
                  </a:txBody>
                  <a:tcPr/>
                </a:tc>
                <a:extLst>
                  <a:ext uri="{0D108BD9-81ED-4DB2-BD59-A6C34878D82A}">
                    <a16:rowId xmlns="" xmlns:a16="http://schemas.microsoft.com/office/drawing/2014/main" val="10000"/>
                  </a:ext>
                </a:extLst>
              </a:tr>
              <a:tr h="243833">
                <a:tc gridSpan="2">
                  <a:txBody>
                    <a:bodyPr/>
                    <a:lstStyle/>
                    <a:p>
                      <a:pPr algn="ctr"/>
                      <a:r>
                        <a:rPr lang="zh-TW" altLang="en-US" sz="1000" b="1" dirty="0">
                          <a:latin typeface="微軟正黑體" pitchFamily="34" charset="-120"/>
                          <a:ea typeface="微軟正黑體" pitchFamily="34" charset="-120"/>
                        </a:rPr>
                        <a:t>校訂必修</a:t>
                      </a:r>
                      <a:r>
                        <a:rPr lang="en-US" altLang="zh-TW" sz="1000" b="1" dirty="0">
                          <a:latin typeface="微軟正黑體" pitchFamily="34" charset="-120"/>
                          <a:ea typeface="微軟正黑體" pitchFamily="34" charset="-120"/>
                        </a:rPr>
                        <a:t>2</a:t>
                      </a: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000" dirty="0">
                          <a:latin typeface="微軟正黑體" pitchFamily="34" charset="-120"/>
                          <a:ea typeface="微軟正黑體" pitchFamily="34" charset="-120"/>
                        </a:rPr>
                        <a:t>從文學看台灣</a:t>
                      </a:r>
                      <a:r>
                        <a:rPr lang="en-US" altLang="zh-TW" sz="1000" dirty="0">
                          <a:latin typeface="微軟正黑體" pitchFamily="34" charset="-120"/>
                          <a:ea typeface="微軟正黑體" pitchFamily="34" charset="-120"/>
                        </a:rPr>
                        <a:t>2</a:t>
                      </a: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1"/>
                  </a:ext>
                </a:extLst>
              </a:tr>
              <a:tr h="396231">
                <a:tc gridSpan="2">
                  <a:txBody>
                    <a:bodyPr/>
                    <a:lstStyle/>
                    <a:p>
                      <a:pPr algn="ctr"/>
                      <a:r>
                        <a:rPr lang="zh-TW" altLang="en-US" sz="1000" b="1" dirty="0">
                          <a:latin typeface="微軟正黑體" pitchFamily="34" charset="-120"/>
                          <a:ea typeface="微軟正黑體" pitchFamily="34" charset="-120"/>
                        </a:rPr>
                        <a:t>多元選修</a:t>
                      </a:r>
                      <a:r>
                        <a:rPr lang="en-US" altLang="zh-TW" sz="1000" b="1" dirty="0">
                          <a:latin typeface="微軟正黑體" pitchFamily="34" charset="-120"/>
                          <a:ea typeface="微軟正黑體" pitchFamily="34" charset="-120"/>
                        </a:rPr>
                        <a:t>2</a:t>
                      </a:r>
                    </a:p>
                    <a:p>
                      <a:pPr algn="ctr"/>
                      <a:r>
                        <a:rPr lang="en-US" altLang="zh-TW" sz="1000" dirty="0">
                          <a:latin typeface="微軟正黑體" pitchFamily="34" charset="-120"/>
                          <a:ea typeface="微軟正黑體" pitchFamily="34" charset="-120"/>
                        </a:rPr>
                        <a:t>(9</a:t>
                      </a:r>
                      <a:r>
                        <a:rPr lang="zh-TW" altLang="en-US" sz="1000" dirty="0">
                          <a:latin typeface="微軟正黑體" pitchFamily="34" charset="-120"/>
                          <a:ea typeface="微軟正黑體" pitchFamily="34" charset="-120"/>
                        </a:rPr>
                        <a:t>選</a:t>
                      </a:r>
                      <a:r>
                        <a:rPr lang="en-US" altLang="zh-TW" sz="1000" dirty="0">
                          <a:latin typeface="微軟正黑體" pitchFamily="34" charset="-120"/>
                          <a:ea typeface="微軟正黑體" pitchFamily="34" charset="-120"/>
                        </a:rPr>
                        <a:t>1)(</a:t>
                      </a:r>
                      <a:r>
                        <a:rPr lang="zh-TW" altLang="en-US" sz="1000" dirty="0">
                          <a:latin typeface="微軟正黑體" pitchFamily="34" charset="-120"/>
                          <a:ea typeface="微軟正黑體" pitchFamily="34" charset="-120"/>
                        </a:rPr>
                        <a:t>跨班上課</a:t>
                      </a:r>
                      <a:r>
                        <a:rPr lang="en-US" altLang="zh-TW" sz="1000" dirty="0">
                          <a:latin typeface="微軟正黑體" pitchFamily="34" charset="-120"/>
                          <a:ea typeface="微軟正黑體" pitchFamily="34" charset="-120"/>
                        </a:rPr>
                        <a:t>)</a:t>
                      </a: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3">
                  <a:txBody>
                    <a:bodyPr/>
                    <a:lstStyle/>
                    <a:p>
                      <a:r>
                        <a:rPr kumimoji="0" lang="zh-TW" altLang="en-US" sz="1000" dirty="0">
                          <a:solidFill>
                            <a:srgbClr val="000000"/>
                          </a:solidFill>
                          <a:latin typeface="微軟正黑體" pitchFamily="34" charset="-120"/>
                          <a:ea typeface="微軟正黑體" pitchFamily="34" charset="-120"/>
                        </a:rPr>
                        <a:t>痴吃的百年物語、蒙太奇地理、生活中的數學、話化，其實很有趣、</a:t>
                      </a:r>
                      <a:r>
                        <a:rPr lang="zh-TW" altLang="en-US" sz="1000" dirty="0">
                          <a:solidFill>
                            <a:srgbClr val="000000"/>
                          </a:solidFill>
                          <a:latin typeface="微軟正黑體" pitchFamily="34" charset="-120"/>
                          <a:ea typeface="微軟正黑體" pitchFamily="34" charset="-120"/>
                        </a:rPr>
                        <a:t>唱遊百老匯、</a:t>
                      </a:r>
                      <a:r>
                        <a:rPr kumimoji="0" lang="zh-TW" altLang="en-US" sz="1000" dirty="0">
                          <a:solidFill>
                            <a:srgbClr val="000000"/>
                          </a:solidFill>
                          <a:latin typeface="微軟正黑體" pitchFamily="34" charset="-120"/>
                          <a:ea typeface="微軟正黑體" pitchFamily="34" charset="-120"/>
                        </a:rPr>
                        <a:t>手作烏克麗麗、</a:t>
                      </a:r>
                      <a:r>
                        <a:rPr lang="zh-TW" altLang="en-US" sz="1000" dirty="0">
                          <a:solidFill>
                            <a:srgbClr val="000000"/>
                          </a:solidFill>
                          <a:latin typeface="微軟正黑體" pitchFamily="34" charset="-120"/>
                          <a:ea typeface="微軟正黑體" pitchFamily="34" charset="-120"/>
                        </a:rPr>
                        <a:t>科普文章導讀、</a:t>
                      </a:r>
                      <a:r>
                        <a:rPr kumimoji="0" lang="en-US" altLang="zh-TW" sz="1000" dirty="0">
                          <a:solidFill>
                            <a:srgbClr val="000000"/>
                          </a:solidFill>
                          <a:latin typeface="微軟正黑體" pitchFamily="34" charset="-120"/>
                          <a:ea typeface="微軟正黑體" pitchFamily="34" charset="-120"/>
                        </a:rPr>
                        <a:t>APCS</a:t>
                      </a:r>
                      <a:r>
                        <a:rPr kumimoji="0" lang="zh-TW" altLang="en-US" sz="1000" dirty="0">
                          <a:solidFill>
                            <a:srgbClr val="000000"/>
                          </a:solidFill>
                          <a:latin typeface="微軟正黑體" pitchFamily="34" charset="-120"/>
                          <a:ea typeface="微軟正黑體" pitchFamily="34" charset="-120"/>
                        </a:rPr>
                        <a:t>、</a:t>
                      </a:r>
                      <a:r>
                        <a:rPr lang="zh-TW" altLang="en-US" sz="1000" dirty="0">
                          <a:solidFill>
                            <a:srgbClr val="000000"/>
                          </a:solidFill>
                          <a:latin typeface="微軟正黑體" pitchFamily="34" charset="-120"/>
                          <a:ea typeface="微軟正黑體" pitchFamily="34" charset="-120"/>
                        </a:rPr>
                        <a:t>手機物理</a:t>
                      </a:r>
                      <a:r>
                        <a:rPr lang="en-US" altLang="zh-TW" sz="1000" dirty="0">
                          <a:solidFill>
                            <a:srgbClr val="000000"/>
                          </a:solidFill>
                          <a:latin typeface="微軟正黑體" pitchFamily="34" charset="-120"/>
                          <a:ea typeface="微軟正黑體" pitchFamily="34" charset="-120"/>
                        </a:rPr>
                        <a:t>APP</a:t>
                      </a:r>
                      <a:r>
                        <a:rPr lang="zh-TW" altLang="en-US" sz="1000" dirty="0">
                          <a:solidFill>
                            <a:srgbClr val="000000"/>
                          </a:solidFill>
                          <a:latin typeface="微軟正黑體" pitchFamily="34" charset="-120"/>
                          <a:ea typeface="微軟正黑體" pitchFamily="34" charset="-120"/>
                        </a:rPr>
                        <a:t>測量實務</a:t>
                      </a:r>
                      <a:endParaRPr lang="en-US" altLang="zh-TW" sz="1000" dirty="0">
                        <a:latin typeface="微軟正黑體" pitchFamily="34" charset="-120"/>
                        <a:ea typeface="微軟正黑體" pitchFamily="34" charset="-120"/>
                      </a:endParaRP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2"/>
                  </a:ext>
                </a:extLst>
              </a:tr>
              <a:tr h="243833">
                <a:tc gridSpan="2">
                  <a:txBody>
                    <a:bodyPr/>
                    <a:lstStyle/>
                    <a:p>
                      <a:pPr algn="ctr"/>
                      <a:r>
                        <a:rPr lang="zh-TW" altLang="en-US" sz="1000" b="1" dirty="0">
                          <a:latin typeface="微軟正黑體" pitchFamily="34" charset="-120"/>
                          <a:ea typeface="微軟正黑體" pitchFamily="34" charset="-120"/>
                        </a:rPr>
                        <a:t>彈性時間</a:t>
                      </a:r>
                      <a:endParaRPr lang="en-US" altLang="zh-TW" sz="1000" b="1" dirty="0">
                        <a:solidFill>
                          <a:srgbClr val="FF0000"/>
                        </a:solidFill>
                        <a:latin typeface="微軟正黑體" pitchFamily="34" charset="-120"/>
                        <a:ea typeface="微軟正黑體" pitchFamily="34" charset="-120"/>
                      </a:endParaRP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3">
                  <a:txBody>
                    <a:bodyPr/>
                    <a:lstStyle/>
                    <a:p>
                      <a:pPr algn="l"/>
                      <a:r>
                        <a:rPr lang="zh-TW" altLang="en-US" sz="1000" dirty="0">
                          <a:latin typeface="微軟正黑體" pitchFamily="34" charset="-120"/>
                          <a:ea typeface="微軟正黑體" pitchFamily="34" charset="-120"/>
                        </a:rPr>
                        <a:t>充實</a:t>
                      </a: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增廣</a:t>
                      </a: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閱讀理解、中級雜誌導讀、</a:t>
                      </a:r>
                      <a:r>
                        <a:rPr lang="en-US" altLang="zh-TW" sz="1000" dirty="0">
                          <a:latin typeface="微軟正黑體" pitchFamily="34" charset="-120"/>
                          <a:ea typeface="微軟正黑體" pitchFamily="34" charset="-120"/>
                        </a:rPr>
                        <a:t>Fun</a:t>
                      </a:r>
                      <a:r>
                        <a:rPr lang="zh-TW" altLang="en-US" sz="1000" dirty="0">
                          <a:latin typeface="微軟正黑體" pitchFamily="34" charset="-120"/>
                          <a:ea typeface="微軟正黑體" pitchFamily="34" charset="-120"/>
                        </a:rPr>
                        <a:t>手學數學、物理演習、</a:t>
                      </a:r>
                      <a:r>
                        <a:rPr lang="zh-TW" altLang="zh-TW" sz="1000" dirty="0">
                          <a:latin typeface="微軟正黑體" panose="020B0604030504040204" pitchFamily="34" charset="-120"/>
                          <a:ea typeface="微軟正黑體" panose="020B0604030504040204" pitchFamily="34" charset="-120"/>
                        </a:rPr>
                        <a:t>「</a:t>
                      </a:r>
                      <a:r>
                        <a:rPr lang="zh-TW" altLang="en-US" sz="1000" dirty="0">
                          <a:latin typeface="微軟正黑體" panose="020B0604030504040204" pitchFamily="34" charset="-120"/>
                          <a:ea typeface="微軟正黑體" panose="020B0604030504040204" pitchFamily="34" charset="-120"/>
                        </a:rPr>
                        <a:t>化</a:t>
                      </a:r>
                      <a:r>
                        <a:rPr lang="zh-TW" altLang="en-US" sz="1000" dirty="0">
                          <a:latin typeface="新細明體"/>
                          <a:ea typeface="+mn-ea"/>
                        </a:rPr>
                        <a:t>」</a:t>
                      </a:r>
                      <a:r>
                        <a:rPr lang="zh-TW" altLang="en-US" sz="1000" dirty="0">
                          <a:latin typeface="微軟正黑體" pitchFamily="34" charset="-120"/>
                          <a:ea typeface="微軟正黑體" pitchFamily="34" charset="-120"/>
                        </a:rPr>
                        <a:t>冗點睛</a:t>
                      </a:r>
                      <a:r>
                        <a:rPr lang="en-US" altLang="zh-TW" sz="1000" dirty="0">
                          <a:latin typeface="微軟正黑體" pitchFamily="34" charset="-120"/>
                          <a:ea typeface="微軟正黑體" pitchFamily="34" charset="-120"/>
                        </a:rPr>
                        <a:t>)</a:t>
                      </a:r>
                      <a:r>
                        <a:rPr lang="zh-TW" altLang="en-US" sz="1000" dirty="0">
                          <a:latin typeface="微軟正黑體" pitchFamily="34" charset="-120"/>
                          <a:ea typeface="微軟正黑體" pitchFamily="34" charset="-120"/>
                        </a:rPr>
                        <a:t>、選手培訓、特色活動、自主學習    </a:t>
                      </a:r>
                      <a:endParaRPr lang="en-US" altLang="zh-TW" sz="1000" dirty="0">
                        <a:solidFill>
                          <a:srgbClr val="FF0000"/>
                        </a:solidFill>
                        <a:latin typeface="微軟正黑體" pitchFamily="34" charset="-120"/>
                        <a:ea typeface="微軟正黑體" pitchFamily="34" charset="-120"/>
                      </a:endParaRP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3"/>
                  </a:ext>
                </a:extLst>
              </a:tr>
              <a:tr h="295602">
                <a:tc rowSpan="3">
                  <a:txBody>
                    <a:bodyPr/>
                    <a:lstStyle/>
                    <a:p>
                      <a:pPr algn="ctr"/>
                      <a:r>
                        <a:rPr lang="zh-TW" altLang="en-US" sz="1200" b="1" dirty="0">
                          <a:latin typeface="微軟正黑體" pitchFamily="34" charset="-120"/>
                          <a:ea typeface="微軟正黑體" pitchFamily="34" charset="-120"/>
                        </a:rPr>
                        <a:t>加深加廣</a:t>
                      </a:r>
                      <a:endParaRPr lang="en-US" altLang="zh-TW" sz="1200" b="1" dirty="0">
                        <a:latin typeface="微軟正黑體" pitchFamily="34" charset="-120"/>
                        <a:ea typeface="微軟正黑體" pitchFamily="34" charset="-120"/>
                      </a:endParaRPr>
                    </a:p>
                    <a:p>
                      <a:pPr algn="ctr"/>
                      <a:r>
                        <a:rPr lang="zh-TW" altLang="en-US" sz="1200" b="1" dirty="0">
                          <a:latin typeface="微軟正黑體" pitchFamily="34" charset="-120"/>
                          <a:ea typeface="微軟正黑體" pitchFamily="34" charset="-120"/>
                        </a:rPr>
                        <a:t>選修</a:t>
                      </a:r>
                      <a:endParaRPr lang="en-US" altLang="zh-TW" sz="1200" b="1" dirty="0">
                        <a:latin typeface="微軟正黑體" pitchFamily="34" charset="-120"/>
                        <a:ea typeface="微軟正黑體" pitchFamily="34" charset="-120"/>
                      </a:endParaRPr>
                    </a:p>
                    <a:p>
                      <a:pPr algn="ctr"/>
                      <a:endParaRPr lang="en-US" altLang="zh-TW" sz="1200" b="1" dirty="0">
                        <a:latin typeface="微軟正黑體" pitchFamily="34" charset="-120"/>
                        <a:ea typeface="微軟正黑體" pitchFamily="34" charset="-120"/>
                      </a:endParaRPr>
                    </a:p>
                    <a:p>
                      <a:pPr algn="ctr"/>
                      <a:r>
                        <a:rPr lang="en-US" altLang="zh-TW" sz="1200" dirty="0">
                          <a:latin typeface="微軟正黑體" pitchFamily="34" charset="-120"/>
                          <a:ea typeface="微軟正黑體" pitchFamily="34" charset="-120"/>
                        </a:rPr>
                        <a:t>8(AB</a:t>
                      </a:r>
                      <a:r>
                        <a:rPr lang="zh-TW" altLang="en-US" sz="1200" dirty="0">
                          <a:latin typeface="微軟正黑體" pitchFamily="34" charset="-120"/>
                          <a:ea typeface="微軟正黑體" pitchFamily="34" charset="-120"/>
                        </a:rPr>
                        <a:t>班群</a:t>
                      </a:r>
                      <a:r>
                        <a:rPr lang="en-US" altLang="zh-TW" sz="1200" dirty="0">
                          <a:latin typeface="微軟正黑體" pitchFamily="34" charset="-120"/>
                          <a:ea typeface="微軟正黑體" pitchFamily="34" charset="-120"/>
                        </a:rPr>
                        <a:t>)</a:t>
                      </a:r>
                    </a:p>
                    <a:p>
                      <a:pPr algn="ctr"/>
                      <a:r>
                        <a:rPr lang="en-US" altLang="zh-TW" sz="1200" dirty="0">
                          <a:latin typeface="微軟正黑體" pitchFamily="34" charset="-120"/>
                          <a:ea typeface="微軟正黑體" pitchFamily="34" charset="-120"/>
                        </a:rPr>
                        <a:t>12(C</a:t>
                      </a:r>
                      <a:r>
                        <a:rPr lang="zh-TW" altLang="en-US" sz="1200" dirty="0">
                          <a:latin typeface="微軟正黑體" pitchFamily="34" charset="-120"/>
                          <a:ea typeface="微軟正黑體" pitchFamily="34" charset="-120"/>
                        </a:rPr>
                        <a:t>班群</a:t>
                      </a:r>
                      <a:r>
                        <a:rPr lang="en-US" altLang="zh-TW" sz="1200" dirty="0">
                          <a:latin typeface="微軟正黑體" pitchFamily="34" charset="-120"/>
                          <a:ea typeface="微軟正黑體" pitchFamily="34" charset="-120"/>
                        </a:rPr>
                        <a:t>)</a:t>
                      </a:r>
                      <a:endParaRPr lang="zh-TW" altLang="en-US" sz="1200" dirty="0">
                        <a:latin typeface="微軟正黑體" pitchFamily="34" charset="-120"/>
                        <a:ea typeface="微軟正黑體" pitchFamily="34" charset="-120"/>
                      </a:endParaRPr>
                    </a:p>
                  </a:txBody>
                  <a:tcPr marL="91435" marR="91435" marT="45717" marB="45717"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algn="ctr"/>
                      <a:r>
                        <a:rPr lang="zh-TW" altLang="en-US" sz="1200" dirty="0">
                          <a:latin typeface="微軟正黑體" pitchFamily="34" charset="-120"/>
                          <a:ea typeface="微軟正黑體" pitchFamily="34" charset="-120"/>
                        </a:rPr>
                        <a:t>班群</a:t>
                      </a: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a:latin typeface="微軟正黑體" pitchFamily="34" charset="-120"/>
                          <a:ea typeface="微軟正黑體" pitchFamily="34" charset="-120"/>
                        </a:rPr>
                        <a:t>A</a:t>
                      </a:r>
                      <a:r>
                        <a:rPr lang="zh-TW" altLang="en-US" sz="1200" dirty="0">
                          <a:latin typeface="微軟正黑體" pitchFamily="34" charset="-120"/>
                          <a:ea typeface="微軟正黑體" pitchFamily="34" charset="-120"/>
                        </a:rPr>
                        <a:t>  班群</a:t>
                      </a:r>
                    </a:p>
                  </a:txBody>
                  <a:tcPr marL="91435" marR="91435" marT="45717" marB="45717"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solidFill>
                      <a:schemeClr val="accent3">
                        <a:lumMod val="40000"/>
                        <a:lumOff val="60000"/>
                      </a:schemeClr>
                    </a:solidFill>
                  </a:tcPr>
                </a:tc>
                <a:tc>
                  <a:txBody>
                    <a:bodyPr/>
                    <a:lstStyle/>
                    <a:p>
                      <a:pPr algn="ctr"/>
                      <a:r>
                        <a:rPr lang="en-US" altLang="zh-TW" sz="1200" dirty="0">
                          <a:latin typeface="微軟正黑體" pitchFamily="34" charset="-120"/>
                          <a:ea typeface="微軟正黑體" pitchFamily="34" charset="-120"/>
                        </a:rPr>
                        <a:t>B</a:t>
                      </a:r>
                      <a:r>
                        <a:rPr lang="zh-TW" altLang="en-US" sz="1200" dirty="0">
                          <a:latin typeface="微軟正黑體" pitchFamily="34" charset="-120"/>
                          <a:ea typeface="微軟正黑體" pitchFamily="34" charset="-120"/>
                        </a:rPr>
                        <a:t>  班群 </a:t>
                      </a:r>
                    </a:p>
                  </a:txBody>
                  <a:tcPr marL="91435" marR="91435" marT="45717" marB="45717"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r>
                        <a:rPr lang="en-US" altLang="zh-TW" sz="1200" dirty="0">
                          <a:latin typeface="微軟正黑體" pitchFamily="34" charset="-120"/>
                          <a:ea typeface="微軟正黑體" pitchFamily="34" charset="-120"/>
                        </a:rPr>
                        <a:t>C</a:t>
                      </a:r>
                      <a:r>
                        <a:rPr lang="zh-TW" altLang="en-US" sz="1200" dirty="0">
                          <a:latin typeface="微軟正黑體" pitchFamily="34" charset="-120"/>
                          <a:ea typeface="微軟正黑體" pitchFamily="34" charset="-120"/>
                        </a:rPr>
                        <a:t>  班群 </a:t>
                      </a:r>
                    </a:p>
                  </a:txBody>
                  <a:tcPr marL="91435" marR="91435" marT="45717" marB="45717"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extLst>
                  <a:ext uri="{0D108BD9-81ED-4DB2-BD59-A6C34878D82A}">
                    <a16:rowId xmlns="" xmlns:a16="http://schemas.microsoft.com/office/drawing/2014/main" val="10004"/>
                  </a:ext>
                </a:extLst>
              </a:tr>
              <a:tr h="803654">
                <a:tc vMerge="1">
                  <a:txBody>
                    <a:bodyPr/>
                    <a:lstStyle/>
                    <a:p>
                      <a:endParaRPr lang="zh-TW" altLang="en-US" dirty="0"/>
                    </a:p>
                  </a:txBody>
                  <a:tcPr/>
                </a:tc>
                <a:tc>
                  <a:txBody>
                    <a:bodyPr/>
                    <a:lstStyle/>
                    <a:p>
                      <a:r>
                        <a:rPr lang="zh-TW" altLang="en-US" sz="1200" dirty="0"/>
                        <a:t>對應</a:t>
                      </a:r>
                      <a:endParaRPr lang="en-US" altLang="zh-TW" sz="1200" dirty="0"/>
                    </a:p>
                    <a:p>
                      <a:r>
                        <a:rPr lang="en-US" altLang="zh-TW" sz="1200" dirty="0"/>
                        <a:t>18</a:t>
                      </a:r>
                    </a:p>
                    <a:p>
                      <a:r>
                        <a:rPr lang="zh-TW" altLang="en-US" sz="1200" dirty="0"/>
                        <a:t>學群</a:t>
                      </a:r>
                    </a:p>
                  </a:txBody>
                  <a:tcPr marL="91435" marR="91435" marT="45717" marB="45717" anchor="ctr" anchorCtr="1">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itchFamily="34" charset="-120"/>
                          <a:ea typeface="微軟正黑體" pitchFamily="34" charset="-120"/>
                        </a:rPr>
                        <a:t>建築與藝術、藝術、社會與心理、大眾傳播、外語、文史哲、教育、法政、管理、財經、遊憩與運動        </a:t>
                      </a:r>
                      <a:endParaRPr lang="en-US" altLang="zh-TW" sz="1200" dirty="0">
                        <a:latin typeface="微軟正黑體" pitchFamily="34" charset="-120"/>
                        <a:ea typeface="微軟正黑體" pitchFamily="34" charset="-120"/>
                      </a:endParaRPr>
                    </a:p>
                  </a:txBody>
                  <a:tcPr marL="91435" marR="91435" marT="45717" marB="45717"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solidFill>
                      <a:schemeClr val="accent3">
                        <a:lumMod val="40000"/>
                        <a:lumOff val="60000"/>
                      </a:schemeClr>
                    </a:solidFill>
                  </a:tcPr>
                </a:tc>
                <a:tc>
                  <a:txBody>
                    <a:bodyPr/>
                    <a:lstStyle/>
                    <a:p>
                      <a:pPr algn="l"/>
                      <a:r>
                        <a:rPr lang="zh-TW" altLang="en-US" sz="1200" dirty="0">
                          <a:latin typeface="微軟正黑體" pitchFamily="34" charset="-120"/>
                          <a:ea typeface="微軟正黑體" pitchFamily="34" charset="-120"/>
                        </a:rPr>
                        <a:t>資訊、工程、數理化、地球與環境、建築與設計</a:t>
                      </a:r>
                      <a:endParaRPr lang="en-US" altLang="zh-TW" sz="1200" dirty="0">
                        <a:latin typeface="微軟正黑體" pitchFamily="34" charset="-120"/>
                        <a:ea typeface="微軟正黑體" pitchFamily="34" charset="-120"/>
                      </a:endParaRP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l"/>
                      <a:r>
                        <a:rPr lang="zh-TW" altLang="en-US" sz="1200" dirty="0">
                          <a:latin typeface="微軟正黑體" pitchFamily="34" charset="-120"/>
                          <a:ea typeface="微軟正黑體" pitchFamily="34" charset="-120"/>
                        </a:rPr>
                        <a:t>醫藥衛生、生命科學、生物資源、社會與心理、遊憩與運動</a:t>
                      </a: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extLst>
                  <a:ext uri="{0D108BD9-81ED-4DB2-BD59-A6C34878D82A}">
                    <a16:rowId xmlns="" xmlns:a16="http://schemas.microsoft.com/office/drawing/2014/main" val="10005"/>
                  </a:ext>
                </a:extLst>
              </a:tr>
              <a:tr h="2285966">
                <a:tc vMerge="1">
                  <a:txBody>
                    <a:bodyPr/>
                    <a:lstStyle/>
                    <a:p>
                      <a:endParaRPr lang="zh-TW" altLang="en-US" dirty="0"/>
                    </a:p>
                  </a:txBody>
                  <a:tcPr/>
                </a:tc>
                <a:tc>
                  <a:txBody>
                    <a:bodyPr/>
                    <a:lstStyle/>
                    <a:p>
                      <a:r>
                        <a:rPr lang="zh-TW" altLang="en-US" sz="1200" dirty="0"/>
                        <a:t>課程</a:t>
                      </a:r>
                    </a:p>
                  </a:txBody>
                  <a:tcPr marL="91435" marR="91435" marT="45717" marB="45717" anchor="ctr" anchorCtr="1">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zh-TW" altLang="en-US" sz="1200" u="sng" dirty="0">
                          <a:latin typeface="微軟正黑體" pitchFamily="34" charset="-120"/>
                          <a:ea typeface="微軟正黑體" pitchFamily="34" charset="-120"/>
                        </a:rPr>
                        <a:t>社會領域（探究與實作）</a:t>
                      </a:r>
                      <a:r>
                        <a:rPr lang="zh-TW" altLang="en-US" sz="1200" dirty="0">
                          <a:latin typeface="微軟正黑體" pitchFamily="34" charset="-120"/>
                          <a:ea typeface="微軟正黑體" pitchFamily="34" charset="-120"/>
                        </a:rPr>
                        <a:t>：</a:t>
                      </a:r>
                      <a:endParaRPr lang="en-US" altLang="zh-TW" sz="120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zh-TW" altLang="en-US" sz="1200" dirty="0">
                          <a:latin typeface="微軟正黑體" pitchFamily="34" charset="-120"/>
                          <a:ea typeface="微軟正黑體" pitchFamily="34" charset="-120"/>
                        </a:rPr>
                        <a:t>歷史學探究</a:t>
                      </a:r>
                      <a:r>
                        <a:rPr lang="en-US" altLang="zh-TW" sz="1200" dirty="0">
                          <a:latin typeface="微軟正黑體" pitchFamily="34" charset="-120"/>
                          <a:ea typeface="微軟正黑體" pitchFamily="34" charset="-120"/>
                        </a:rPr>
                        <a:t>2</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zh-TW" altLang="en-US" sz="1200" dirty="0">
                          <a:latin typeface="微軟正黑體" pitchFamily="34" charset="-120"/>
                          <a:ea typeface="微軟正黑體" pitchFamily="34" charset="-120"/>
                        </a:rPr>
                        <a:t>地理與人文社會科學研究</a:t>
                      </a:r>
                      <a:r>
                        <a:rPr lang="en-US" altLang="zh-TW" sz="1200" dirty="0">
                          <a:latin typeface="微軟正黑體" pitchFamily="34" charset="-120"/>
                          <a:ea typeface="微軟正黑體" pitchFamily="34" charset="-120"/>
                        </a:rPr>
                        <a:t>2</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zh-TW" altLang="en-US" sz="1200" dirty="0">
                          <a:latin typeface="微軟正黑體" pitchFamily="34" charset="-120"/>
                          <a:ea typeface="微軟正黑體" pitchFamily="34" charset="-120"/>
                        </a:rPr>
                        <a:t>公共議題與社會探究</a:t>
                      </a:r>
                      <a:r>
                        <a:rPr lang="en-US" altLang="zh-TW" sz="1200" dirty="0">
                          <a:latin typeface="微軟正黑體" pitchFamily="34" charset="-120"/>
                          <a:ea typeface="微軟正黑體" pitchFamily="34" charset="-120"/>
                        </a:rPr>
                        <a:t>2</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u="sng"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u="sng" dirty="0">
                          <a:latin typeface="微軟正黑體" pitchFamily="34" charset="-120"/>
                          <a:ea typeface="微軟正黑體" pitchFamily="34" charset="-120"/>
                        </a:rPr>
                        <a:t>健康與體育領域</a:t>
                      </a:r>
                      <a:r>
                        <a:rPr lang="zh-TW" altLang="en-US" sz="1200" dirty="0">
                          <a:latin typeface="微軟正黑體" pitchFamily="34" charset="-120"/>
                          <a:ea typeface="微軟正黑體" pitchFamily="34" charset="-120"/>
                        </a:rPr>
                        <a:t>：</a:t>
                      </a:r>
                      <a:endParaRPr lang="en-US" altLang="zh-TW" sz="120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itchFamily="34" charset="-120"/>
                          <a:ea typeface="微軟正黑體" pitchFamily="34" charset="-120"/>
                        </a:rPr>
                        <a:t>健康與休閒生活</a:t>
                      </a:r>
                      <a:r>
                        <a:rPr lang="en-US" altLang="zh-TW" sz="1200" dirty="0">
                          <a:latin typeface="微軟正黑體" pitchFamily="34" charset="-120"/>
                          <a:ea typeface="微軟正黑體" pitchFamily="34" charset="-120"/>
                        </a:rPr>
                        <a:t>2</a:t>
                      </a: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solidFill>
                      <a:schemeClr val="accent3">
                        <a:lumMod val="40000"/>
                        <a:lumOff val="60000"/>
                      </a:schemeClr>
                    </a:solidFill>
                  </a:tcPr>
                </a:tc>
                <a:tc>
                  <a:txBody>
                    <a:bodyPr/>
                    <a:lstStyle/>
                    <a:p>
                      <a:r>
                        <a:rPr lang="zh-TW" altLang="en-US" sz="1200" u="sng" dirty="0">
                          <a:latin typeface="微軟正黑體" pitchFamily="34" charset="-120"/>
                          <a:ea typeface="微軟正黑體" pitchFamily="34" charset="-120"/>
                        </a:rPr>
                        <a:t>自然領域（探究與實作）：</a:t>
                      </a:r>
                      <a:endParaRPr lang="en-US" altLang="zh-TW" sz="1200" u="sng"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物理：</a:t>
                      </a:r>
                      <a:endParaRPr lang="en-US" altLang="zh-TW"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力學一</a:t>
                      </a:r>
                      <a:r>
                        <a:rPr lang="en-US" altLang="zh-TW" sz="1200" dirty="0">
                          <a:latin typeface="微軟正黑體" pitchFamily="34" charset="-120"/>
                          <a:ea typeface="微軟正黑體" pitchFamily="34" charset="-120"/>
                        </a:rPr>
                        <a:t>2</a:t>
                      </a:r>
                    </a:p>
                    <a:p>
                      <a:r>
                        <a:rPr lang="zh-TW" altLang="en-US" sz="1200" dirty="0">
                          <a:latin typeface="微軟正黑體" pitchFamily="34" charset="-120"/>
                          <a:ea typeface="微軟正黑體" pitchFamily="34" charset="-120"/>
                        </a:rPr>
                        <a:t>力學二與熱學</a:t>
                      </a:r>
                      <a:r>
                        <a:rPr lang="en-US" altLang="zh-TW" sz="1200" dirty="0">
                          <a:latin typeface="微軟正黑體" pitchFamily="34" charset="-120"/>
                          <a:ea typeface="微軟正黑體" pitchFamily="34" charset="-120"/>
                        </a:rPr>
                        <a:t>2</a:t>
                      </a:r>
                    </a:p>
                    <a:p>
                      <a:endParaRPr lang="en-US" altLang="zh-TW"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化學：</a:t>
                      </a:r>
                      <a:endParaRPr lang="en-US" altLang="zh-TW"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物質與能量</a:t>
                      </a:r>
                      <a:r>
                        <a:rPr lang="en-US" altLang="zh-TW" sz="1200" dirty="0">
                          <a:latin typeface="微軟正黑體" pitchFamily="34" charset="-120"/>
                          <a:ea typeface="微軟正黑體" pitchFamily="34" charset="-120"/>
                        </a:rPr>
                        <a:t>2</a:t>
                      </a:r>
                    </a:p>
                    <a:p>
                      <a:r>
                        <a:rPr lang="zh-TW" altLang="en-US" sz="1200" dirty="0">
                          <a:latin typeface="微軟正黑體" pitchFamily="34" charset="-120"/>
                          <a:ea typeface="微軟正黑體" pitchFamily="34" charset="-120"/>
                        </a:rPr>
                        <a:t>物質構造與反應速率</a:t>
                      </a:r>
                      <a:r>
                        <a:rPr lang="en-US" altLang="zh-TW" sz="1200" dirty="0">
                          <a:latin typeface="微軟正黑體" pitchFamily="34" charset="-120"/>
                          <a:ea typeface="微軟正黑體" pitchFamily="34" charset="-120"/>
                        </a:rPr>
                        <a:t>2</a:t>
                      </a:r>
                      <a:endParaRPr lang="zh-TW" altLang="en-US" sz="1200" dirty="0">
                        <a:latin typeface="微軟正黑體" pitchFamily="34" charset="-120"/>
                        <a:ea typeface="微軟正黑體" pitchFamily="34" charset="-120"/>
                      </a:endParaRP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u="sng" dirty="0">
                          <a:latin typeface="微軟正黑體" pitchFamily="34" charset="-120"/>
                          <a:ea typeface="微軟正黑體" pitchFamily="34" charset="-120"/>
                        </a:rPr>
                        <a:t>自然領域（探究與實作）：</a:t>
                      </a:r>
                      <a:endParaRPr lang="zh-TW" altLang="en-US"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物理：</a:t>
                      </a:r>
                      <a:endParaRPr lang="en-US" altLang="zh-TW"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力學一</a:t>
                      </a:r>
                      <a:r>
                        <a:rPr lang="en-US" altLang="zh-TW" sz="1200" dirty="0">
                          <a:latin typeface="微軟正黑體" pitchFamily="34" charset="-120"/>
                          <a:ea typeface="微軟正黑體" pitchFamily="34" charset="-120"/>
                        </a:rPr>
                        <a:t>2</a:t>
                      </a:r>
                    </a:p>
                    <a:p>
                      <a:r>
                        <a:rPr lang="zh-TW" altLang="en-US" sz="1200" dirty="0">
                          <a:latin typeface="微軟正黑體" pitchFamily="34" charset="-120"/>
                          <a:ea typeface="微軟正黑體" pitchFamily="34" charset="-120"/>
                        </a:rPr>
                        <a:t>力學二與熱學</a:t>
                      </a:r>
                      <a:r>
                        <a:rPr lang="en-US" altLang="zh-TW" sz="1200" dirty="0">
                          <a:latin typeface="微軟正黑體" pitchFamily="34" charset="-120"/>
                          <a:ea typeface="微軟正黑體" pitchFamily="34" charset="-120"/>
                        </a:rPr>
                        <a:t>2</a:t>
                      </a:r>
                    </a:p>
                    <a:p>
                      <a:endParaRPr lang="en-US" altLang="zh-TW"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化學：</a:t>
                      </a:r>
                      <a:endParaRPr lang="en-US" altLang="zh-TW" sz="1200" dirty="0">
                        <a:latin typeface="微軟正黑體" pitchFamily="34" charset="-120"/>
                        <a:ea typeface="微軟正黑體" pitchFamily="34" charset="-120"/>
                      </a:endParaRPr>
                    </a:p>
                    <a:p>
                      <a:r>
                        <a:rPr lang="zh-TW" altLang="en-US" sz="1200" dirty="0">
                          <a:latin typeface="微軟正黑體" pitchFamily="34" charset="-120"/>
                          <a:ea typeface="微軟正黑體" pitchFamily="34" charset="-120"/>
                        </a:rPr>
                        <a:t>物質與能量</a:t>
                      </a:r>
                      <a:r>
                        <a:rPr lang="en-US" altLang="zh-TW" sz="1200" dirty="0">
                          <a:latin typeface="微軟正黑體" pitchFamily="34" charset="-120"/>
                          <a:ea typeface="微軟正黑體" pitchFamily="34" charset="-120"/>
                        </a:rPr>
                        <a:t>2</a:t>
                      </a:r>
                    </a:p>
                    <a:p>
                      <a:r>
                        <a:rPr lang="zh-TW" altLang="en-US" sz="1200" dirty="0">
                          <a:latin typeface="微軟正黑體" pitchFamily="34" charset="-120"/>
                          <a:ea typeface="微軟正黑體" pitchFamily="34" charset="-120"/>
                        </a:rPr>
                        <a:t>物質構造與反應速率</a:t>
                      </a:r>
                      <a:r>
                        <a:rPr lang="en-US" altLang="zh-TW" sz="1200" dirty="0">
                          <a:latin typeface="微軟正黑體" pitchFamily="34" charset="-120"/>
                          <a:ea typeface="微軟正黑體" pitchFamily="34" charset="-120"/>
                        </a:rPr>
                        <a:t>2</a:t>
                      </a:r>
                    </a:p>
                    <a:p>
                      <a:endParaRPr lang="en-US" altLang="zh-TW" sz="120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itchFamily="34" charset="-120"/>
                          <a:ea typeface="微軟正黑體" pitchFamily="34" charset="-120"/>
                        </a:rPr>
                        <a:t>生物：</a:t>
                      </a:r>
                      <a:endParaRPr lang="en-US" altLang="zh-TW" sz="120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itchFamily="34" charset="-120"/>
                          <a:ea typeface="微軟正黑體" pitchFamily="34" charset="-120"/>
                        </a:rPr>
                        <a:t>細胞與遺傳</a:t>
                      </a:r>
                      <a:r>
                        <a:rPr lang="en-US" altLang="zh-TW" sz="1200" dirty="0">
                          <a:latin typeface="微軟正黑體" pitchFamily="34" charset="-120"/>
                          <a:ea typeface="微軟正黑體" pitchFamily="34" charset="-120"/>
                        </a:rPr>
                        <a:t>2</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微軟正黑體" pitchFamily="34" charset="-120"/>
                          <a:ea typeface="微軟正黑體" pitchFamily="34" charset="-120"/>
                        </a:rPr>
                        <a:t>動物體的構造與功能</a:t>
                      </a:r>
                      <a:r>
                        <a:rPr lang="en-US" altLang="zh-TW" sz="1200" dirty="0">
                          <a:latin typeface="微軟正黑體" pitchFamily="34" charset="-120"/>
                          <a:ea typeface="微軟正黑體" pitchFamily="34" charset="-120"/>
                        </a:rPr>
                        <a:t>2</a:t>
                      </a:r>
                    </a:p>
                  </a:txBody>
                  <a:tcPr marL="91435" marR="91435" marT="45717" marB="45717">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solidFill>
                      <a:schemeClr val="tx2">
                        <a:lumMod val="40000"/>
                        <a:lumOff val="60000"/>
                      </a:schemeClr>
                    </a:solidFill>
                  </a:tcPr>
                </a:tc>
                <a:extLst>
                  <a:ext uri="{0D108BD9-81ED-4DB2-BD59-A6C34878D82A}">
                    <a16:rowId xmlns="" xmlns:a16="http://schemas.microsoft.com/office/drawing/2014/main" val="10006"/>
                  </a:ext>
                </a:extLst>
              </a:tr>
            </a:tbl>
          </a:graphicData>
        </a:graphic>
      </p:graphicFrame>
      <p:sp>
        <p:nvSpPr>
          <p:cNvPr id="6" name="文字方塊 5">
            <a:extLst>
              <a:ext uri="{FF2B5EF4-FFF2-40B4-BE49-F238E27FC236}">
                <a16:creationId xmlns="" xmlns:a16="http://schemas.microsoft.com/office/drawing/2014/main" id="{7FD22B5E-74FA-4180-8649-73B533844F22}"/>
              </a:ext>
            </a:extLst>
          </p:cNvPr>
          <p:cNvSpPr txBox="1"/>
          <p:nvPr/>
        </p:nvSpPr>
        <p:spPr>
          <a:xfrm>
            <a:off x="1524299" y="1484313"/>
            <a:ext cx="461665" cy="857250"/>
          </a:xfrm>
          <a:prstGeom prst="rect">
            <a:avLst/>
          </a:prstGeom>
          <a:solidFill>
            <a:schemeClr val="accent3">
              <a:lumMod val="20000"/>
              <a:lumOff val="80000"/>
            </a:schemeClr>
          </a:solidFill>
        </p:spPr>
        <p:txBody>
          <a:bodyPr vert="eaVert">
            <a:spAutoFit/>
          </a:bodyPr>
          <a:lstStyle/>
          <a:p>
            <a:pPr algn="ctr">
              <a:defRPr/>
            </a:pPr>
            <a:r>
              <a:rPr lang="zh-TW" altLang="en-US" b="1" dirty="0">
                <a:latin typeface="微軟正黑體" pitchFamily="34" charset="-120"/>
                <a:ea typeface="微軟正黑體" pitchFamily="34" charset="-120"/>
              </a:rPr>
              <a:t>高二</a:t>
            </a:r>
          </a:p>
        </p:txBody>
      </p:sp>
      <p:sp>
        <p:nvSpPr>
          <p:cNvPr id="12328" name="文字方塊 4">
            <a:extLst>
              <a:ext uri="{FF2B5EF4-FFF2-40B4-BE49-F238E27FC236}">
                <a16:creationId xmlns="" xmlns:a16="http://schemas.microsoft.com/office/drawing/2014/main" id="{DAAF43F1-980E-4299-A3CC-98C270717BB7}"/>
              </a:ext>
            </a:extLst>
          </p:cNvPr>
          <p:cNvSpPr txBox="1">
            <a:spLocks noChangeArrowheads="1"/>
          </p:cNvSpPr>
          <p:nvPr/>
        </p:nvSpPr>
        <p:spPr bwMode="auto">
          <a:xfrm>
            <a:off x="10310814" y="6596064"/>
            <a:ext cx="357187" cy="261937"/>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100">
                <a:latin typeface="微軟正黑體" panose="020B0604030504040204" pitchFamily="34" charset="-120"/>
                <a:ea typeface="微軟正黑體" panose="020B0604030504040204" pitchFamily="34" charset="-120"/>
              </a:rPr>
              <a:t>6</a:t>
            </a:r>
            <a:endParaRPr lang="zh-TW" altLang="en-US" sz="1100">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 xmlns:a16="http://schemas.microsoft.com/office/drawing/2014/main" id="{2BC26088-7C72-4C23-ABDF-8D31CE92B8ED}"/>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
        <p:nvSpPr>
          <p:cNvPr id="9" name="流程圖: 替代處理程序 8"/>
          <p:cNvSpPr/>
          <p:nvPr/>
        </p:nvSpPr>
        <p:spPr>
          <a:xfrm>
            <a:off x="207034" y="207034"/>
            <a:ext cx="1759789" cy="9144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b="1" dirty="0" smtClean="0">
                <a:solidFill>
                  <a:schemeClr val="bg1"/>
                </a:solidFill>
              </a:rPr>
              <a:t>課程架構</a:t>
            </a:r>
            <a:endParaRPr lang="zh-TW" altLang="en-US" sz="2800" b="1"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木刻字型</Template>
  <TotalTime>2036</TotalTime>
  <Words>4474</Words>
  <Application>Microsoft Office PowerPoint</Application>
  <PresentationFormat>自訂</PresentationFormat>
  <Paragraphs>810</Paragraphs>
  <Slides>27</Slides>
  <Notes>10</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木刻字型</vt:lpstr>
      <vt:lpstr>109學年度 高一家長說明會 新課綱與課程介紹</vt:lpstr>
      <vt:lpstr>1.新舊課綱差異 2.新課綱介紹</vt:lpstr>
      <vt:lpstr>新舊課綱差異</vt:lpstr>
      <vt:lpstr>2.新課綱介紹 （選課輔導手冊）</vt:lpstr>
      <vt:lpstr>高中新課綱</vt:lpstr>
      <vt:lpstr>投影片 6</vt:lpstr>
      <vt:lpstr>課程架構</vt:lpstr>
      <vt:lpstr>投影片 8</vt:lpstr>
      <vt:lpstr>分年段課程簡介（手冊6～7頁）</vt:lpstr>
      <vt:lpstr>分領域課程簡介(手冊8～16頁)</vt:lpstr>
      <vt:lpstr>投影片 11</vt:lpstr>
      <vt:lpstr>投影片 12</vt:lpstr>
      <vt:lpstr>投影片 13</vt:lpstr>
      <vt:lpstr>自主學習建議網站：ewant</vt:lpstr>
      <vt:lpstr>大學多元入學方案、學習歷程檔案 （手冊27～29頁）</vt:lpstr>
      <vt:lpstr>  學習歷程檔案為什麼重要？</vt:lpstr>
      <vt:lpstr>  學習歷程檔案包含六個項目：</vt:lpstr>
      <vt:lpstr>投影片 18</vt:lpstr>
      <vt:lpstr>投影片 19</vt:lpstr>
      <vt:lpstr>投影片 20</vt:lpstr>
      <vt:lpstr>投影片 21</vt:lpstr>
      <vt:lpstr>投影片 22</vt:lpstr>
      <vt:lpstr>大學選才與高中育才輔助系統</vt:lpstr>
      <vt:lpstr>課程輔導諮詢實施與流程</vt:lpstr>
      <vt:lpstr>109學年度高一課諮老師</vt:lpstr>
      <vt:lpstr>投影片 26</vt:lpstr>
      <vt:lpstr>我是學生家長，我要做什麼？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109學年度新生訓練   新課綱與選修課程介紹</dc:title>
  <dc:creator>玉媚 蔡</dc:creator>
  <cp:lastModifiedBy>Selina Chu</cp:lastModifiedBy>
  <cp:revision>54</cp:revision>
  <dcterms:created xsi:type="dcterms:W3CDTF">2020-08-04T06:47:59Z</dcterms:created>
  <dcterms:modified xsi:type="dcterms:W3CDTF">2020-09-24T19:42:59Z</dcterms:modified>
</cp:coreProperties>
</file>